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DDDBCF"/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888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888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DBDBD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F2817"/>
              </a:solidFill>
              <a:prstDash val="solid"/>
              <a:miter lim="400000"/>
            </a:ln>
          </a:bottom>
          <a:insideH>
            <a:ln w="12700" cap="flat">
              <a:solidFill>
                <a:srgbClr val="8F281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8341D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 b="def" i="def"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solidFill>
                <a:srgbClr val="AC9C88"/>
              </a:solidFill>
              <a:prstDash val="solid"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97231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254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B1401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 b="def" i="def"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2912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4AA2A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58585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6B5C3">
              <a:alpha val="14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9F9F9F"/>
              </a:solidFill>
              <a:prstDash val="solid"/>
              <a:miter lim="400000"/>
            </a:ln>
          </a:left>
          <a:right>
            <a:ln w="12700" cap="flat">
              <a:solidFill>
                <a:srgbClr val="9F9F9F"/>
              </a:solidFill>
              <a:prstDash val="solid"/>
              <a:miter lim="400000"/>
            </a:ln>
          </a:right>
          <a:top>
            <a:ln w="12700" cap="flat">
              <a:solidFill>
                <a:srgbClr val="9F9F9F"/>
              </a:solidFill>
              <a:prstDash val="solid"/>
              <a:miter lim="400000"/>
            </a:ln>
          </a:top>
          <a:bottom>
            <a:ln w="12700" cap="flat">
              <a:solidFill>
                <a:srgbClr val="9F9F9F"/>
              </a:solidFill>
              <a:prstDash val="solid"/>
              <a:miter lim="400000"/>
            </a:ln>
          </a:bottom>
          <a:insideH>
            <a:ln w="12700" cap="flat">
              <a:solidFill>
                <a:srgbClr val="9F9F9F"/>
              </a:solidFill>
              <a:prstDash val="solid"/>
              <a:miter lim="400000"/>
            </a:ln>
          </a:insideH>
          <a:insideV>
            <a:ln w="12700" cap="flat">
              <a:solidFill>
                <a:srgbClr val="9F9F9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979">
              <a:alpha val="38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ABABA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979">
              <a:alpha val="25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hape 1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2374900" y="2730500"/>
            <a:ext cx="19621500" cy="4216400"/>
          </a:xfrm>
          <a:prstGeom prst="rect">
            <a:avLst/>
          </a:prstGeom>
        </p:spPr>
        <p:txBody>
          <a:bodyPr anchor="b"/>
          <a:lstStyle>
            <a:lvl1pPr>
              <a:defRPr spc="-180" sz="9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2374900" y="7073900"/>
            <a:ext cx="1962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xfrm>
            <a:off x="11951685" y="12708534"/>
            <a:ext cx="504445" cy="465532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imo piano in bianco e nero di un sassofono che viene suonato"/>
          <p:cNvSpPr/>
          <p:nvPr>
            <p:ph type="pic" sz="half" idx="21"/>
          </p:nvPr>
        </p:nvSpPr>
        <p:spPr>
          <a:xfrm>
            <a:off x="11442700" y="6108700"/>
            <a:ext cx="11978045" cy="80893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Foto in bianco e nero di una persona che suona la batteria"/>
          <p:cNvSpPr/>
          <p:nvPr>
            <p:ph type="pic" sz="half" idx="22"/>
          </p:nvPr>
        </p:nvSpPr>
        <p:spPr>
          <a:xfrm>
            <a:off x="12509500" y="215278"/>
            <a:ext cx="10744200" cy="7164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Primo piano in bianco e nero di un pianoforte che viene suonato"/>
          <p:cNvSpPr/>
          <p:nvPr>
            <p:ph type="pic" idx="23"/>
          </p:nvPr>
        </p:nvSpPr>
        <p:spPr>
          <a:xfrm>
            <a:off x="1066800" y="-1079500"/>
            <a:ext cx="10858500" cy="159414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-Giovanni Mela"/>
          <p:cNvSpPr txBox="1"/>
          <p:nvPr>
            <p:ph type="body" sz="quarter" idx="21"/>
          </p:nvPr>
        </p:nvSpPr>
        <p:spPr>
          <a:xfrm>
            <a:off x="2387600" y="8953500"/>
            <a:ext cx="19621500" cy="850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>
                <a:srgbClr val="A29A85"/>
              </a:buClr>
              <a:buSzTx/>
              <a:buNone/>
              <a:defRPr sz="5000">
                <a:solidFill>
                  <a:srgbClr val="222222"/>
                </a:solidFill>
              </a:defRPr>
            </a:lvl1pPr>
          </a:lstStyle>
          <a:p>
            <a:pPr/>
            <a:r>
              <a:t>-Giovanni Mela</a:t>
            </a:r>
          </a:p>
        </p:txBody>
      </p:sp>
      <p:sp>
        <p:nvSpPr>
          <p:cNvPr id="126" name="“Inserisci qui una citazione”."/>
          <p:cNvSpPr txBox="1"/>
          <p:nvPr>
            <p:ph type="body" sz="quarter" idx="22"/>
          </p:nvPr>
        </p:nvSpPr>
        <p:spPr>
          <a:xfrm>
            <a:off x="2387600" y="5994400"/>
            <a:ext cx="19621500" cy="990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buSzTx/>
              <a:buNone/>
              <a:defRPr b="1" spc="-174" sz="58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to in bianco e nero di una persona che suona la batteria"/>
          <p:cNvSpPr/>
          <p:nvPr>
            <p:ph type="pic" idx="21"/>
          </p:nvPr>
        </p:nvSpPr>
        <p:spPr>
          <a:xfrm>
            <a:off x="0" y="-1524000"/>
            <a:ext cx="24390354" cy="162630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9589" y="11524798"/>
            <a:ext cx="6438417" cy="89804"/>
          </a:xfrm>
          <a:prstGeom prst="rect">
            <a:avLst/>
          </a:prstGeom>
        </p:spPr>
      </p:pic>
      <p:sp>
        <p:nvSpPr>
          <p:cNvPr id="22" name="Foto in bianco e nero di una persona che suona la batteria"/>
          <p:cNvSpPr/>
          <p:nvPr>
            <p:ph type="pic" idx="21"/>
          </p:nvPr>
        </p:nvSpPr>
        <p:spPr>
          <a:xfrm>
            <a:off x="609600" y="-2747120"/>
            <a:ext cx="23164800" cy="1544588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olo Testo"/>
          <p:cNvSpPr txBox="1"/>
          <p:nvPr>
            <p:ph type="title"/>
          </p:nvPr>
        </p:nvSpPr>
        <p:spPr>
          <a:xfrm>
            <a:off x="1181100" y="9626600"/>
            <a:ext cx="22009100" cy="1714500"/>
          </a:xfrm>
          <a:prstGeom prst="rect">
            <a:avLst/>
          </a:prstGeom>
        </p:spPr>
        <p:txBody>
          <a:bodyPr anchor="b"/>
          <a:lstStyle>
            <a:lvl1pPr>
              <a:defRPr spc="-180" sz="9000"/>
            </a:lvl1pPr>
          </a:lstStyle>
          <a:p>
            <a:pPr/>
            <a:r>
              <a:t>Titolo Testo</a:t>
            </a:r>
          </a:p>
        </p:txBody>
      </p:sp>
      <p:sp>
        <p:nvSpPr>
          <p:cNvPr id="24" name="Corpo livello uno…"/>
          <p:cNvSpPr txBox="1"/>
          <p:nvPr>
            <p:ph type="body" sz="quarter" idx="1"/>
          </p:nvPr>
        </p:nvSpPr>
        <p:spPr>
          <a:xfrm>
            <a:off x="1181100" y="11696700"/>
            <a:ext cx="220091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Testo"/>
          <p:cNvSpPr txBox="1"/>
          <p:nvPr>
            <p:ph type="title"/>
          </p:nvPr>
        </p:nvSpPr>
        <p:spPr>
          <a:xfrm>
            <a:off x="2374900" y="4940300"/>
            <a:ext cx="19621500" cy="3835400"/>
          </a:xfrm>
          <a:prstGeom prst="rect">
            <a:avLst/>
          </a:prstGeom>
        </p:spPr>
        <p:txBody>
          <a:bodyPr/>
          <a:lstStyle>
            <a:lvl1pPr>
              <a:defRPr spc="-180" sz="9000"/>
            </a:lvl1pPr>
          </a:lstStyle>
          <a:p>
            <a:pPr/>
            <a:r>
              <a:t>Titolo Testo</a:t>
            </a:r>
          </a:p>
        </p:txBody>
      </p:sp>
      <p:sp>
        <p:nvSpPr>
          <p:cNvPr id="3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788" y="7155998"/>
            <a:ext cx="8416268" cy="89804"/>
          </a:xfrm>
          <a:prstGeom prst="rect">
            <a:avLst/>
          </a:prstGeom>
        </p:spPr>
      </p:pic>
      <p:sp>
        <p:nvSpPr>
          <p:cNvPr id="42" name="Primo piano in bianco e nero di un pianoforte che viene suonato"/>
          <p:cNvSpPr/>
          <p:nvPr>
            <p:ph type="pic" idx="21"/>
          </p:nvPr>
        </p:nvSpPr>
        <p:spPr>
          <a:xfrm>
            <a:off x="12230100" y="-990600"/>
            <a:ext cx="11303000" cy="165940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3" name="Titolo Testo"/>
          <p:cNvSpPr txBox="1"/>
          <p:nvPr>
            <p:ph type="title"/>
          </p:nvPr>
        </p:nvSpPr>
        <p:spPr>
          <a:xfrm>
            <a:off x="1435100" y="1092200"/>
            <a:ext cx="10464800" cy="5765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4" name="Corpo livello uno…"/>
          <p:cNvSpPr txBox="1"/>
          <p:nvPr>
            <p:ph type="body" sz="quarter" idx="1"/>
          </p:nvPr>
        </p:nvSpPr>
        <p:spPr>
          <a:xfrm>
            <a:off x="1435100" y="7556500"/>
            <a:ext cx="10464800" cy="5092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7" y="3853998"/>
            <a:ext cx="20407882" cy="89804"/>
          </a:xfrm>
          <a:prstGeom prst="rect">
            <a:avLst/>
          </a:prstGeom>
        </p:spPr>
      </p:pic>
      <p:sp>
        <p:nvSpPr>
          <p:cNvPr id="54" name="Titolo Testo"/>
          <p:cNvSpPr txBox="1"/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7" y="3853998"/>
            <a:ext cx="20407882" cy="89804"/>
          </a:xfrm>
          <a:prstGeom prst="rect">
            <a:avLst/>
          </a:prstGeom>
        </p:spPr>
      </p:pic>
      <p:sp>
        <p:nvSpPr>
          <p:cNvPr id="64" name="Titolo Testo"/>
          <p:cNvSpPr txBox="1"/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5" name="Corpo livello uno…"/>
          <p:cNvSpPr txBox="1"/>
          <p:nvPr>
            <p:ph type="body" idx="1"/>
          </p:nvPr>
        </p:nvSpPr>
        <p:spPr>
          <a:xfrm>
            <a:off x="2374900" y="45847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7" y="3853998"/>
            <a:ext cx="20407882" cy="89804"/>
          </a:xfrm>
          <a:prstGeom prst="rect">
            <a:avLst/>
          </a:prstGeom>
        </p:spPr>
      </p:pic>
      <p:sp>
        <p:nvSpPr>
          <p:cNvPr id="75" name="Primo piano in bianco e nero di un pianoforte che viene suonato"/>
          <p:cNvSpPr/>
          <p:nvPr>
            <p:ph type="pic" idx="21"/>
          </p:nvPr>
        </p:nvSpPr>
        <p:spPr>
          <a:xfrm>
            <a:off x="2388450" y="965200"/>
            <a:ext cx="9968392" cy="146346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olo Testo"/>
          <p:cNvSpPr txBox="1"/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7" name="Corpo livello uno…"/>
          <p:cNvSpPr txBox="1"/>
          <p:nvPr>
            <p:ph type="body" sz="half" idx="1"/>
          </p:nvPr>
        </p:nvSpPr>
        <p:spPr>
          <a:xfrm>
            <a:off x="13500100" y="4699000"/>
            <a:ext cx="9055100" cy="7569200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4200"/>
              </a:spcBef>
              <a:buBlip>
                <a:blip r:embed="rId3"/>
              </a:buBlip>
              <a:defRPr sz="3600"/>
            </a:lvl1pPr>
            <a:lvl2pPr marL="1270000" indent="-635000">
              <a:spcBef>
                <a:spcPts val="4200"/>
              </a:spcBef>
              <a:buBlip>
                <a:blip r:embed="rId3"/>
              </a:buBlip>
              <a:defRPr sz="3600"/>
            </a:lvl2pPr>
            <a:lvl3pPr marL="1905000" indent="-635000">
              <a:spcBef>
                <a:spcPts val="4200"/>
              </a:spcBef>
              <a:buBlip>
                <a:blip r:embed="rId3"/>
              </a:buBlip>
              <a:defRPr sz="3600"/>
            </a:lvl3pPr>
            <a:lvl4pPr marL="2540000" indent="-635000">
              <a:spcBef>
                <a:spcPts val="4200"/>
              </a:spcBef>
              <a:buBlip>
                <a:blip r:embed="rId3"/>
              </a:buBlip>
              <a:defRPr sz="3600"/>
            </a:lvl4pPr>
            <a:lvl5pPr marL="3175000" indent="-635000">
              <a:spcBef>
                <a:spcPts val="4200"/>
              </a:spcBef>
              <a:buBlip>
                <a:blip r:embed="rId3"/>
              </a:buBlip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7" y="3853998"/>
            <a:ext cx="20407882" cy="89804"/>
          </a:xfrm>
          <a:prstGeom prst="rect">
            <a:avLst/>
          </a:prstGeom>
        </p:spPr>
      </p:pic>
      <p:sp>
        <p:nvSpPr>
          <p:cNvPr id="87" name="Titolo Testo"/>
          <p:cNvSpPr txBox="1"/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8" name="Corpo livello uno…"/>
          <p:cNvSpPr txBox="1"/>
          <p:nvPr>
            <p:ph type="body" sz="half" idx="1"/>
          </p:nvPr>
        </p:nvSpPr>
        <p:spPr>
          <a:xfrm>
            <a:off x="13500100" y="4699000"/>
            <a:ext cx="9055100" cy="7569200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4200"/>
              </a:spcBef>
              <a:buBlip>
                <a:blip r:embed="rId3"/>
              </a:buBlip>
              <a:defRPr sz="3600"/>
            </a:lvl1pPr>
            <a:lvl2pPr marL="1270000" indent="-635000">
              <a:spcBef>
                <a:spcPts val="4200"/>
              </a:spcBef>
              <a:buBlip>
                <a:blip r:embed="rId3"/>
              </a:buBlip>
              <a:defRPr sz="3600"/>
            </a:lvl2pPr>
            <a:lvl3pPr marL="1905000" indent="-635000">
              <a:spcBef>
                <a:spcPts val="4200"/>
              </a:spcBef>
              <a:buBlip>
                <a:blip r:embed="rId3"/>
              </a:buBlip>
              <a:defRPr sz="3600"/>
            </a:lvl3pPr>
            <a:lvl4pPr marL="2540000" indent="-635000">
              <a:spcBef>
                <a:spcPts val="4200"/>
              </a:spcBef>
              <a:buBlip>
                <a:blip r:embed="rId3"/>
              </a:buBlip>
              <a:defRPr sz="3600"/>
            </a:lvl4pPr>
            <a:lvl5pPr marL="3175000" indent="-635000">
              <a:spcBef>
                <a:spcPts val="4200"/>
              </a:spcBef>
              <a:buBlip>
                <a:blip r:embed="rId3"/>
              </a:buBlip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7" y="3853998"/>
            <a:ext cx="20407882" cy="89804"/>
          </a:xfrm>
          <a:prstGeom prst="rect">
            <a:avLst/>
          </a:prstGeom>
        </p:spPr>
      </p:pic>
      <p:sp>
        <p:nvSpPr>
          <p:cNvPr id="98" name="Titolo Testo"/>
          <p:cNvSpPr txBox="1"/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9" name="Corpo livello uno…"/>
          <p:cNvSpPr txBox="1"/>
          <p:nvPr>
            <p:ph type="body" sz="half" idx="1"/>
          </p:nvPr>
        </p:nvSpPr>
        <p:spPr>
          <a:xfrm>
            <a:off x="13500100" y="4699000"/>
            <a:ext cx="9055100" cy="7569200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4200"/>
              </a:spcBef>
              <a:buBlip>
                <a:blip r:embed="rId3"/>
              </a:buBlip>
              <a:defRPr sz="3600"/>
            </a:lvl1pPr>
            <a:lvl2pPr marL="1270000" indent="-635000">
              <a:spcBef>
                <a:spcPts val="4200"/>
              </a:spcBef>
              <a:buBlip>
                <a:blip r:embed="rId3"/>
              </a:buBlip>
              <a:defRPr sz="3600"/>
            </a:lvl2pPr>
            <a:lvl3pPr marL="1905000" indent="-635000">
              <a:spcBef>
                <a:spcPts val="4200"/>
              </a:spcBef>
              <a:buBlip>
                <a:blip r:embed="rId3"/>
              </a:buBlip>
              <a:defRPr sz="3600"/>
            </a:lvl3pPr>
            <a:lvl4pPr marL="2540000" indent="-635000">
              <a:spcBef>
                <a:spcPts val="4200"/>
              </a:spcBef>
              <a:buBlip>
                <a:blip r:embed="rId3"/>
              </a:buBlip>
              <a:defRPr sz="3600"/>
            </a:lvl4pPr>
            <a:lvl5pPr marL="3175000" indent="-635000">
              <a:spcBef>
                <a:spcPts val="4200"/>
              </a:spcBef>
              <a:buBlip>
                <a:blip r:embed="rId3"/>
              </a:buBlip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2374900" y="1778000"/>
            <a:ext cx="196215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2387600" y="977900"/>
            <a:ext cx="196215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27872" y="12674600"/>
            <a:ext cx="504445" cy="46553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b="1" sz="2400">
                <a:solidFill>
                  <a:srgbClr val="F1F1F1"/>
                </a:solidFill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97" strike="noStrike" sz="6600" u="none">
          <a:solidFill>
            <a:srgbClr val="EEEEEE"/>
          </a:solidFill>
          <a:uFillTx/>
          <a:latin typeface="+mn-lt"/>
          <a:ea typeface="+mn-ea"/>
          <a:cs typeface="+mn-cs"/>
          <a:sym typeface="Superclarendon Regular"/>
        </a:defRPr>
      </a:lvl9pPr>
    </p:titleStyle>
    <p:bodyStyle>
      <a:lvl1pPr marL="8128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1pPr>
      <a:lvl2pPr marL="16256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2pPr>
      <a:lvl3pPr marL="24384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3pPr>
      <a:lvl4pPr marL="32512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4pPr>
      <a:lvl5pPr marL="40640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5pPr>
      <a:lvl6pPr marL="48768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6pPr>
      <a:lvl7pPr marL="56896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7pPr>
      <a:lvl8pPr marL="65024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8pPr>
      <a:lvl9pPr marL="73152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46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OVVrOXN57nY?feature=oembed" TargetMode="External"/><Relationship Id="rId3" Type="http://schemas.openxmlformats.org/officeDocument/2006/relationships/image" Target="../media/image1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UHoeIg_J54M?feature=oembed" TargetMode="External"/><Relationship Id="rId3" Type="http://schemas.openxmlformats.org/officeDocument/2006/relationships/image" Target="../media/image1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Relationship Id="rId3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Relationship Id="rId3" Type="http://schemas.openxmlformats.org/officeDocument/2006/relationships/video" Target="https://www.youtube.com/embed/KRvbx_pTGwo?feature=oembed" TargetMode="External"/><Relationship Id="rId4" Type="http://schemas.openxmlformats.org/officeDocument/2006/relationships/image" Target="../media/image2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cAdngeArvrk?feature=oembed" TargetMode="External"/><Relationship Id="rId3" Type="http://schemas.openxmlformats.org/officeDocument/2006/relationships/image" Target="../media/image2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zZBdVk3KFTk?feature=oembed" TargetMode="External"/><Relationship Id="rId3" Type="http://schemas.openxmlformats.org/officeDocument/2006/relationships/image" Target="../media/image2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AIlPrM3EU4Q?feature=oembed" TargetMode="External"/><Relationship Id="rId3" Type="http://schemas.openxmlformats.org/officeDocument/2006/relationships/image" Target="../media/image2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o1FAqA--36Y?feature=oembed" TargetMode="External"/><Relationship Id="rId3" Type="http://schemas.openxmlformats.org/officeDocument/2006/relationships/image" Target="../media/image2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HZNBtx6RAn4?feature=oembed" TargetMode="External"/><Relationship Id="rId3" Type="http://schemas.openxmlformats.org/officeDocument/2006/relationships/image" Target="../media/image2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oDDKxaxDYwM?feature=oembed" TargetMode="External"/><Relationship Id="rId3" Type="http://schemas.openxmlformats.org/officeDocument/2006/relationships/image" Target="../media/image2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7LAqRFoT97o?feature=oembed" TargetMode="External"/><Relationship Id="rId3" Type="http://schemas.openxmlformats.org/officeDocument/2006/relationships/image" Target="../media/image2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anE9se3ljJA?feature=oembed" TargetMode="External"/><Relationship Id="rId3" Type="http://schemas.openxmlformats.org/officeDocument/2006/relationships/image" Target="../media/image29.jpeg"/><Relationship Id="rId4" Type="http://schemas.openxmlformats.org/officeDocument/2006/relationships/video" Target="https://www.youtube.com/embed/GhytN-9rRQc?feature=oembed" TargetMode="External"/><Relationship Id="rId5" Type="http://schemas.openxmlformats.org/officeDocument/2006/relationships/image" Target="../media/image30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iGuv1G3-f7w?feature=oembed" TargetMode="External"/><Relationship Id="rId3" Type="http://schemas.openxmlformats.org/officeDocument/2006/relationships/image" Target="../media/image3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rAKMQKTEFEA?feature=oembed" TargetMode="External"/><Relationship Id="rId3" Type="http://schemas.openxmlformats.org/officeDocument/2006/relationships/image" Target="../media/image3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K-rC2n0QuiY?feature=oembed" TargetMode="External"/><Relationship Id="rId3" Type="http://schemas.openxmlformats.org/officeDocument/2006/relationships/image" Target="../media/image35.jpeg"/><Relationship Id="rId4" Type="http://schemas.openxmlformats.org/officeDocument/2006/relationships/video" Target="https://www.youtube.com/embed/NF6Tjrr9290?feature=oembed" TargetMode="External"/><Relationship Id="rId5" Type="http://schemas.openxmlformats.org/officeDocument/2006/relationships/image" Target="../media/image36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AMF1AxLsE-s?feature=oembed" TargetMode="External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1EIDMSWaqNs?feature=oembed" TargetMode="External"/><Relationship Id="rId3" Type="http://schemas.openxmlformats.org/officeDocument/2006/relationships/image" Target="../media/image39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BX8vDcjvLsA?feature=oembed" TargetMode="External"/><Relationship Id="rId3" Type="http://schemas.openxmlformats.org/officeDocument/2006/relationships/image" Target="../media/image40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zVxF9EJ9B_0?feature=oembed" TargetMode="External"/><Relationship Id="rId3" Type="http://schemas.openxmlformats.org/officeDocument/2006/relationships/image" Target="../media/image41.jpeg"/><Relationship Id="rId4" Type="http://schemas.openxmlformats.org/officeDocument/2006/relationships/video" Target="https://www.youtube.com/embed/rOHz_1V1kFM?feature=oembed" TargetMode="External"/><Relationship Id="rId5" Type="http://schemas.openxmlformats.org/officeDocument/2006/relationships/image" Target="../media/image42.jpeg"/><Relationship Id="rId6" Type="http://schemas.openxmlformats.org/officeDocument/2006/relationships/video" Target="https://www.youtube.com/embed/TgL_5QcZCMo?feature=oembed" TargetMode="External"/><Relationship Id="rId7" Type="http://schemas.openxmlformats.org/officeDocument/2006/relationships/image" Target="../media/image43.jpeg"/><Relationship Id="rId8" Type="http://schemas.openxmlformats.org/officeDocument/2006/relationships/video" Target="https://www.youtube.com/embed/IUJ38EeYXqM?feature=oembed" TargetMode="External"/><Relationship Id="rId9" Type="http://schemas.openxmlformats.org/officeDocument/2006/relationships/image" Target="../media/image44.jpeg"/><Relationship Id="rId10" Type="http://schemas.openxmlformats.org/officeDocument/2006/relationships/video" Target="https://www.youtube.com/embed/dUPsyRdMaGM?feature=oembed" TargetMode="External"/><Relationship Id="rId11" Type="http://schemas.openxmlformats.org/officeDocument/2006/relationships/image" Target="../media/image45.jpeg"/><Relationship Id="rId12" Type="http://schemas.openxmlformats.org/officeDocument/2006/relationships/video" Target="https://www.youtube.com/embed/xigx-FCnppM?feature=oembed" TargetMode="External"/><Relationship Id="rId13" Type="http://schemas.openxmlformats.org/officeDocument/2006/relationships/image" Target="../media/image46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SJ0EgyvukSo?feature=oembed" TargetMode="External"/><Relationship Id="rId3" Type="http://schemas.openxmlformats.org/officeDocument/2006/relationships/image" Target="../media/image47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8DajVKAkL50?feature=oembed" TargetMode="External"/><Relationship Id="rId3" Type="http://schemas.openxmlformats.org/officeDocument/2006/relationships/image" Target="../media/image48.jpeg"/><Relationship Id="rId4" Type="http://schemas.openxmlformats.org/officeDocument/2006/relationships/video" Target="https://www.youtube.com/embed/iXuSWAPNDYY?feature=oembed" TargetMode="External"/><Relationship Id="rId5" Type="http://schemas.openxmlformats.org/officeDocument/2006/relationships/image" Target="../media/image49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AfUKFhowdNc?feature=oembed" TargetMode="External"/><Relationship Id="rId3" Type="http://schemas.openxmlformats.org/officeDocument/2006/relationships/image" Target="../media/image50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TwuzI8Y0uW0?feature=oembed" TargetMode="External"/><Relationship Id="rId3" Type="http://schemas.openxmlformats.org/officeDocument/2006/relationships/image" Target="../media/image51.jpeg"/><Relationship Id="rId4" Type="http://schemas.openxmlformats.org/officeDocument/2006/relationships/image" Target="../media/image5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Relationship Id="rId3" Type="http://schemas.openxmlformats.org/officeDocument/2006/relationships/video" Target="https://www.youtube.com/embed/bYOH6ZpvOZs?feature=oembed" TargetMode="External"/><Relationship Id="rId4" Type="http://schemas.openxmlformats.org/officeDocument/2006/relationships/image" Target="../media/image55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3" Type="http://schemas.openxmlformats.org/officeDocument/2006/relationships/video" Target="https://www.youtube.com/embed/QXp4FmhNFgY?feature=oembed" TargetMode="External"/><Relationship Id="rId4" Type="http://schemas.openxmlformats.org/officeDocument/2006/relationships/image" Target="../media/image57.jpeg"/><Relationship Id="rId5" Type="http://schemas.openxmlformats.org/officeDocument/2006/relationships/video" Target="https://www.youtube.com/embed/oTLfuOQRiEI?feature=oembed" TargetMode="External"/><Relationship Id="rId6" Type="http://schemas.openxmlformats.org/officeDocument/2006/relationships/image" Target="../media/image58.jpeg"/><Relationship Id="rId7" Type="http://schemas.openxmlformats.org/officeDocument/2006/relationships/video" Target="https://www.youtube.com/embed/caL51sZ7cF8?feature=oembed" TargetMode="External"/><Relationship Id="rId8" Type="http://schemas.openxmlformats.org/officeDocument/2006/relationships/image" Target="../media/image59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video" Target="https://www.youtube.com/embed/tJ3njLoAmxc?feature=oembed" TargetMode="External"/><Relationship Id="rId4" Type="http://schemas.openxmlformats.org/officeDocument/2006/relationships/image" Target="../media/image61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Cu9-UymSApM?feature=oembed" TargetMode="External"/><Relationship Id="rId3" Type="http://schemas.openxmlformats.org/officeDocument/2006/relationships/image" Target="../media/image63.jpeg"/><Relationship Id="rId4" Type="http://schemas.openxmlformats.org/officeDocument/2006/relationships/image" Target="../media/image13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-7bJwW2NYyc?feature=oembed" TargetMode="External"/><Relationship Id="rId3" Type="http://schemas.openxmlformats.org/officeDocument/2006/relationships/image" Target="../media/image64.jpeg"/><Relationship Id="rId4" Type="http://schemas.openxmlformats.org/officeDocument/2006/relationships/video" Target="https://www.youtube.com/embed/jmSTyP57xDE?feature=oembed" TargetMode="External"/><Relationship Id="rId5" Type="http://schemas.openxmlformats.org/officeDocument/2006/relationships/image" Target="../media/image65.jpeg"/><Relationship Id="rId6" Type="http://schemas.openxmlformats.org/officeDocument/2006/relationships/image" Target="../media/image66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Foto in bianco e nero di una persona che suona la batteria" descr="Foto in bianco e nero di una persona che suona la batteria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71500" y="524470"/>
            <a:ext cx="23241000" cy="8902701"/>
          </a:xfrm>
          <a:prstGeom prst="rect">
            <a:avLst/>
          </a:prstGeom>
        </p:spPr>
      </p:pic>
      <p:sp>
        <p:nvSpPr>
          <p:cNvPr id="166" name="-LA GRAMMATICA DELL’IMMAGINE…"/>
          <p:cNvSpPr txBox="1"/>
          <p:nvPr>
            <p:ph type="title"/>
          </p:nvPr>
        </p:nvSpPr>
        <p:spPr>
          <a:xfrm>
            <a:off x="1002065" y="9288715"/>
            <a:ext cx="22009101" cy="3578028"/>
          </a:xfrm>
          <a:prstGeom prst="rect">
            <a:avLst/>
          </a:prstGeom>
        </p:spPr>
        <p:txBody>
          <a:bodyPr/>
          <a:lstStyle/>
          <a:p>
            <a:pPr defTabSz="330200">
              <a:defRPr spc="-72" sz="3600"/>
            </a:pPr>
          </a:p>
          <a:p>
            <a:pPr defTabSz="330200">
              <a:defRPr spc="-72" sz="3600"/>
            </a:pPr>
            <a:r>
              <a:t>-LA GRAMMATICA DELL’IMMAGINE</a:t>
            </a:r>
          </a:p>
          <a:p>
            <a:pPr defTabSz="330200">
              <a:defRPr spc="-72" sz="3600"/>
            </a:pPr>
            <a:r>
              <a:t>Strutture del linguaggio cinematografico</a:t>
            </a:r>
          </a:p>
          <a:p>
            <a:pPr defTabSz="330200">
              <a:defRPr spc="-72" sz="3600"/>
            </a:pPr>
          </a:p>
          <a:p>
            <a:pPr defTabSz="330200">
              <a:defRPr spc="-72" sz="3600"/>
            </a:pPr>
            <a:r>
              <a:t>-DRAMMATURGIA DELL’IMMAGINE</a:t>
            </a:r>
          </a:p>
          <a:p>
            <a:pPr defTabSz="330200">
              <a:defRPr spc="-72" sz="3600"/>
            </a:pPr>
            <a:r>
              <a:t>Analisi del film. Cosa si vuole comunicare con il linguaggio cinematografico</a:t>
            </a:r>
          </a:p>
          <a:p>
            <a:pPr defTabSz="330200">
              <a:defRPr spc="-72" sz="3600"/>
            </a:pPr>
          </a:p>
          <a:p>
            <a:pPr defTabSz="330200">
              <a:defRPr spc="-72" sz="3600"/>
            </a:pPr>
            <a:r>
              <a:t>Analisi del film. Cosa si vuole comunicare con il linguaggio cinematografico</a:t>
            </a:r>
          </a:p>
          <a:p>
            <a:pPr defTabSz="330200">
              <a:defRPr spc="-72" sz="3600"/>
            </a:pPr>
          </a:p>
        </p:txBody>
      </p:sp>
      <p:sp>
        <p:nvSpPr>
          <p:cNvPr id="167" name="Doppio clic per modificare"/>
          <p:cNvSpPr txBox="1"/>
          <p:nvPr>
            <p:ph type="body" sz="quarter" idx="1"/>
          </p:nvPr>
        </p:nvSpPr>
        <p:spPr>
          <a:xfrm>
            <a:off x="1181100" y="13692655"/>
            <a:ext cx="21651032" cy="214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esposizione"/>
          <p:cNvSpPr txBox="1"/>
          <p:nvPr/>
        </p:nvSpPr>
        <p:spPr>
          <a:xfrm>
            <a:off x="1307939" y="1524476"/>
            <a:ext cx="7502653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esposizione</a:t>
            </a:r>
          </a:p>
        </p:txBody>
      </p:sp>
      <p:sp>
        <p:nvSpPr>
          <p:cNvPr id="211" name="sovraesposizione"/>
          <p:cNvSpPr txBox="1"/>
          <p:nvPr/>
        </p:nvSpPr>
        <p:spPr>
          <a:xfrm>
            <a:off x="2922998" y="3758534"/>
            <a:ext cx="4272535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sovraesposizione</a:t>
            </a:r>
          </a:p>
        </p:txBody>
      </p:sp>
      <p:sp>
        <p:nvSpPr>
          <p:cNvPr id="212" name="sottoesposizione"/>
          <p:cNvSpPr txBox="1"/>
          <p:nvPr/>
        </p:nvSpPr>
        <p:spPr>
          <a:xfrm>
            <a:off x="9300235" y="3758534"/>
            <a:ext cx="4077361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sottoesposizione</a:t>
            </a:r>
          </a:p>
        </p:txBody>
      </p:sp>
      <p:pic>
        <p:nvPicPr>
          <p:cNvPr id="213" name="ritratto-sovraesposto-di-bella-giovane-donna-bionda-con-verde-86301568.jpg.jpeg" descr="ritratto-sovraesposto-di-bella-giovane-donna-bionda-con-verde-86301568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8541" y="4936609"/>
            <a:ext cx="4521448" cy="7161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960x702x2.jpg" descr="960x702x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2014" y="4936609"/>
            <a:ext cx="9795610" cy="7161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🎞️ 2. Movimenti di macchina…"/>
          <p:cNvSpPr txBox="1"/>
          <p:nvPr>
            <p:ph type="ctrTitle"/>
          </p:nvPr>
        </p:nvSpPr>
        <p:spPr>
          <a:xfrm>
            <a:off x="2374900" y="2730500"/>
            <a:ext cx="19634200" cy="6688071"/>
          </a:xfrm>
          <a:prstGeom prst="rect">
            <a:avLst/>
          </a:prstGeom>
        </p:spPr>
        <p:txBody>
          <a:bodyPr/>
          <a:lstStyle/>
          <a:p>
            <a:pPr defTabSz="338454">
              <a:defRPr spc="-73" sz="3690"/>
            </a:pPr>
            <a:r>
              <a:t>🎞️ 2. Movimenti di macchina</a:t>
            </a:r>
          </a:p>
          <a:p>
            <a:pPr defTabSz="338454">
              <a:defRPr spc="-73" sz="3690"/>
            </a:pPr>
          </a:p>
          <a:p>
            <a:pPr defTabSz="338454">
              <a:defRPr spc="-73" sz="3690"/>
            </a:pPr>
            <a:r>
              <a:t>Sono gli spostamenti della camera.</a:t>
            </a:r>
          </a:p>
          <a:p>
            <a:pPr defTabSz="338454">
              <a:defRPr spc="-73" sz="3690"/>
            </a:pPr>
            <a:r>
              <a:t>Panoramiche (orizzontali/verticali)</a:t>
            </a:r>
          </a:p>
          <a:p>
            <a:pPr defTabSz="338454">
              <a:defRPr spc="-73" sz="3690"/>
            </a:pPr>
            <a:r>
              <a:t>Carrelli</a:t>
            </a:r>
          </a:p>
          <a:p>
            <a:pPr defTabSz="338454">
              <a:defRPr spc="-73" sz="3690"/>
            </a:pPr>
            <a:r>
              <a:t>Steadicam</a:t>
            </a:r>
          </a:p>
          <a:p>
            <a:pPr defTabSz="338454">
              <a:defRPr spc="-73" sz="3690"/>
            </a:pPr>
            <a:r>
              <a:t>Zoom</a:t>
            </a:r>
          </a:p>
          <a:p>
            <a:pPr defTabSz="338454">
              <a:defRPr spc="-73" sz="3690"/>
            </a:pPr>
            <a:r>
              <a:t>Droni</a:t>
            </a:r>
          </a:p>
          <a:p>
            <a:pPr defTabSz="338454">
              <a:defRPr spc="-73" sz="3690"/>
            </a:pPr>
          </a:p>
          <a:p>
            <a:pPr defTabSz="338454">
              <a:defRPr spc="-73" sz="3690"/>
            </a:pPr>
            <a:r>
              <a:t>Funzione:</a:t>
            </a:r>
          </a:p>
          <a:p>
            <a:pPr defTabSz="338454">
              <a:defRPr spc="-73" sz="3690"/>
            </a:pPr>
            <a:r>
              <a:t>Creano ritmo, immersione, tensione o fluidità.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anoramiche"/>
          <p:cNvSpPr txBox="1"/>
          <p:nvPr/>
        </p:nvSpPr>
        <p:spPr>
          <a:xfrm>
            <a:off x="1958303" y="1524476"/>
            <a:ext cx="8855965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Panoramiche</a:t>
            </a:r>
          </a:p>
        </p:txBody>
      </p:sp>
      <p:pic>
        <p:nvPicPr>
          <p:cNvPr id="219" name="PANORAMICA / tecniche di ripresa" descr="PANORAMICA / tecniche di ripresa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PANORAMICA / tecniche di ripresa" aiw:author="1895 Magazine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755941" y="3233871"/>
            <a:ext cx="16256001" cy="9144001"/>
          </a:xfrm>
          <a:prstGeom prst="rect">
            <a:avLst/>
          </a:prstGeom>
        </p:spPr>
      </p:pic>
      <p:sp>
        <p:nvSpPr>
          <p:cNvPr id="220" name="la camera rimane sul suo asse"/>
          <p:cNvSpPr txBox="1"/>
          <p:nvPr/>
        </p:nvSpPr>
        <p:spPr>
          <a:xfrm>
            <a:off x="12685796" y="1868951"/>
            <a:ext cx="7191884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camera rimane sul suo asse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arrelli/Carrellata"/>
          <p:cNvSpPr txBox="1"/>
          <p:nvPr/>
        </p:nvSpPr>
        <p:spPr>
          <a:xfrm>
            <a:off x="1401701" y="1500779"/>
            <a:ext cx="12528424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Carrelli/Carrellata</a:t>
            </a:r>
          </a:p>
        </p:txBody>
      </p:sp>
      <p:pic>
        <p:nvPicPr>
          <p:cNvPr id="223" name="&quot;L'odio&quot;, 1995. Carrellata laterale" descr="&quot;L'odio&quot;, 1995. Carrellata lateral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&quot;L'odio&quot;, 1995. Carrellata laterale" aiw:author="CINESCUOL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3313478"/>
            <a:ext cx="16256000" cy="9144001"/>
          </a:xfrm>
          <a:prstGeom prst="rect">
            <a:avLst/>
          </a:prstGeom>
        </p:spPr>
      </p:pic>
      <p:sp>
        <p:nvSpPr>
          <p:cNvPr id="224" name="la camera si muove avanti/indietro"/>
          <p:cNvSpPr txBox="1"/>
          <p:nvPr/>
        </p:nvSpPr>
        <p:spPr>
          <a:xfrm>
            <a:off x="14581539" y="1646090"/>
            <a:ext cx="8223632" cy="2129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/>
            <a:r>
              <a:t>la camera si muove avanti/indietro </a:t>
            </a:r>
          </a:p>
        </p:txBody>
      </p:sp>
      <p:sp>
        <p:nvSpPr>
          <p:cNvPr id="225" name="su ruote o binari."/>
          <p:cNvSpPr txBox="1"/>
          <p:nvPr/>
        </p:nvSpPr>
        <p:spPr>
          <a:xfrm>
            <a:off x="14529336" y="2082222"/>
            <a:ext cx="4057651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 ruote o binari.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arrellata"/>
          <p:cNvSpPr txBox="1"/>
          <p:nvPr/>
        </p:nvSpPr>
        <p:spPr>
          <a:xfrm>
            <a:off x="4211195" y="1500779"/>
            <a:ext cx="6909436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Carrellata</a:t>
            </a:r>
          </a:p>
        </p:txBody>
      </p:sp>
      <p:pic>
        <p:nvPicPr>
          <p:cNvPr id="228" name="AlamoFilming.jpg" descr="AlamoFilm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3381" y="3971701"/>
            <a:ext cx="8361890" cy="657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best.avif" descr="best.av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62007" y="3911731"/>
            <a:ext cx="8770693" cy="6578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teadycam"/>
          <p:cNvSpPr txBox="1"/>
          <p:nvPr/>
        </p:nvSpPr>
        <p:spPr>
          <a:xfrm>
            <a:off x="4076321" y="1500779"/>
            <a:ext cx="7179184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Steadycam</a:t>
            </a:r>
          </a:p>
        </p:txBody>
      </p:sp>
      <p:pic>
        <p:nvPicPr>
          <p:cNvPr id="232" name="steadycam-2.jpg" descr="steadycam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6233" y="3556210"/>
            <a:ext cx="7389202" cy="8310029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25/30kg"/>
          <p:cNvSpPr txBox="1"/>
          <p:nvPr/>
        </p:nvSpPr>
        <p:spPr>
          <a:xfrm>
            <a:off x="5262061" y="11893165"/>
            <a:ext cx="1886332" cy="56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59" sz="3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25/30kg</a:t>
            </a:r>
          </a:p>
        </p:txBody>
      </p:sp>
      <p:pic>
        <p:nvPicPr>
          <p:cNvPr id="234" name="&quot;Shining&quot;, 1980. Steadycam" descr="&quot;Shining&quot;, 1980. Steadycam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&quot;Shining&quot;, 1980. Steadycam" aiw:author="CINESCUOLA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342356" y="4270606"/>
            <a:ext cx="12233310" cy="68812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teadycam"/>
          <p:cNvSpPr txBox="1"/>
          <p:nvPr/>
        </p:nvSpPr>
        <p:spPr>
          <a:xfrm>
            <a:off x="4076321" y="1500779"/>
            <a:ext cx="7179184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Steadycam</a:t>
            </a:r>
          </a:p>
        </p:txBody>
      </p:sp>
      <p:pic>
        <p:nvPicPr>
          <p:cNvPr id="237" name="Arca Russa (ITA)" descr="Arca Russa (ITA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Arca Russa (ITA)" aiw:author="MangiaFuoco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978269" y="3023362"/>
            <a:ext cx="12744366" cy="95582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roni"/>
          <p:cNvSpPr txBox="1"/>
          <p:nvPr/>
        </p:nvSpPr>
        <p:spPr>
          <a:xfrm>
            <a:off x="5739957" y="1500779"/>
            <a:ext cx="3851911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Droni</a:t>
            </a:r>
          </a:p>
        </p:txBody>
      </p:sp>
      <p:pic>
        <p:nvPicPr>
          <p:cNvPr id="240" name="Red Notice FPV drone sequences" descr="Red Notice FPV drone sequenc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Red Notice FPV drone sequences" aiw:author="Johnny FPV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652568" y="3267003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Zoom"/>
          <p:cNvSpPr txBox="1"/>
          <p:nvPr/>
        </p:nvSpPr>
        <p:spPr>
          <a:xfrm>
            <a:off x="5851400" y="1500779"/>
            <a:ext cx="3629026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Zoom</a:t>
            </a:r>
          </a:p>
        </p:txBody>
      </p:sp>
      <p:pic>
        <p:nvPicPr>
          <p:cNvPr id="243" name="Top Zoom Shots Movies" descr="Top Zoom Shots Movi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op Zoom Shots Movies" aiw:author="hannachi dhaf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883946" y="3363463"/>
            <a:ext cx="11975257" cy="89814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Effetto Vertigo: dolly/zoom"/>
          <p:cNvSpPr txBox="1"/>
          <p:nvPr/>
        </p:nvSpPr>
        <p:spPr>
          <a:xfrm>
            <a:off x="1751637" y="1524476"/>
            <a:ext cx="17373601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Effetto Vertigo: dolly/zoom</a:t>
            </a:r>
          </a:p>
        </p:txBody>
      </p:sp>
      <p:pic>
        <p:nvPicPr>
          <p:cNvPr id="246" name="Iconic Dolly Zooms" descr="Iconic Dolly Zooms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Iconic Dolly Zooms" aiw:author="Filmatic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3361790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li elementi fondamentali del linguaggio cinematografico sono gli strumenti attraverso cui il cinema costruisce significato, emozione e narrazione.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86104">
              <a:defRPr spc="-127" sz="6390"/>
            </a:lvl1pPr>
          </a:lstStyle>
          <a:p>
            <a:pPr/>
            <a:r>
              <a:t>Gli elementi fondamentali del linguaggio cinematografico sono gli strumenti attraverso cui il cinema costruisce significato, emozione e narrazione.</a:t>
            </a:r>
          </a:p>
        </p:txBody>
      </p:sp>
      <p:sp>
        <p:nvSpPr>
          <p:cNvPr id="170" name="Doppio clic per modificar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Effetto Vertigo: dolly/zoom"/>
          <p:cNvSpPr txBox="1"/>
          <p:nvPr/>
        </p:nvSpPr>
        <p:spPr>
          <a:xfrm>
            <a:off x="1751637" y="1524476"/>
            <a:ext cx="17373601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Effetto Vertigo: dolly/zoom</a:t>
            </a:r>
          </a:p>
        </p:txBody>
      </p:sp>
      <p:pic>
        <p:nvPicPr>
          <p:cNvPr id="249" name="Goodfellas - Vertigo Effect" descr="Goodfellas - Vertigo Effect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Goodfellas - Vertigo Effect" aiw:author="Nico Peralt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3235377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3. Illuminazione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 defTabSz="363220">
              <a:defRPr spc="-79" sz="3959"/>
            </a:pPr>
            <a:r>
              <a:t>3. Illuminazione</a:t>
            </a:r>
          </a:p>
          <a:p>
            <a:pPr defTabSz="363220">
              <a:defRPr spc="-79" sz="3959"/>
            </a:pPr>
          </a:p>
          <a:p>
            <a:pPr defTabSz="363220">
              <a:defRPr spc="-79" sz="3959"/>
            </a:pPr>
            <a:r>
              <a:t>La gestione della luce e delle ombre.</a:t>
            </a:r>
          </a:p>
          <a:p>
            <a:pPr defTabSz="363220">
              <a:defRPr spc="-79" sz="3959"/>
            </a:pPr>
            <a:r>
              <a:t>Luce naturale vs artificiale</a:t>
            </a:r>
          </a:p>
          <a:p>
            <a:pPr defTabSz="363220">
              <a:defRPr spc="-79" sz="3959"/>
            </a:pPr>
            <a:r>
              <a:t>Illuminazione dura o morbida</a:t>
            </a:r>
          </a:p>
          <a:p>
            <a:pPr defTabSz="363220">
              <a:defRPr spc="-79" sz="3959"/>
            </a:pPr>
            <a:r>
              <a:t>Key light, fill light, back light (schema a tre luci)</a:t>
            </a:r>
          </a:p>
          <a:p>
            <a:pPr defTabSz="363220">
              <a:defRPr spc="-79" sz="3959"/>
            </a:pPr>
            <a:r>
              <a:t>Controluce</a:t>
            </a:r>
          </a:p>
          <a:p>
            <a:pPr defTabSz="363220">
              <a:defRPr spc="-79" sz="3959"/>
            </a:pPr>
          </a:p>
          <a:p>
            <a:pPr defTabSz="363220">
              <a:defRPr spc="-79" sz="3959"/>
            </a:pPr>
            <a:r>
              <a:t>Funzione:</a:t>
            </a:r>
          </a:p>
          <a:p>
            <a:pPr defTabSz="363220">
              <a:defRPr spc="-79" sz="3959"/>
            </a:pPr>
            <a:r>
              <a:t>Costruisce atmosfera, sottolinea stati d’animo, caratterizza personaggi e ambienti.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5 concetti sull'ILLUMINAZIONE da CONOSCERE" descr="5 concetti sull'ILLUMINAZIONE da CONOSCER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5 concetti sull'ILLUMINAZIONE da CONOSCERE" aiw:author="Simone Marcolin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518973" y="3281265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Magic hour"/>
          <p:cNvSpPr txBox="1"/>
          <p:nvPr/>
        </p:nvSpPr>
        <p:spPr>
          <a:xfrm>
            <a:off x="6456385" y="1649514"/>
            <a:ext cx="2729764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Magic hour</a:t>
            </a:r>
          </a:p>
        </p:txBody>
      </p:sp>
      <p:pic>
        <p:nvPicPr>
          <p:cNvPr id="256" name="Days of Heaven: 4K Restoration | Official Trailer | Park Circus" descr="Days of Heaven: 4K Restoration | Official Trailer | Park Circus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Days of Heaven: 4K Restoration | Official Trailer | Park Circus" aiw:author="Park Circu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2781819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🎚️ 4. Montaggio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 defTabSz="338454">
              <a:defRPr spc="-73" sz="3690"/>
            </a:pPr>
            <a:r>
              <a:t>🎚️ 4. Montaggio</a:t>
            </a:r>
          </a:p>
          <a:p>
            <a:pPr defTabSz="338454">
              <a:defRPr spc="-73" sz="3690"/>
            </a:pPr>
          </a:p>
          <a:p>
            <a:pPr defTabSz="338454">
              <a:defRPr spc="-73" sz="3690"/>
            </a:pPr>
            <a:r>
              <a:t>Il modo in cui le varie riprese sono unite.</a:t>
            </a:r>
          </a:p>
          <a:p>
            <a:pPr defTabSz="338454">
              <a:defRPr spc="-73" sz="3690"/>
            </a:pPr>
            <a:r>
              <a:t>Montaggio narrativo</a:t>
            </a:r>
          </a:p>
          <a:p>
            <a:pPr defTabSz="338454">
              <a:defRPr spc="-73" sz="3690"/>
            </a:pPr>
            <a:r>
              <a:t>Montaggio alternato/parallelo</a:t>
            </a:r>
          </a:p>
          <a:p>
            <a:pPr defTabSz="338454">
              <a:defRPr spc="-73" sz="3690"/>
            </a:pPr>
            <a:r>
              <a:t>Montaggio ritmico</a:t>
            </a:r>
          </a:p>
          <a:p>
            <a:pPr defTabSz="338454">
              <a:defRPr spc="-73" sz="3690"/>
            </a:pPr>
            <a:r>
              <a:t>Ellissi</a:t>
            </a:r>
          </a:p>
          <a:p>
            <a:pPr defTabSz="338454">
              <a:defRPr spc="-73" sz="3690"/>
            </a:pPr>
            <a:r>
              <a:t>Continuity editing / montaggio invisibile</a:t>
            </a:r>
          </a:p>
          <a:p>
            <a:pPr defTabSz="338454">
              <a:defRPr spc="-73" sz="3690"/>
            </a:pPr>
            <a:r>
              <a:t>Jump cut</a:t>
            </a:r>
          </a:p>
          <a:p>
            <a:pPr defTabSz="338454">
              <a:defRPr spc="-73" sz="3690"/>
            </a:pPr>
          </a:p>
          <a:p>
            <a:pPr defTabSz="338454">
              <a:defRPr spc="-73" sz="3690"/>
            </a:pPr>
            <a:r>
              <a:t>Funzione:</a:t>
            </a:r>
          </a:p>
          <a:p>
            <a:pPr defTabSz="338454">
              <a:defRPr spc="-73" sz="3690"/>
            </a:pPr>
            <a:r>
              <a:t>Organizza la narrazione e il ritmo, crea senso attraverso l’accostamento.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issolvenze"/>
          <p:cNvSpPr txBox="1"/>
          <p:nvPr/>
        </p:nvSpPr>
        <p:spPr>
          <a:xfrm>
            <a:off x="4654024" y="1500779"/>
            <a:ext cx="7540372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dissolvenze</a:t>
            </a:r>
          </a:p>
        </p:txBody>
      </p:sp>
      <p:sp>
        <p:nvSpPr>
          <p:cNvPr id="261" name="incrociata"/>
          <p:cNvSpPr txBox="1"/>
          <p:nvPr/>
        </p:nvSpPr>
        <p:spPr>
          <a:xfrm>
            <a:off x="4674941" y="3758534"/>
            <a:ext cx="2637308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incrociata</a:t>
            </a:r>
          </a:p>
        </p:txBody>
      </p:sp>
      <p:sp>
        <p:nvSpPr>
          <p:cNvPr id="262" name="in nero"/>
          <p:cNvSpPr txBox="1"/>
          <p:nvPr/>
        </p:nvSpPr>
        <p:spPr>
          <a:xfrm>
            <a:off x="17548137" y="3758534"/>
            <a:ext cx="1911452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in nero</a:t>
            </a:r>
          </a:p>
        </p:txBody>
      </p:sp>
      <p:pic>
        <p:nvPicPr>
          <p:cNvPr id="263" name="Esempio di dissolvenza incrociata 1" descr="Esempio di dissolvenza incrociata 1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Esempio di dissolvenza incrociata 1" aiw:author="cinemafocus.eu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453936" y="5167117"/>
            <a:ext cx="9503422" cy="5345676"/>
          </a:xfrm>
          <a:prstGeom prst="rect">
            <a:avLst/>
          </a:prstGeom>
        </p:spPr>
      </p:pic>
      <p:pic>
        <p:nvPicPr>
          <p:cNvPr id="264" name="&quot;Gilda&quot; (r. di Vidor, 1946): finale" descr="&quot;Gilda&quot; (r. di Vidor, 1946): finale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&quot;Gilda&quot; (r. di Vidor, 1946): finale" aiw:author="CINESCUOL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83803" y="5165342"/>
            <a:ext cx="9509734" cy="53492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3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264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l’ellissi"/>
          <p:cNvSpPr txBox="1"/>
          <p:nvPr/>
        </p:nvSpPr>
        <p:spPr>
          <a:xfrm>
            <a:off x="5335335" y="1500779"/>
            <a:ext cx="4661155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l’ellissi</a:t>
            </a:r>
          </a:p>
        </p:txBody>
      </p:sp>
      <p:sp>
        <p:nvSpPr>
          <p:cNvPr id="267" name="Nel cinema, l'ellissi è una tecnica di montaggio e narrazione che omette volontariamente una parte degli eventi o del tempo per accelerare il ritmo, eliminare dettagli superflui e rendere la storia più dinamica, invitando lo spettatore a immaginare ciò c"/>
          <p:cNvSpPr txBox="1"/>
          <p:nvPr/>
        </p:nvSpPr>
        <p:spPr>
          <a:xfrm>
            <a:off x="6040978" y="4359335"/>
            <a:ext cx="12821793" cy="637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Nel cinema, l'ellissi è una tecnica di montaggio e narrazione che omette volontariamente una parte degli eventi o del tempo per accelerare il ritmo, eliminare dettagli superflui e rendere la storia più dinamica, invitando lo spettatore a immaginare ciò che non viene mostrato, con salti temporali (microscopici o macroscopici) gestiti tramite dissolvenze, stacchi o altri espedienti visivi per creare suspense o sintesi.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llissi"/>
          <p:cNvSpPr txBox="1"/>
          <p:nvPr/>
        </p:nvSpPr>
        <p:spPr>
          <a:xfrm>
            <a:off x="5691951" y="1500779"/>
            <a:ext cx="3947923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ellissi</a:t>
            </a:r>
          </a:p>
        </p:txBody>
      </p:sp>
      <p:pic>
        <p:nvPicPr>
          <p:cNvPr id="270" name="THE MATCH CUT" descr="THE MATCH CUT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MATCH CUT" aiw:author="Splicing Pixel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3352355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7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ellissi"/>
          <p:cNvSpPr txBox="1"/>
          <p:nvPr/>
        </p:nvSpPr>
        <p:spPr>
          <a:xfrm>
            <a:off x="5691951" y="1500779"/>
            <a:ext cx="3947923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ellissi</a:t>
            </a:r>
          </a:p>
        </p:txBody>
      </p:sp>
      <p:sp>
        <p:nvSpPr>
          <p:cNvPr id="273" name="https://m.ok.ru/video/8824169302530"/>
          <p:cNvSpPr txBox="1"/>
          <p:nvPr/>
        </p:nvSpPr>
        <p:spPr>
          <a:xfrm>
            <a:off x="7746924" y="4191236"/>
            <a:ext cx="889015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https://m.ok.ru/video/8824169302530</a:t>
            </a:r>
          </a:p>
        </p:txBody>
      </p:sp>
      <p:sp>
        <p:nvSpPr>
          <p:cNvPr id="274" name="min 20"/>
          <p:cNvSpPr txBox="1"/>
          <p:nvPr/>
        </p:nvSpPr>
        <p:spPr>
          <a:xfrm>
            <a:off x="17922786" y="4191236"/>
            <a:ext cx="169047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min 20</a:t>
            </a:r>
          </a:p>
        </p:txBody>
      </p:sp>
      <p:sp>
        <p:nvSpPr>
          <p:cNvPr id="275" name="Blood Simple- fratelli Cohen, 1984"/>
          <p:cNvSpPr txBox="1"/>
          <p:nvPr/>
        </p:nvSpPr>
        <p:spPr>
          <a:xfrm>
            <a:off x="7694287" y="3465152"/>
            <a:ext cx="8140041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Blood Simple- fratelli Cohen, 1984 </a:t>
            </a:r>
          </a:p>
        </p:txBody>
      </p:sp>
      <p:pic>
        <p:nvPicPr>
          <p:cNvPr id="276" name="n8D1gVXUgmW4kkDzUzzoezAmUUa-scaled.jpg" descr="n8D1gVXUgmW4kkDzUzzoezAmUUa-scal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4197" y="3521520"/>
            <a:ext cx="5806855" cy="8708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ellissi"/>
          <p:cNvSpPr txBox="1"/>
          <p:nvPr/>
        </p:nvSpPr>
        <p:spPr>
          <a:xfrm>
            <a:off x="5691951" y="1500779"/>
            <a:ext cx="3947923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ellissi</a:t>
            </a:r>
          </a:p>
        </p:txBody>
      </p:sp>
      <p:pic>
        <p:nvPicPr>
          <p:cNvPr id="279" name="1969 - SpazioTempo - 2001 Odissea nello Spazio - Match Cut" descr="1969 - SpazioTempo - 2001 Odissea nello Spazio - Match Cut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1969 - SpazioTempo - 2001 Odissea nello Spazio - Match Cut" aiw:author="Scuola Spaziotempo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792370" y="4518481"/>
            <a:ext cx="12856123" cy="723156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🎥 1. Inquadratura…"/>
          <p:cNvSpPr txBox="1"/>
          <p:nvPr>
            <p:ph type="ctrTitle"/>
          </p:nvPr>
        </p:nvSpPr>
        <p:spPr>
          <a:xfrm>
            <a:off x="2374900" y="2730500"/>
            <a:ext cx="19634200" cy="6688071"/>
          </a:xfrm>
          <a:prstGeom prst="rect">
            <a:avLst/>
          </a:prstGeom>
        </p:spPr>
        <p:txBody>
          <a:bodyPr/>
          <a:lstStyle/>
          <a:p>
            <a:pPr defTabSz="338454">
              <a:defRPr spc="-73" sz="3690"/>
            </a:pPr>
            <a:r>
              <a:t>🎥 1. Inquadratura</a:t>
            </a:r>
          </a:p>
          <a:p>
            <a:pPr defTabSz="338454">
              <a:defRPr spc="-73" sz="3690"/>
            </a:pPr>
          </a:p>
          <a:p>
            <a:pPr defTabSz="338454">
              <a:defRPr spc="-73" sz="3690"/>
            </a:pPr>
            <a:r>
              <a:t>Riguarda che cosa e quanto si vede nell’immagine.</a:t>
            </a:r>
          </a:p>
          <a:p>
            <a:pPr defTabSz="338454">
              <a:defRPr spc="-73" sz="3690"/>
            </a:pPr>
            <a:r>
              <a:t>Campo lunghissimo, lungo, medio, primo piano, ecc.</a:t>
            </a:r>
          </a:p>
          <a:p>
            <a:pPr defTabSz="338454">
              <a:defRPr spc="-73" sz="3690"/>
            </a:pPr>
            <a:r>
              <a:t>Angolazione (frontale, dall’alto, dal basso)</a:t>
            </a:r>
          </a:p>
          <a:p>
            <a:pPr defTabSz="338454">
              <a:defRPr spc="-73" sz="3690"/>
            </a:pPr>
            <a:r>
              <a:t>Livello di altezza dell’obiettivo</a:t>
            </a:r>
          </a:p>
          <a:p>
            <a:pPr defTabSz="338454">
              <a:defRPr spc="-73" sz="3690"/>
            </a:pPr>
          </a:p>
          <a:p>
            <a:pPr defTabSz="338454">
              <a:defRPr spc="-73" sz="3690"/>
            </a:pPr>
            <a:r>
              <a:t>Funzione:</a:t>
            </a:r>
          </a:p>
          <a:p>
            <a:pPr defTabSz="338454">
              <a:defRPr spc="-73" sz="3690"/>
            </a:pPr>
            <a:r>
              <a:t>Dirige l’attenzione dello spettatore e suggerisce emozioni o interpretazioni.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ormato"/>
          <p:cNvSpPr txBox="1"/>
          <p:nvPr/>
        </p:nvSpPr>
        <p:spPr>
          <a:xfrm>
            <a:off x="2547344" y="1050266"/>
            <a:ext cx="5337811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formato</a:t>
            </a:r>
          </a:p>
        </p:txBody>
      </p:sp>
      <p:pic>
        <p:nvPicPr>
          <p:cNvPr id="282" name="Which-Aspect-Ratio-is-Better-for-Social-Media.jpeg" descr="Which-Aspect-Ratio-is-Better-for-Social-Medi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3306" y="2434749"/>
            <a:ext cx="14703325" cy="884650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il formato 4:3 (1.33:1) era usato nel Cinema fino agli anni ’50, in TV fino ai ’90."/>
          <p:cNvSpPr txBox="1"/>
          <p:nvPr/>
        </p:nvSpPr>
        <p:spPr>
          <a:xfrm>
            <a:off x="4018386" y="11560793"/>
            <a:ext cx="18118176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il formato 4:3 (1.33:1) era usato nel Cinema fino agli anni ’50, in TV fino ai ’90.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esempi di film “moderni” 4:3"/>
          <p:cNvSpPr txBox="1"/>
          <p:nvPr/>
        </p:nvSpPr>
        <p:spPr>
          <a:xfrm>
            <a:off x="1885566" y="1134737"/>
            <a:ext cx="18825211" cy="147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esempi di film “moderni” 4:3</a:t>
            </a:r>
          </a:p>
        </p:txBody>
      </p:sp>
      <p:sp>
        <p:nvSpPr>
          <p:cNvPr id="286" name="il formato 4:3 (1.33:1) era usato nel Cinema fino agli anni ’50, in TV fino ai ’90."/>
          <p:cNvSpPr txBox="1"/>
          <p:nvPr/>
        </p:nvSpPr>
        <p:spPr>
          <a:xfrm>
            <a:off x="5032039" y="12095777"/>
            <a:ext cx="18118177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il formato 4:3 (1.33:1) era usato nel Cinema fino agli anni ’50, in TV fino ai ’90.</a:t>
            </a:r>
          </a:p>
        </p:txBody>
      </p:sp>
      <p:sp>
        <p:nvSpPr>
          <p:cNvPr id="287" name="🎥 Film recenti in 4:3 / 1.33:1…"/>
          <p:cNvSpPr txBox="1"/>
          <p:nvPr/>
        </p:nvSpPr>
        <p:spPr>
          <a:xfrm>
            <a:off x="1000591" y="3072033"/>
            <a:ext cx="22019718" cy="985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🎥 </a:t>
            </a:r>
            <a:r>
              <a:rPr sz="3600"/>
              <a:t>Film recenti in 4:3 / 1.33:1</a:t>
            </a:r>
            <a:endParaRPr sz="3600"/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The Lighthouse (2019, Robert Eggers) — 1.19:1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First Cow (2019, Kelly Reichardt) — 1.37:1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A Ghost Story (2017, David Lowery) — 1.33:1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Zack Snyder’s Justice League (2021) — 1.33:1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20th Century Women (2016, Mike Mills) 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American Honey (2016, Andrea Arnold) — 1.33:1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Cold War (2018, Paweł Pawlikowski) — 1.37:1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Ida (2013, Paweł Pawlikowski) — 1.37:1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The Grand Budapest Hotel (2014, Wes Anderson) — parti in 1.33:1 (per rappresentare anni ’30)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The Tragedy of Macbeth (2021, Joel Coen) — 1.37:1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3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The Killing of a Sacred Deer (2017, Yorgos Lanthimos) — alcune parti vicine al 1.33:1</a:t>
            </a:r>
          </a:p>
        </p:txBody>
      </p:sp>
      <p:sp>
        <p:nvSpPr>
          <p:cNvPr id="288" name="📐 Non proprio 4:3, ma quasi quadrati (1:1)…"/>
          <p:cNvSpPr txBox="1"/>
          <p:nvPr/>
        </p:nvSpPr>
        <p:spPr>
          <a:xfrm>
            <a:off x="12433045" y="3615221"/>
            <a:ext cx="10094269" cy="5637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📐 Non proprio 4:3, ma quasi quadrati (1:1)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Mommy (2014, Xavier Dolan) — 1:1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Son of Saul (2015, László Nemes) — 1.33:1quasi claustrofobico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Andrea Arnold – vari corti (molti in 1:1)</a:t>
            </a:r>
          </a:p>
          <a:p>
            <a:pPr defTabSz="457200">
              <a:spcBef>
                <a:spcPts val="1400"/>
              </a:spcBef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💡 Perché alcuni registi moderni tornano al 4:3?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per creare intimità o claustrofobia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per un’estetica retrò/analogica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per enfatizzare verticalità e volti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per distinguersi dal widescreen mainstream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ormato"/>
          <p:cNvSpPr txBox="1"/>
          <p:nvPr/>
        </p:nvSpPr>
        <p:spPr>
          <a:xfrm>
            <a:off x="3527806" y="1879928"/>
            <a:ext cx="5337811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formato</a:t>
            </a:r>
          </a:p>
        </p:txBody>
      </p:sp>
      <p:pic>
        <p:nvPicPr>
          <p:cNvPr id="291" name="Mommy Trailer Ufficiale Italiano (2014) - Anne Dorval, Antoine-Olivier Pilon Movie HD" descr="Mommy Trailer Ufficiale Italiano (2014) - Anne Dorval, Antoine-Olivier Pilon Movie HD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Mommy Trailer Ufficiale Italiano (2014) - Anne Dorval, Antoine-Olivier Pilon Movie HD" aiw:author="FilmIsNow Trailer Itali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148711" y="3458250"/>
            <a:ext cx="6096001" cy="4572001"/>
          </a:xfrm>
          <a:prstGeom prst="rect">
            <a:avLst/>
          </a:prstGeom>
        </p:spPr>
      </p:pic>
      <p:sp>
        <p:nvSpPr>
          <p:cNvPr id="292" name="In &quot;Mommy&quot; (2014) di Xavier Dolan il film è quasi interamente in formato 1:1 (più stretto ancora del 4:3), ma in una scena centrale lo schermo si allarga improvvisamente fino a diventare widescreen (circa 16:9).…"/>
          <p:cNvSpPr txBox="1"/>
          <p:nvPr/>
        </p:nvSpPr>
        <p:spPr>
          <a:xfrm>
            <a:off x="11185620" y="2336850"/>
            <a:ext cx="10916593" cy="904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</a:p>
          <a:p>
            <a:pPr>
              <a:defRPr sz="3600"/>
            </a:pPr>
            <a:r>
              <a:t>In "Mommy" (2014) di Xavier Dolan il film è quasi interamente in formato 1:1 (più stretto ancora del 4:3), ma in una scena centrale lo schermo si allarga improvvisamente fino a diventare widescreen (circa 16:9).</a:t>
            </a:r>
          </a:p>
          <a:p>
            <a:pPr>
              <a:defRPr sz="3600"/>
            </a:pPr>
            <a:r>
              <a:t>È una scelta narrativa ed emotiva.</a:t>
            </a:r>
          </a:p>
          <a:p>
            <a:pPr>
              <a:defRPr sz="3600"/>
            </a:pPr>
            <a:r>
              <a:t>Il formato quadrato rappresenta i limiti, la soffocante mancanza di spazio e la condizione psicologica dei personaggi.Quando a un certo punto Steve fisicamente apre l'inquadratura con le mani e l’immagine si allarga, è un momento di liberazione, energia e possibilità: il mondo si espande con lui.</a:t>
            </a:r>
          </a:p>
        </p:txBody>
      </p:sp>
      <p:sp>
        <p:nvSpPr>
          <p:cNvPr id="293" name="77:32”"/>
          <p:cNvSpPr txBox="1"/>
          <p:nvPr/>
        </p:nvSpPr>
        <p:spPr>
          <a:xfrm>
            <a:off x="5373383" y="8135881"/>
            <a:ext cx="1646657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77:32”</a:t>
            </a:r>
          </a:p>
        </p:txBody>
      </p:sp>
      <p:pic>
        <p:nvPicPr>
          <p:cNvPr id="294" name="Aspect Ratio Change (Xavier Dolan's Mommy)" descr="Aspect Ratio Change (Xavier Dolan's Mommy)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Aspect Ratio Change (Xavier Dolan's Mommy)" aiw:author="kuentint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894635" y="9243010"/>
            <a:ext cx="4604153" cy="25898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1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294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B/N vs COLORE"/>
          <p:cNvSpPr txBox="1"/>
          <p:nvPr/>
        </p:nvSpPr>
        <p:spPr>
          <a:xfrm>
            <a:off x="6219251" y="1134737"/>
            <a:ext cx="10157842" cy="147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B/N vs COLORE</a:t>
            </a:r>
          </a:p>
        </p:txBody>
      </p:sp>
      <p:sp>
        <p:nvSpPr>
          <p:cNvPr id="297" name="🎬 1900–1920: i primi colori (non naturali)…"/>
          <p:cNvSpPr txBox="1"/>
          <p:nvPr/>
        </p:nvSpPr>
        <p:spPr>
          <a:xfrm>
            <a:off x="1170355" y="2756619"/>
            <a:ext cx="21495532" cy="1006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🎬 1900–1920: i primi colori (non naturali)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I film erano colorati a mano fotogramma per fotogramma (es. Méliès) oppure tinti e virati chimicamente (techniche chiamate tinting e toning).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Non era “vero colore”: si applicava una tonalità uniforme all’immagine.</a:t>
            </a:r>
          </a:p>
          <a:p>
            <a:pPr defTabSz="457200">
              <a:spcBef>
                <a:spcPts val="1400"/>
              </a:spcBef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🎞️ 1916–1922: primi sistemi a due colori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Con Technicolor Process 1 e 2 (in rosso e verde) arrivano i primi film con colore fotografico, ma limitato e instabile.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Uno dei più noti: The Toll of the Sea (1922), tra i primi lungometraggi in “Technicolor a due colori”.</a:t>
            </a:r>
          </a:p>
          <a:p>
            <a:pPr defTabSz="457200">
              <a:spcBef>
                <a:spcPts val="1400"/>
              </a:spcBef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🌈 1930–1935: il colore diventa stabile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Nel 1932 Technicolor introduce il Process 4, il famoso Technicolor a tre strisce (rosso, verde, blu): vero colore stabile, brillante e utilizzabile su larga scala.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2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Il primo grande film che lo sfrutta pienamente è Biancaneve e i sette nani (1937), seguito da produzioni celebri.</a:t>
            </a:r>
          </a:p>
          <a:p>
            <a:pPr defTabSz="457200">
              <a:spcBef>
                <a:spcPts val="1400"/>
              </a:spcBef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⭐ 1939: consacrazione del colore</a:t>
            </a:r>
          </a:p>
          <a:p>
            <a:pPr defTabSz="457200">
              <a:spcBef>
                <a:spcPts val="1200"/>
              </a:spcBef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Due film del 1939 rendono il colore mainstream: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Il mago di Oz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Via col vento</a:t>
            </a:r>
          </a:p>
          <a:p>
            <a:pPr defTabSz="457200">
              <a:spcBef>
                <a:spcPts val="1200"/>
              </a:spcBef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Questo periodo segna la definitiva affermazione del colore nel cinema hollywoodiano.</a:t>
            </a:r>
          </a:p>
          <a:p>
            <a:pPr defTabSz="457200">
              <a:spcBef>
                <a:spcPts val="1400"/>
              </a:spcBef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📺 Anni ’50–’60: la diffusione capillare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Negli anni ’50 quasi tutti i film commerciali di grande produzione sono ormai a colori.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Char char="•"/>
              <a:defRPr sz="2400">
                <a:solidFill>
                  <a:srgbClr val="FAFAFA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Negli anni ’60 il bianco e nero rimane solo come scelta artistica o per produzioni a basso costo.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chindler's List - Trailer 25° Anniversario" descr="Schindler's List - Trailer 25° Anniversari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Schindler's List - Trailer 25° Anniversario" aiw:author="Universal Pictures International Italy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3720" y="6733053"/>
            <a:ext cx="10976560" cy="6174316"/>
          </a:xfrm>
          <a:prstGeom prst="rect">
            <a:avLst/>
          </a:prstGeom>
        </p:spPr>
      </p:pic>
      <p:pic>
        <p:nvPicPr>
          <p:cNvPr id="300" name="Unknown-1.jpeg" descr="Unknown-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5739" y="1727746"/>
            <a:ext cx="8411509" cy="4710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The Artist (film 2011) TRAILER ITALIANO" descr="The Artist (film 2011) TRAILER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Artist (film 2011) TRAILER ITALIANO" aiw:author="HOME CINEMA TRAIL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2481339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The Artist Sound clip" descr="The Artist Sound clip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Artist Sound clip" aiw:author="Sian Film Teach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020267" y="4056564"/>
            <a:ext cx="10956429" cy="8217322"/>
          </a:xfrm>
          <a:prstGeom prst="rect">
            <a:avLst/>
          </a:prstGeom>
        </p:spPr>
      </p:pic>
      <p:sp>
        <p:nvSpPr>
          <p:cNvPr id="305" name="Il primo film sonoro è considerato Il cantante di jazz (The Jazz Singer), proiettato per la prima volta nelle sale statunitensi il 6 ottobre 1927."/>
          <p:cNvSpPr txBox="1"/>
          <p:nvPr/>
        </p:nvSpPr>
        <p:spPr>
          <a:xfrm>
            <a:off x="6408483" y="1317056"/>
            <a:ext cx="13501456" cy="2180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Il primo film sonoro è considerato Il cantante di jazz (The Jazz Singer), proiettato per la prima volta nelle sale statunitensi il 6 ottobre 1927.</a:t>
            </a:r>
          </a:p>
        </p:txBody>
      </p:sp>
      <p:sp>
        <p:nvSpPr>
          <p:cNvPr id="306" name="&lt;—- secondo The Artist"/>
          <p:cNvSpPr txBox="1"/>
          <p:nvPr/>
        </p:nvSpPr>
        <p:spPr>
          <a:xfrm>
            <a:off x="13551960" y="7140138"/>
            <a:ext cx="5695748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&lt;—- secondo The Artist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🔊 5. Suono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 defTabSz="379729">
              <a:defRPr spc="-82" sz="4140"/>
            </a:pPr>
            <a:r>
              <a:t>🔊 5. Suono</a:t>
            </a:r>
          </a:p>
          <a:p>
            <a:pPr defTabSz="379729">
              <a:defRPr spc="-82" sz="4140"/>
            </a:pPr>
          </a:p>
          <a:p>
            <a:pPr defTabSz="379729">
              <a:defRPr spc="-82" sz="4140"/>
            </a:pPr>
            <a:r>
              <a:t>Comprende:</a:t>
            </a:r>
          </a:p>
          <a:p>
            <a:pPr defTabSz="379729">
              <a:defRPr spc="-82" sz="4140"/>
            </a:pPr>
            <a:r>
              <a:t>Dialoghi</a:t>
            </a:r>
          </a:p>
          <a:p>
            <a:pPr defTabSz="379729">
              <a:defRPr spc="-82" sz="4140"/>
            </a:pPr>
            <a:r>
              <a:t>Rumori (sound design)</a:t>
            </a:r>
          </a:p>
          <a:p>
            <a:pPr defTabSz="379729">
              <a:defRPr spc="-82" sz="4140"/>
            </a:pPr>
            <a:r>
              <a:t>Musica</a:t>
            </a:r>
          </a:p>
          <a:p>
            <a:pPr defTabSz="379729">
              <a:defRPr spc="-82" sz="4140"/>
            </a:pPr>
            <a:r>
              <a:t>Silenzio</a:t>
            </a:r>
          </a:p>
          <a:p>
            <a:pPr defTabSz="379729">
              <a:defRPr spc="-82" sz="4140"/>
            </a:pPr>
            <a:r>
              <a:t>Voce fuori campo</a:t>
            </a:r>
          </a:p>
          <a:p>
            <a:pPr defTabSz="379729">
              <a:defRPr spc="-82" sz="4140"/>
            </a:pPr>
          </a:p>
          <a:p>
            <a:pPr defTabSz="379729">
              <a:defRPr spc="-82" sz="4140"/>
            </a:pPr>
            <a:r>
              <a:t>Funzione:</a:t>
            </a:r>
          </a:p>
          <a:p>
            <a:pPr defTabSz="379729">
              <a:defRPr spc="-82" sz="4140"/>
            </a:pPr>
            <a:r>
              <a:t>Aggiunge profondità emotiva, realismo, informazioni narrative.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🧱 6. Scenografia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 defTabSz="487044">
              <a:defRPr spc="-106" sz="5310"/>
            </a:pPr>
            <a:r>
              <a:t>🧱 6. Scenografia</a:t>
            </a:r>
          </a:p>
          <a:p>
            <a:pPr defTabSz="487044">
              <a:defRPr spc="-106" sz="5310"/>
            </a:pPr>
          </a:p>
          <a:p>
            <a:pPr defTabSz="487044">
              <a:defRPr spc="-106" sz="5310"/>
            </a:pPr>
            <a:r>
              <a:t>Gli elementi dello spazio filmico.</a:t>
            </a:r>
          </a:p>
          <a:p>
            <a:pPr defTabSz="487044">
              <a:defRPr spc="-106" sz="5310"/>
            </a:pPr>
            <a:r>
              <a:t>Location</a:t>
            </a:r>
          </a:p>
          <a:p>
            <a:pPr defTabSz="487044">
              <a:defRPr spc="-106" sz="5310"/>
            </a:pPr>
            <a:r>
              <a:t>Arredi</a:t>
            </a:r>
          </a:p>
          <a:p>
            <a:pPr defTabSz="487044">
              <a:defRPr spc="-106" sz="5310"/>
            </a:pPr>
            <a:r>
              <a:t>Oggetti di scena (props)</a:t>
            </a:r>
          </a:p>
          <a:p>
            <a:pPr defTabSz="487044">
              <a:defRPr spc="-106" sz="5310"/>
            </a:pPr>
          </a:p>
          <a:p>
            <a:pPr defTabSz="487044">
              <a:defRPr spc="-106" sz="5310"/>
            </a:pPr>
            <a:r>
              <a:t>Funzione:</a:t>
            </a:r>
          </a:p>
          <a:p>
            <a:pPr defTabSz="487044">
              <a:defRPr spc="-106" sz="5310"/>
            </a:pPr>
            <a:r>
              <a:t>Definisce il mondo narrativo e il tono del film.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🎨 8. Colore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 defTabSz="462280">
              <a:defRPr spc="-100" sz="5040"/>
            </a:pPr>
            <a:r>
              <a:t>🎨 8. Colore</a:t>
            </a:r>
          </a:p>
          <a:p>
            <a:pPr defTabSz="462280">
              <a:defRPr spc="-100" sz="5040"/>
            </a:pPr>
          </a:p>
          <a:p>
            <a:pPr defTabSz="462280">
              <a:defRPr spc="-100" sz="5040"/>
            </a:pPr>
            <a:r>
              <a:t>Uso espressivo della palette cromatica.</a:t>
            </a:r>
          </a:p>
          <a:p>
            <a:pPr defTabSz="462280">
              <a:defRPr spc="-100" sz="5040"/>
            </a:pPr>
            <a:r>
              <a:t>Toni caldi/freddi</a:t>
            </a:r>
          </a:p>
          <a:p>
            <a:pPr defTabSz="462280">
              <a:defRPr spc="-100" sz="5040"/>
            </a:pPr>
            <a:r>
              <a:t>Colori simbolici</a:t>
            </a:r>
          </a:p>
          <a:p>
            <a:pPr defTabSz="462280">
              <a:defRPr spc="-100" sz="5040"/>
            </a:pPr>
            <a:r>
              <a:t>Contrasti, saturazione</a:t>
            </a:r>
          </a:p>
          <a:p>
            <a:pPr defTabSz="462280">
              <a:defRPr spc="-100" sz="5040"/>
            </a:pPr>
          </a:p>
          <a:p>
            <a:pPr defTabSz="462280">
              <a:defRPr spc="-100" sz="5040"/>
            </a:pPr>
            <a:r>
              <a:t>Funzione:</a:t>
            </a:r>
          </a:p>
          <a:p>
            <a:pPr defTabSz="462280">
              <a:defRPr spc="-100" sz="5040"/>
            </a:pPr>
            <a:r>
              <a:t>Comunica emozioni, temi, evoluzioni dei personaggi.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creenshot 2025-12-06 alle 15.09.27.png" descr="Screenshot 2025-12-06 alle 15.09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4870" y="1814447"/>
            <a:ext cx="10340435" cy="10087106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Inquadrature…"/>
          <p:cNvSpPr txBox="1"/>
          <p:nvPr/>
        </p:nvSpPr>
        <p:spPr>
          <a:xfrm>
            <a:off x="1219049" y="966157"/>
            <a:ext cx="9054847" cy="434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pPr>
            <a:r>
              <a:t>Inquadrature</a:t>
            </a:r>
          </a:p>
          <a:p>
            <a: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pPr>
            <a:r>
              <a:t>I PIANI</a:t>
            </a:r>
          </a:p>
        </p:txBody>
      </p:sp>
      <p:pic>
        <p:nvPicPr>
          <p:cNvPr id="176" name="Screenshot 2025-12-06 alle 15.09.27.png" descr="Screenshot 2025-12-06 alle 15.09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1870" y="1941447"/>
            <a:ext cx="10340435" cy="10087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🧭 9. Regia e messa in scena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 defTabSz="396239">
              <a:defRPr spc="-86" sz="4320"/>
            </a:pPr>
          </a:p>
          <a:p>
            <a:pPr defTabSz="396239">
              <a:defRPr spc="-86" sz="4320"/>
            </a:pPr>
            <a:r>
              <a:t>🧭 9. Regia e messa in scena</a:t>
            </a:r>
          </a:p>
          <a:p>
            <a:pPr defTabSz="396239">
              <a:defRPr spc="-86" sz="4320"/>
            </a:pPr>
          </a:p>
          <a:p>
            <a:pPr defTabSz="396239">
              <a:defRPr spc="-86" sz="4320"/>
            </a:pPr>
            <a:r>
              <a:t>Il modo in cui tutti gli elementi vengono disposti e orchestrati.</a:t>
            </a:r>
          </a:p>
          <a:p>
            <a:pPr defTabSz="396239">
              <a:defRPr spc="-86" sz="4320"/>
            </a:pPr>
            <a:r>
              <a:t>Posizione attori</a:t>
            </a:r>
          </a:p>
          <a:p>
            <a:pPr defTabSz="396239">
              <a:defRPr spc="-86" sz="4320"/>
            </a:pPr>
            <a:r>
              <a:t>Movimenti scenici</a:t>
            </a:r>
          </a:p>
          <a:p>
            <a:pPr defTabSz="396239">
              <a:defRPr spc="-86" sz="4320"/>
            </a:pPr>
            <a:r>
              <a:t>Coreografia dell’azione</a:t>
            </a:r>
          </a:p>
          <a:p>
            <a:pPr defTabSz="396239">
              <a:defRPr spc="-86" sz="4320"/>
            </a:pPr>
          </a:p>
          <a:p>
            <a:pPr defTabSz="396239">
              <a:defRPr spc="-86" sz="4320"/>
            </a:pPr>
            <a:r>
              <a:t>Funzione:</a:t>
            </a:r>
          </a:p>
          <a:p>
            <a:pPr defTabSz="396239">
              <a:defRPr spc="-86" sz="4320"/>
            </a:pPr>
            <a:r>
              <a:t>È il cuore dell’espressione del regista.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🎭 10. Recitazione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 defTabSz="487044">
              <a:defRPr spc="-106" sz="5310"/>
            </a:pPr>
          </a:p>
          <a:p>
            <a:pPr defTabSz="487044">
              <a:defRPr spc="-106" sz="5310"/>
            </a:pPr>
            <a:r>
              <a:t>🎭 10. Recitazione</a:t>
            </a:r>
          </a:p>
          <a:p>
            <a:pPr defTabSz="487044">
              <a:defRPr spc="-106" sz="5310"/>
            </a:pPr>
          </a:p>
          <a:p>
            <a:pPr defTabSz="487044">
              <a:defRPr spc="-106" sz="5310"/>
            </a:pPr>
            <a:r>
              <a:t>Stile interpretativo degli attori.</a:t>
            </a:r>
          </a:p>
          <a:p>
            <a:pPr defTabSz="487044">
              <a:defRPr spc="-106" sz="5310"/>
            </a:pPr>
            <a:r>
              <a:t>Realistica, teatrale, espressiva, minimalista…</a:t>
            </a:r>
          </a:p>
          <a:p>
            <a:pPr defTabSz="487044">
              <a:defRPr spc="-106" sz="5310"/>
            </a:pPr>
          </a:p>
          <a:p>
            <a:pPr defTabSz="487044">
              <a:defRPr spc="-106" sz="5310"/>
            </a:pPr>
            <a:r>
              <a:t>Funzione:</a:t>
            </a:r>
          </a:p>
          <a:p>
            <a:pPr defTabSz="487044">
              <a:defRPr spc="-106" sz="5310"/>
            </a:pPr>
            <a:r>
              <a:t>Trasmette emozioni, intensità, credibilità del racconto.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il monologo"/>
          <p:cNvSpPr txBox="1"/>
          <p:nvPr/>
        </p:nvSpPr>
        <p:spPr>
          <a:xfrm>
            <a:off x="6456385" y="1649514"/>
            <a:ext cx="2823820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il monologo</a:t>
            </a:r>
          </a:p>
        </p:txBody>
      </p:sp>
      <p:pic>
        <p:nvPicPr>
          <p:cNvPr id="319" name="Blade Runner - Monologo finale: &quot;Io ne ho viste cose che voi umani non potreste immaginarvi&quot; Analisi" descr="Blade Runner - Monologo finale: &quot;Io ne ho viste cose che voi umani non potreste immaginarvi&quot; Analisi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Blade Runner - Monologo finale: &quot;Io ne ho viste cose che voi umani non potreste immaginarvi&quot; Analisi" aiw:author="Sua Maestà Totoru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006614" y="2514775"/>
            <a:ext cx="6096001" cy="4572001"/>
          </a:xfrm>
          <a:prstGeom prst="rect">
            <a:avLst/>
          </a:prstGeom>
        </p:spPr>
      </p:pic>
      <p:pic>
        <p:nvPicPr>
          <p:cNvPr id="320" name="La 25 Ora" descr="La 25 Ora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La 25 Ora" aiw:author="mikementzer83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716907" y="2514775"/>
            <a:ext cx="8128001" cy="4572001"/>
          </a:xfrm>
          <a:prstGeom prst="rect">
            <a:avLst/>
          </a:prstGeom>
        </p:spPr>
      </p:pic>
      <p:pic>
        <p:nvPicPr>
          <p:cNvPr id="321" name="Edward Norton Rant 25th Hour" descr="Edward Norton Rant 25th Hour"/>
          <p:cNvPicPr>
            <a:picLocks noChangeAspect="0"/>
          </p:cNvPicPr>
          <p:nvPr>
            <a:videoFile xmlns:mc="http://schemas.openxmlformats.org/markup-compatibility/2006" xmlns:aiw="http://developer.apple.com/namespaces/iwork" r:link="rId6" mc:Ignorable="aiw" aiw:title="Edward Norton Rant 25th Hour" aiw:author="Mike Hills"/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241965" y="7055667"/>
            <a:ext cx="7077884" cy="3981310"/>
          </a:xfrm>
          <a:prstGeom prst="rect">
            <a:avLst/>
          </a:prstGeom>
        </p:spPr>
      </p:pic>
      <p:pic>
        <p:nvPicPr>
          <p:cNvPr id="322" name="Apocalypse Now  Monologo finale del colonnello Kurtz (versione originale)" descr="Apocalypse Now  Monologo finale del colonnello Kurtz (versione originale)"/>
          <p:cNvPicPr>
            <a:picLocks noChangeAspect="0"/>
          </p:cNvPicPr>
          <p:nvPr>
            <a:videoFile xmlns:mc="http://schemas.openxmlformats.org/markup-compatibility/2006" xmlns:aiw="http://developer.apple.com/namespaces/iwork" r:link="rId8" mc:Ignorable="aiw" aiw:title="Apocalypse Now  Monologo finale del colonnello Kurtz (versione originale)" aiw:author="SoundsCube"/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6459200" y="2514775"/>
            <a:ext cx="6096000" cy="4572001"/>
          </a:xfrm>
          <a:prstGeom prst="rect">
            <a:avLst/>
          </a:prstGeom>
        </p:spPr>
      </p:pic>
      <p:pic>
        <p:nvPicPr>
          <p:cNvPr id="323" name="Trainspotting - Monologo Iniziale" descr="Trainspotting - Monologo Iniziale"/>
          <p:cNvPicPr>
            <a:picLocks noChangeAspect="0"/>
          </p:cNvPicPr>
          <p:nvPr>
            <a:videoFile xmlns:mc="http://schemas.openxmlformats.org/markup-compatibility/2006" xmlns:aiw="http://developer.apple.com/namespaces/iwork" r:link="rId10" mc:Ignorable="aiw" aiw:title="Trainspotting - Monologo Iniziale" aiw:author="DyngoLeo"/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006614" y="8089870"/>
            <a:ext cx="6096001" cy="4572001"/>
          </a:xfrm>
          <a:prstGeom prst="rect">
            <a:avLst/>
          </a:prstGeom>
        </p:spPr>
      </p:pic>
      <p:pic>
        <p:nvPicPr>
          <p:cNvPr id="324" name="The Tree of Life [ITA] - Introduzione -" descr="The Tree of Life [ITA] - Introduzione -"/>
          <p:cNvPicPr>
            <a:picLocks noChangeAspect="0"/>
          </p:cNvPicPr>
          <p:nvPr>
            <a:videoFile xmlns:mc="http://schemas.openxmlformats.org/markup-compatibility/2006" xmlns:aiw="http://developer.apple.com/namespaces/iwork" r:link="rId12" mc:Ignorable="aiw" aiw:title="The Tree of Life [ITA] - Introduzione -" aiw:author="Giank_is_in_da_Entropia"/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6459200" y="8089870"/>
            <a:ext cx="6096000" cy="4572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27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3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9"/>
                  </p:tgtEl>
                </p:cond>
              </p:nextCondLst>
            </p:seq>
            <p:video fullScrn="0">
              <p:cMediaNode mute="0" showWhenStopped="1" numSld="1" vol="80000">
                <p:cTn id="33" fill="hold" display="0">
                  <p:stCondLst>
                    <p:cond delay="indefinite"/>
                  </p:stCondLst>
                </p:cTn>
                <p:tgtEl>
                  <p:spTgt spid="320"/>
                </p:tgtEl>
              </p:cMediaNode>
            </p:video>
            <p:seq concurrent="1" prevAc="none" nextAc="seek">
              <p:cTn id="34" evtFilter="cancelBubble" nodeType="interactiveSeq" restart="whenNotActive" fill="hold">
                <p:stCondLst>
                  <p:cond delay="0" evt="onClick">
                    <p:tgtEl>
                      <p:spTgt spid="3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0"/>
                  </p:tgtEl>
                </p:cond>
              </p:nextCondLst>
            </p:seq>
            <p:video fullScrn="0">
              <p:cMediaNode mute="0" showWhenStopped="1" numSld="1" vol="80000">
                <p:cTn id="39" fill="hold" display="0">
                  <p:stCondLst>
                    <p:cond delay="indefinite"/>
                  </p:stCondLst>
                </p:cTn>
                <p:tgtEl>
                  <p:spTgt spid="321"/>
                </p:tgtEl>
              </p:cMediaNode>
            </p:video>
            <p:seq concurrent="1" prevAc="none" nextAc="seek">
              <p:cTn id="40" evtFilter="cancelBubble" nodeType="interactiveSeq" restart="whenNotActive" fill="hold">
                <p:stCondLst>
                  <p:cond delay="0" evt="onClick">
                    <p:tgtEl>
                      <p:spTgt spid="3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1"/>
                  </p:tgtEl>
                </p:cond>
              </p:nextCondLst>
            </p:seq>
            <p:video fullScrn="0">
              <p:cMediaNode mute="0" showWhenStopped="1" numSld="1" vol="80000">
                <p:cTn id="45" fill="hold" display="0">
                  <p:stCondLst>
                    <p:cond delay="indefinite"/>
                  </p:stCondLst>
                </p:cTn>
                <p:tgtEl>
                  <p:spTgt spid="322"/>
                </p:tgtEl>
              </p:cMediaNode>
            </p:video>
            <p:seq concurrent="1" prevAc="none" nextAc="seek">
              <p:cTn id="46" evtFilter="cancelBubble" nodeType="interactiveSeq" restart="whenNotActive" fill="hold">
                <p:stCondLst>
                  <p:cond delay="0" evt="onClick">
                    <p:tgtEl>
                      <p:spTgt spid="3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2"/>
                  </p:tgtEl>
                </p:cond>
              </p:nextCondLst>
            </p:seq>
            <p:video fullScrn="0">
              <p:cMediaNode mute="0" showWhenStopped="1" numSld="1" vol="80000">
                <p:cTn id="51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video>
            <p:seq concurrent="1" prevAc="none" nextAc="seek">
              <p:cTn id="52" evtFilter="cancelBubble" nodeType="interactiveSeq" restart="whenNotActive" fill="hold">
                <p:stCondLst>
                  <p:cond delay="0" evt="onClick">
                    <p:tgtEl>
                      <p:spTgt spid="3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3"/>
                  </p:tgtEl>
                </p:cond>
              </p:nextCondLst>
            </p:seq>
            <p:video fullScrn="0">
              <p:cMediaNode mute="0" showWhenStopped="1" numSld="1" vol="80000">
                <p:cTn id="57" fill="hold" display="0">
                  <p:stCondLst>
                    <p:cond delay="indefinite"/>
                  </p:stCondLst>
                </p:cTn>
                <p:tgtEl>
                  <p:spTgt spid="324"/>
                </p:tgtEl>
              </p:cMediaNode>
            </p:video>
            <p:seq concurrent="1" prevAc="none" nextAc="seek">
              <p:cTn id="58" evtFilter="cancelBubble" nodeType="interactiveSeq" restart="whenNotActive" fill="hold">
                <p:stCondLst>
                  <p:cond delay="0" evt="onClick">
                    <p:tgtEl>
                      <p:spTgt spid="3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🧱 6.Effetti speciali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/>
            <a:r>
              <a:t>🧱 6.Effetti speciali</a:t>
            </a:r>
          </a:p>
          <a:p>
            <a:pPr/>
          </a:p>
          <a:p>
            <a:pPr/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asso / stop motion"/>
          <p:cNvSpPr txBox="1"/>
          <p:nvPr/>
        </p:nvSpPr>
        <p:spPr>
          <a:xfrm>
            <a:off x="6456385" y="1649514"/>
            <a:ext cx="4714876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passo / stop motion</a:t>
            </a:r>
          </a:p>
        </p:txBody>
      </p:sp>
      <p:pic>
        <p:nvPicPr>
          <p:cNvPr id="329" name="Stop motion - Storia di una tecnica incredibile" descr="Stop motion - Storia di una tecnica incredibil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Stop motion - Storia di una tecnica incredibile" aiw:author="ScreenWorld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472701" y="2988166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Dodge this (slo-mo, bullet time) | The Matrix [Open Matte]" descr="Dodge this (slo-mo, bullet time) | The Matrix [Open Matte]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Dodge this (slo-mo, bullet time) | The Matrix [Open Matte]" aiw:author="Flashback FM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41598" y="3385729"/>
            <a:ext cx="9259389" cy="6944542"/>
          </a:xfrm>
          <a:prstGeom prst="rect">
            <a:avLst/>
          </a:prstGeom>
        </p:spPr>
      </p:pic>
      <p:sp>
        <p:nvSpPr>
          <p:cNvPr id="332" name="Bullet time"/>
          <p:cNvSpPr txBox="1"/>
          <p:nvPr/>
        </p:nvSpPr>
        <p:spPr>
          <a:xfrm>
            <a:off x="6456385" y="1649514"/>
            <a:ext cx="2621687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Bullet time</a:t>
            </a:r>
          </a:p>
        </p:txBody>
      </p:sp>
      <p:pic>
        <p:nvPicPr>
          <p:cNvPr id="333" name="Keanu Reeves Matrix Bullet Dodge Explained 🧐" descr="Keanu Reeves Matrix Bullet Dodge Explained 🧐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Keanu Reeves Matrix Bullet Dodge Explained 🧐" aiw:author="The Outliners 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869131" y="3392187"/>
            <a:ext cx="12322888" cy="69316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333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Deepfake e attori digitali"/>
          <p:cNvSpPr txBox="1"/>
          <p:nvPr/>
        </p:nvSpPr>
        <p:spPr>
          <a:xfrm>
            <a:off x="6456385" y="1649514"/>
            <a:ext cx="5831282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Deepfake e attori digitali</a:t>
            </a:r>
          </a:p>
        </p:txBody>
      </p:sp>
      <p:pic>
        <p:nvPicPr>
          <p:cNvPr id="336" name="La tecnologia dietro ai Deepfake: come vengono creati e come ci protegge la legge" descr="La tecnologia dietro ai Deepfake: come vengono creati e come ci protegge la legg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La tecnologia dietro ai Deepfake: come vengono creati e come ci protegge la legge" aiw:author="Geopop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483452" y="3064131"/>
            <a:ext cx="12673408" cy="95050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3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4C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7.La poetica…"/>
          <p:cNvSpPr txBox="1"/>
          <p:nvPr>
            <p:ph type="ctrTitle"/>
          </p:nvPr>
        </p:nvSpPr>
        <p:spPr>
          <a:xfrm>
            <a:off x="2374900" y="2730500"/>
            <a:ext cx="19634200" cy="7807752"/>
          </a:xfrm>
          <a:prstGeom prst="rect">
            <a:avLst/>
          </a:prstGeom>
        </p:spPr>
        <p:txBody>
          <a:bodyPr/>
          <a:lstStyle/>
          <a:p>
            <a:pPr/>
            <a:r>
              <a:t>7.La poetica</a:t>
            </a:r>
          </a:p>
          <a:p>
            <a:pPr/>
          </a:p>
          <a:p>
            <a:pPr/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os’è la poetica cinematografica?"/>
          <p:cNvSpPr txBox="1"/>
          <p:nvPr/>
        </p:nvSpPr>
        <p:spPr>
          <a:xfrm>
            <a:off x="1139164" y="1364095"/>
            <a:ext cx="8003922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Cos’è la poetica cinematografica?</a:t>
            </a:r>
          </a:p>
        </p:txBody>
      </p:sp>
      <p:sp>
        <p:nvSpPr>
          <p:cNvPr id="341" name="La poetica cinematografica è l'insieme degli intenti espressivi, tematici e stilistici che definiscono l'opera di un regista o di un movimento artistico, trasformando il cinema da semplice racconto a forma d'arte, attraverso l'uso di linguaggio visivo, s"/>
          <p:cNvSpPr txBox="1"/>
          <p:nvPr/>
        </p:nvSpPr>
        <p:spPr>
          <a:xfrm>
            <a:off x="1135237" y="2061271"/>
            <a:ext cx="22113526" cy="2389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000">
                <a:solidFill>
                  <a:srgbClr val="EEF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E6E8F0"/>
                </a:solidFill>
              </a:rPr>
              <a:t>La poetica cinematografica è </a:t>
            </a:r>
            <a:r>
              <a:t>l'insieme degli intenti espressivi, tematici e stilistici che definiscono l'opera di un regista o di un movimento artistico, trasformando il cinema da semplice racconto a forma d'arte, attraverso l'uso di linguaggio visivo, simboli e visioni che esplorano la complessità dell'animo umano e della realtà</a:t>
            </a:r>
            <a:r>
              <a:rPr>
                <a:solidFill>
                  <a:srgbClr val="E6E8F0"/>
                </a:solidFill>
              </a:rPr>
              <a:t>. È la </a:t>
            </a:r>
            <a:r>
              <a:rPr b="1" u="sng">
                <a:solidFill>
                  <a:srgbClr val="E6E8F0"/>
                </a:solidFill>
              </a:rPr>
              <a:t>"firma" artistica </a:t>
            </a:r>
            <a:r>
              <a:rPr>
                <a:solidFill>
                  <a:srgbClr val="E6E8F0"/>
                </a:solidFill>
              </a:rPr>
              <a:t>che si manifesta nei temi ricorrenti (natura, tempo, memoria, spiritualità) e nelle scelte di regia (luci, suoni, movimenti di camera, narrazione non lineare) per comunicare emozioni e significati profondi, spesso collegati all'esperienza personale dell'autore. </a:t>
            </a:r>
          </a:p>
        </p:txBody>
      </p:sp>
      <p:sp>
        <p:nvSpPr>
          <p:cNvPr id="342" name="Soggettività e visione: Unisce il soggettivo (l'esperienza interiore dell'autore) all'oggettivo (la realtà), filtrando il mondo attraverso la propria visione artistica.…"/>
          <p:cNvSpPr txBox="1"/>
          <p:nvPr/>
        </p:nvSpPr>
        <p:spPr>
          <a:xfrm>
            <a:off x="2594619" y="6117899"/>
            <a:ext cx="20164962" cy="560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317500" defTabSz="457200">
              <a:spcBef>
                <a:spcPts val="1200"/>
              </a:spcBef>
              <a:buClr>
                <a:srgbClr val="E6E8F0"/>
              </a:buClr>
              <a:buSzPct val="125000"/>
              <a:buFont typeface="Helvetica Neue"/>
              <a:buChar char="•"/>
              <a:defRPr sz="2800">
                <a:solidFill>
                  <a:srgbClr val="E6E8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Soggettività e visione: Unisce il soggettivo (l'esperienza interiore dell'autore) all'oggettivo (la realtà), filtrando il mondo attraverso la propria visione artistica.</a:t>
            </a:r>
          </a:p>
          <a:p>
            <a:pPr marL="457200" indent="-317500" defTabSz="457200">
              <a:spcBef>
                <a:spcPts val="1200"/>
              </a:spcBef>
              <a:buClr>
                <a:srgbClr val="E6E8F0"/>
              </a:buClr>
              <a:buSzPct val="125000"/>
              <a:buFont typeface="Helvetica Neue"/>
              <a:buChar char="•"/>
              <a:defRPr sz="2800">
                <a:solidFill>
                  <a:srgbClr val="E6E8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Linguaggio visivo: Va oltre le parole, utilizzando elementi visivi e sonori (luci, colori, montaggio, inquadrature) per creare un'esperienza emotiva e simbolica.</a:t>
            </a:r>
          </a:p>
          <a:p>
            <a:pPr marL="457200" indent="-317500" defTabSz="457200">
              <a:spcBef>
                <a:spcPts val="1200"/>
              </a:spcBef>
              <a:buClr>
                <a:srgbClr val="E6E8F0"/>
              </a:buClr>
              <a:buSzPct val="125000"/>
              <a:buFont typeface="Helvetica Neue"/>
              <a:buChar char="•"/>
              <a:defRPr sz="2800">
                <a:solidFill>
                  <a:srgbClr val="E6E8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Temi ricorrenti: Si esprime attraverso motivi costanti che emergono nelle opere di un autore (es. la spiritualità in Malick, le relazioni umane in Loach).</a:t>
            </a:r>
          </a:p>
          <a:p>
            <a:pPr marL="457200" indent="-317500" defTabSz="457200">
              <a:spcBef>
                <a:spcPts val="1200"/>
              </a:spcBef>
              <a:buClr>
                <a:srgbClr val="E6E8F0"/>
              </a:buClr>
              <a:buSzPct val="125000"/>
              <a:buFont typeface="Helvetica Neue"/>
              <a:buChar char="•"/>
              <a:defRPr sz="2800">
                <a:solidFill>
                  <a:srgbClr val="E6E8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Stile e tecnica: Incorpora scelte stilistiche specifiche (es. narrazione non lineare di Nolan, atmosfere oniriche di Fellini) che riflettono la poetica.</a:t>
            </a:r>
          </a:p>
          <a:p>
            <a:pPr marL="457200" indent="-317500" defTabSz="457200">
              <a:spcBef>
                <a:spcPts val="1200"/>
              </a:spcBef>
              <a:buClr>
                <a:srgbClr val="E6E8F0"/>
              </a:buClr>
              <a:buSzPct val="125000"/>
              <a:buFont typeface="Helvetica Neue"/>
              <a:buChar char="•"/>
              <a:defRPr sz="2800">
                <a:solidFill>
                  <a:srgbClr val="E6E8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Differenza dal pensiero: Non è il pensiero dell'artista, ma la sua traduzione in linguaggio artistico, pur essendone strettamente connessa. </a:t>
            </a:r>
          </a:p>
        </p:txBody>
      </p:sp>
      <p:sp>
        <p:nvSpPr>
          <p:cNvPr id="343" name="CARATTERISTICHE CHIAVE:"/>
          <p:cNvSpPr txBox="1"/>
          <p:nvPr/>
        </p:nvSpPr>
        <p:spPr>
          <a:xfrm>
            <a:off x="3048131" y="5466439"/>
            <a:ext cx="504177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000">
                <a:solidFill>
                  <a:srgbClr val="E6E8F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solidFill>
                  <a:srgbClr val="EEF0FF"/>
                </a:solidFill>
              </a:defRPr>
            </a:pPr>
            <a:r>
              <a:rPr>
                <a:solidFill>
                  <a:srgbClr val="E6E8F0"/>
                </a:solidFill>
              </a:rPr>
              <a:t>CARATTERISTICHE CHIAVE: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evid Lynch"/>
          <p:cNvSpPr txBox="1"/>
          <p:nvPr/>
        </p:nvSpPr>
        <p:spPr>
          <a:xfrm>
            <a:off x="1162861" y="2015556"/>
            <a:ext cx="2914955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Devid Lynch</a:t>
            </a:r>
          </a:p>
        </p:txBody>
      </p:sp>
      <p:pic>
        <p:nvPicPr>
          <p:cNvPr id="346" name="Blue Velvet - Opening Sequence" descr="Blue Velvet - Opening Sequenc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Blue Velvet - Opening Sequence" aiw:author="A Film Channel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175556" y="3149038"/>
            <a:ext cx="9890566" cy="7417924"/>
          </a:xfrm>
          <a:prstGeom prst="rect">
            <a:avLst/>
          </a:prstGeom>
        </p:spPr>
      </p:pic>
      <p:pic>
        <p:nvPicPr>
          <p:cNvPr id="34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10906" y="2552700"/>
            <a:ext cx="5740401" cy="861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Inquadrature…"/>
          <p:cNvSpPr txBox="1"/>
          <p:nvPr/>
        </p:nvSpPr>
        <p:spPr>
          <a:xfrm>
            <a:off x="1219049" y="966157"/>
            <a:ext cx="9054847" cy="434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pPr>
            <a:r>
              <a:t>Inquadrature</a:t>
            </a:r>
          </a:p>
          <a:p>
            <a: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pPr>
            <a:r>
              <a:t>I CAMPI</a:t>
            </a:r>
          </a:p>
        </p:txBody>
      </p:sp>
      <p:pic>
        <p:nvPicPr>
          <p:cNvPr id="179" name="Screenshot 2025-12-06 alle 15.09.38.png" descr="Screenshot 2025-12-06 alle 15.09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60" y="2991357"/>
            <a:ext cx="12983810" cy="8251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Devid Lynch"/>
          <p:cNvSpPr txBox="1"/>
          <p:nvPr/>
        </p:nvSpPr>
        <p:spPr>
          <a:xfrm>
            <a:off x="13153438" y="1683800"/>
            <a:ext cx="2914956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Devid Lynch</a:t>
            </a:r>
          </a:p>
        </p:txBody>
      </p:sp>
      <p:sp>
        <p:nvSpPr>
          <p:cNvPr id="350" name="L’immanenza del male…"/>
          <p:cNvSpPr txBox="1"/>
          <p:nvPr/>
        </p:nvSpPr>
        <p:spPr>
          <a:xfrm>
            <a:off x="1778977" y="4319828"/>
            <a:ext cx="6822413" cy="5076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L’immanenza del male</a:t>
            </a:r>
          </a:p>
          <a:p>
            <a:pPr/>
            <a:r>
              <a:t>Surrealismo e dimensione onirica</a:t>
            </a:r>
          </a:p>
          <a:p>
            <a:pPr/>
            <a:r>
              <a:t>Il lato oscuro del sogno americano</a:t>
            </a:r>
          </a:p>
        </p:txBody>
      </p:sp>
      <p:pic>
        <p:nvPicPr>
          <p:cNvPr id="351" name="Copertina-De-Santis.jpg" descr="Copertina-De-Sant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6361" y="3096186"/>
            <a:ext cx="14242606" cy="8009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rrence Malik"/>
          <p:cNvSpPr txBox="1"/>
          <p:nvPr/>
        </p:nvSpPr>
        <p:spPr>
          <a:xfrm>
            <a:off x="1162861" y="2015556"/>
            <a:ext cx="3540634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Terrence Malik</a:t>
            </a:r>
          </a:p>
        </p:txBody>
      </p:sp>
      <p:pic>
        <p:nvPicPr>
          <p:cNvPr id="354" name="Brody-Terrence-Malick.jpeg" descr="Brody-Terrence-Malick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4183" y="2934104"/>
            <a:ext cx="8644445" cy="593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The Tree of Life (film 2011) TRAILER ITALIANO" descr="The Tree of Life (film 2011) TRAILER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The Tree of Life (film 2011) TRAILER ITALIANO" aiw:author="HOME CINEMA TRAILER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94383" y="1331703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5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rrence Malik"/>
          <p:cNvSpPr txBox="1"/>
          <p:nvPr/>
        </p:nvSpPr>
        <p:spPr>
          <a:xfrm>
            <a:off x="1162861" y="2015556"/>
            <a:ext cx="3540634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Terrence Malik</a:t>
            </a:r>
          </a:p>
        </p:txBody>
      </p:sp>
      <p:pic>
        <p:nvPicPr>
          <p:cNvPr id="358" name="Brody-Terrence-Malick.jpeg" descr="Brody-Terrence-Malick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4183" y="2934104"/>
            <a:ext cx="8644445" cy="593919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Dualità tra grazia (amore, bellezza, spiritualità) e natura (istinto, violenza, materialismo)"/>
          <p:cNvSpPr txBox="1"/>
          <p:nvPr/>
        </p:nvSpPr>
        <p:spPr>
          <a:xfrm>
            <a:off x="10416904" y="2781832"/>
            <a:ext cx="10948338" cy="218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Dualità tra grazia (amore, bellezza, spiritualità) e natura (istinto, violenza, materialismo)</a:t>
            </a:r>
          </a:p>
        </p:txBody>
      </p:sp>
      <p:sp>
        <p:nvSpPr>
          <p:cNvPr id="360" name="Rapporto uomo-natura-divino"/>
          <p:cNvSpPr txBox="1"/>
          <p:nvPr/>
        </p:nvSpPr>
        <p:spPr>
          <a:xfrm>
            <a:off x="10393620" y="5186501"/>
            <a:ext cx="7018961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Rapporto uomo-natura-divino</a:t>
            </a:r>
          </a:p>
        </p:txBody>
      </p:sp>
      <p:sp>
        <p:nvSpPr>
          <p:cNvPr id="361" name="Dolore e trascendenza"/>
          <p:cNvSpPr txBox="1"/>
          <p:nvPr/>
        </p:nvSpPr>
        <p:spPr>
          <a:xfrm>
            <a:off x="10475624" y="6466128"/>
            <a:ext cx="5292066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Dolore e trascendenza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eter Greenaway"/>
          <p:cNvSpPr txBox="1"/>
          <p:nvPr/>
        </p:nvSpPr>
        <p:spPr>
          <a:xfrm>
            <a:off x="1162861" y="2015556"/>
            <a:ext cx="4180917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Peter Greenaway </a:t>
            </a:r>
          </a:p>
        </p:txBody>
      </p:sp>
      <p:pic>
        <p:nvPicPr>
          <p:cNvPr id="364" name="peter-greenaway-2-photo-digidaan-1562685237.jpg" descr="peter-greenaway-2-photo-digidaan-15626852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32550" y="1528638"/>
            <a:ext cx="7109370" cy="1065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GREENAWAY – I MISTERI DEL GIARDINO DI COMPTON HOUSE | Trailer Italiano Ufficiale HD" descr="GREENAWAY – I MISTERI DEL GIARDINO DI COMPTON HOUSE | Trailer Italiano Ufficiale HD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GREENAWAY – I MISTERI DEL GIARDINO DI COMPTON HOUSE | Trailer Italiano Ufficiale HD" aiw:author="I Wonder Pictures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7270" y="2819224"/>
            <a:ext cx="13050582" cy="7340952"/>
          </a:xfrm>
          <a:prstGeom prst="rect">
            <a:avLst/>
          </a:prstGeom>
        </p:spPr>
      </p:pic>
      <p:pic>
        <p:nvPicPr>
          <p:cNvPr id="366" name="Drowning by Numbers - Trailer" descr="Drowning by Numbers - Trail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5" mc:Ignorable="aiw" aiw:title="Drowning by Numbers - Trailer" aiw:author="nplanet1"/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522440" y="8204184"/>
            <a:ext cx="8257672" cy="4644941"/>
          </a:xfrm>
          <a:prstGeom prst="rect">
            <a:avLst/>
          </a:prstGeom>
        </p:spPr>
      </p:pic>
      <p:pic>
        <p:nvPicPr>
          <p:cNvPr id="367" name="A Zed &amp; Two Noughts (1985) ORIGINAL TRAILER [HD 1080p]" descr="A Zed &amp; Two Noughts (1985) ORIGINAL TRAILER [HD 1080p]"/>
          <p:cNvPicPr>
            <a:picLocks noChangeAspect="0"/>
          </p:cNvPicPr>
          <p:nvPr>
            <a:videoFile xmlns:mc="http://schemas.openxmlformats.org/markup-compatibility/2006" xmlns:aiw="http://developer.apple.com/namespaces/iwork" r:link="rId7" mc:Ignorable="aiw" aiw:title="A Zed &amp; Two Noughts (1985) ORIGINAL TRAILER [HD 1080p]" aiw:author="Unseen Trailers"/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648759" y="562985"/>
            <a:ext cx="6558016" cy="36888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5" fill="hold" display="0">
                  <p:stCondLst>
                    <p:cond delay="indefinite"/>
                  </p:stCondLst>
                </p:cTn>
                <p:tgtEl>
                  <p:spTgt spid="365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3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5"/>
                  </p:tgtEl>
                </p:cond>
              </p:nextCondLst>
            </p:seq>
            <p:video fullScrn="0">
              <p:cMediaNode mute="0" showWhenStopped="1" numSld="1" vol="80000">
                <p:cTn id="21" fill="hold" display="0">
                  <p:stCondLst>
                    <p:cond delay="indefinite"/>
                  </p:stCondLst>
                </p:cTn>
                <p:tgtEl>
                  <p:spTgt spid="366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3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6"/>
                  </p:tgtEl>
                </p:cond>
              </p:nextCondLst>
            </p:seq>
            <p:video fullScrn="0">
              <p:cMediaNode mute="0" showWhenStopped="1" numSld="1" vol="80000">
                <p:cTn id="27" fill="hold" display="0">
                  <p:stCondLst>
                    <p:cond delay="indefinite"/>
                  </p:stCondLst>
                </p:cTn>
                <p:tgtEl>
                  <p:spTgt spid="367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3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eter Greenaway"/>
          <p:cNvSpPr txBox="1"/>
          <p:nvPr/>
        </p:nvSpPr>
        <p:spPr>
          <a:xfrm>
            <a:off x="13508890" y="854413"/>
            <a:ext cx="4180917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Peter Greenaway </a:t>
            </a:r>
          </a:p>
        </p:txBody>
      </p:sp>
      <p:sp>
        <p:nvSpPr>
          <p:cNvPr id="370" name="Corpi, Acqua, Numeri (catalogazione, sapere enciclopedico)…"/>
          <p:cNvSpPr txBox="1"/>
          <p:nvPr/>
        </p:nvSpPr>
        <p:spPr>
          <a:xfrm>
            <a:off x="1858584" y="1725048"/>
            <a:ext cx="8128610" cy="7222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Corpi, Acqua, Numeri (catalogazione, sapere enciclopedico)</a:t>
            </a:r>
          </a:p>
          <a:p>
            <a:pPr/>
            <a:r>
              <a:t>Pittura</a:t>
            </a:r>
          </a:p>
          <a:p>
            <a:pPr/>
            <a:r>
              <a:t>Rifiuto del cinema narrativo</a:t>
            </a:r>
          </a:p>
          <a:p>
            <a:pPr/>
            <a:r>
              <a:t>Forte innovazione formale, multimedialità</a:t>
            </a:r>
          </a:p>
        </p:txBody>
      </p:sp>
      <p:pic>
        <p:nvPicPr>
          <p:cNvPr id="371" name="Peter-Greenaway-Director-2.jpg.jpeg" descr="Peter-Greenaway-Director-2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100" y="1761319"/>
            <a:ext cx="12700001" cy="715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pike Lee"/>
          <p:cNvSpPr txBox="1"/>
          <p:nvPr/>
        </p:nvSpPr>
        <p:spPr>
          <a:xfrm>
            <a:off x="14101081" y="1920768"/>
            <a:ext cx="2364056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Spike Lee</a:t>
            </a:r>
          </a:p>
        </p:txBody>
      </p:sp>
      <p:pic>
        <p:nvPicPr>
          <p:cNvPr id="374" name="Screenshot 2026-01-04 alle 00.05.34.png" descr="Screenshot 2026-01-04 alle 00.05.3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28"/>
          <a:stretch>
            <a:fillRect/>
          </a:stretch>
        </p:blipFill>
        <p:spPr>
          <a:xfrm>
            <a:off x="14164309" y="2700337"/>
            <a:ext cx="8255001" cy="757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Crooklyn - Trailer" descr="Crooklyn - Trail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Crooklyn - Trailer" aiw:author="UniversalMoviesINTL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25492" y="3587687"/>
            <a:ext cx="7738702" cy="58040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pike Lee"/>
          <p:cNvSpPr txBox="1"/>
          <p:nvPr/>
        </p:nvSpPr>
        <p:spPr>
          <a:xfrm>
            <a:off x="11399647" y="1825981"/>
            <a:ext cx="2364055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Spike Lee</a:t>
            </a:r>
          </a:p>
        </p:txBody>
      </p:sp>
      <p:pic>
        <p:nvPicPr>
          <p:cNvPr id="378" name="210488_ppl.jpg" descr="210488_pp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05359" y="2711713"/>
            <a:ext cx="12149253" cy="6833955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La poetica di Spike Lee è caratterizzata da un cinema politicamente impegnato, provocatorio e ironico, che affronta apertamente le questioni razziali, sociali e culturali negli USA, smascherando ipocrisie e sfidando lo spettatore a riflettere e agire, ut"/>
          <p:cNvSpPr txBox="1"/>
          <p:nvPr/>
        </p:nvSpPr>
        <p:spPr>
          <a:xfrm>
            <a:off x="962276" y="2605328"/>
            <a:ext cx="10267087" cy="7768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La poetica di Spike Lee è caratterizzata da un cinema politicamente impegnato, provocatorio e ironico, che affronta apertamente le questioni razziali, sociali e culturali negli USA, smascherando ipocrisie e sfidando lo spettatore a riflettere e agire, utilizzando tecniche visive distintive come inquadrature simmetriche e soggettive inclinate, e spesso fondendo dramma e commedia con uno sguardo acuto sulla contemporaneità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&quot;Double Dolly Shot&quot;"/>
          <p:cNvSpPr txBox="1"/>
          <p:nvPr/>
        </p:nvSpPr>
        <p:spPr>
          <a:xfrm>
            <a:off x="3745583" y="2015556"/>
            <a:ext cx="4750512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"Double Dolly Shot"</a:t>
            </a:r>
          </a:p>
        </p:txBody>
      </p:sp>
      <p:pic>
        <p:nvPicPr>
          <p:cNvPr id="382" name="Spike Lee - The Dolly Shot" descr="Spike Lee - The Dolly Shot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Spike Lee - The Dolly Shot" aiw:author="cruzrl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116217" y="3122205"/>
            <a:ext cx="11231288" cy="8423466"/>
          </a:xfrm>
          <a:prstGeom prst="rect">
            <a:avLst/>
          </a:prstGeom>
        </p:spPr>
      </p:pic>
      <p:pic>
        <p:nvPicPr>
          <p:cNvPr id="383" name="Screenshot 2025-12-27 alle 19.09.32.png" descr="Screenshot 2025-12-27 alle 19.09.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11883" y="3398061"/>
            <a:ext cx="7731605" cy="7871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Quentin Tarantino"/>
          <p:cNvSpPr txBox="1"/>
          <p:nvPr/>
        </p:nvSpPr>
        <p:spPr>
          <a:xfrm>
            <a:off x="1186329" y="949200"/>
            <a:ext cx="4189096" cy="78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Quentin Tarantino</a:t>
            </a:r>
          </a:p>
        </p:txBody>
      </p:sp>
      <p:pic>
        <p:nvPicPr>
          <p:cNvPr id="386" name="Amazing Shots of QUENTIN TARANTINO" descr="Amazing Shots of QUENTIN TARANTI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Amazing Shots of QUENTIN TARANTINO" aiw:author="Amazing Shot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21665" y="1781389"/>
            <a:ext cx="10306414" cy="5797359"/>
          </a:xfrm>
          <a:prstGeom prst="rect">
            <a:avLst/>
          </a:prstGeom>
        </p:spPr>
      </p:pic>
      <p:pic>
        <p:nvPicPr>
          <p:cNvPr id="387" name="I Migliori Film di Quentin Tarantino: La Classifica Completa" descr="I Migliori Film di Quentin Tarantino: La Classifica Completa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I Migliori Film di Quentin Tarantino: La Classifica Completa" aiw:author="Flick Top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07697" y="7845409"/>
            <a:ext cx="8070756" cy="4539801"/>
          </a:xfrm>
          <a:prstGeom prst="rect">
            <a:avLst/>
          </a:prstGeom>
        </p:spPr>
      </p:pic>
      <p:pic>
        <p:nvPicPr>
          <p:cNvPr id="388" name="Quentin-Tarantino.jpg.jpeg" descr="Quentin-Tarantino.jpg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59375" y="1795151"/>
            <a:ext cx="9262096" cy="9389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8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6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387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7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Quentin Tarantino"/>
          <p:cNvSpPr txBox="1"/>
          <p:nvPr/>
        </p:nvSpPr>
        <p:spPr>
          <a:xfrm>
            <a:off x="13295391" y="1043987"/>
            <a:ext cx="4189096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Quentin Tarantino</a:t>
            </a:r>
          </a:p>
        </p:txBody>
      </p:sp>
      <p:sp>
        <p:nvSpPr>
          <p:cNvPr id="391" name="Un omaggio postmoderno al cinema di genere (western, noir, blaxploitation), caratterizzata da dialoghi brillanti e iper-realistici, strutture narrative non lineari (flashback, salti temporali), violenza stilizzata e grottesca, cultura pop e citazionismo "/>
          <p:cNvSpPr txBox="1"/>
          <p:nvPr/>
        </p:nvSpPr>
        <p:spPr>
          <a:xfrm>
            <a:off x="1033596" y="1379741"/>
            <a:ext cx="9951626" cy="707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Un omaggio postmoderno al cinema di genere (western, noir, blaxploitation), caratterizzata da dialoghi brillanti e iper-realistici, strutture narrative non lineari (flashback, salti temporali), violenza stilizzata e grottesca, cultura pop e citazionismo (omaggi, camei), e un &lt; umorismo nero che trasforma il banale in straordinario, celebrando il puro piacere del racconto e del cinema stesso. </a:t>
            </a:r>
          </a:p>
        </p:txBody>
      </p:sp>
      <p:sp>
        <p:nvSpPr>
          <p:cNvPr id="392" name="Dialoghi, struttura narrativa frammentata, violenza estrema e cartonesca,  citazionismo, postmodernismo e pulp, meta Cinema"/>
          <p:cNvSpPr txBox="1"/>
          <p:nvPr/>
        </p:nvSpPr>
        <p:spPr>
          <a:xfrm>
            <a:off x="1194846" y="11106145"/>
            <a:ext cx="22606303" cy="1482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Dialoghi, struttura narrativa frammentata, violenza estrema e cartonesca,  citazionismo, postmodernismo e pulp, meta Cinema</a:t>
            </a:r>
          </a:p>
        </p:txBody>
      </p:sp>
      <p:pic>
        <p:nvPicPr>
          <p:cNvPr id="393" name="cinema-speculation.jpg.jpeg" descr="cinema-speculation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0751" y="2653944"/>
            <a:ext cx="11619500" cy="6535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e ottiche"/>
          <p:cNvSpPr txBox="1"/>
          <p:nvPr/>
        </p:nvSpPr>
        <p:spPr>
          <a:xfrm>
            <a:off x="1799429" y="1524476"/>
            <a:ext cx="6519673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Le ottiche</a:t>
            </a:r>
          </a:p>
        </p:txBody>
      </p:sp>
      <p:pic>
        <p:nvPicPr>
          <p:cNvPr id="182" name="lunghezza-focale-campo.png" descr="lunghezza-focale-camp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658" y="4179382"/>
            <a:ext cx="19574600" cy="6826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Le ottiche"/>
          <p:cNvSpPr txBox="1"/>
          <p:nvPr/>
        </p:nvSpPr>
        <p:spPr>
          <a:xfrm>
            <a:off x="1799429" y="1524476"/>
            <a:ext cx="6519673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Le ottiche</a:t>
            </a:r>
          </a:p>
        </p:txBody>
      </p:sp>
      <p:sp>
        <p:nvSpPr>
          <p:cNvPr id="185" name="grandangolo"/>
          <p:cNvSpPr txBox="1"/>
          <p:nvPr/>
        </p:nvSpPr>
        <p:spPr>
          <a:xfrm>
            <a:off x="3396466" y="3758534"/>
            <a:ext cx="3325598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grandangolo</a:t>
            </a:r>
          </a:p>
        </p:txBody>
      </p:sp>
      <p:sp>
        <p:nvSpPr>
          <p:cNvPr id="186" name="normale"/>
          <p:cNvSpPr txBox="1"/>
          <p:nvPr/>
        </p:nvSpPr>
        <p:spPr>
          <a:xfrm>
            <a:off x="11016272" y="3758534"/>
            <a:ext cx="2351456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normale </a:t>
            </a:r>
          </a:p>
        </p:txBody>
      </p:sp>
      <p:sp>
        <p:nvSpPr>
          <p:cNvPr id="187" name="tele"/>
          <p:cNvSpPr txBox="1"/>
          <p:nvPr/>
        </p:nvSpPr>
        <p:spPr>
          <a:xfrm>
            <a:off x="19216264" y="3758534"/>
            <a:ext cx="1151484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tele </a:t>
            </a:r>
          </a:p>
        </p:txBody>
      </p:sp>
      <p:pic>
        <p:nvPicPr>
          <p:cNvPr id="188" name="William-Klein-Grandangolo.jpeg" descr="William-Klein-Grandangol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8498" y="8606145"/>
            <a:ext cx="4313113" cy="2807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norama-fotografato-con-grandangolo-1024x683.jpg" descr="Panorama-fotografato-con-grandangolo-1024x68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8498" y="5250538"/>
            <a:ext cx="4313113" cy="2876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consigli-ritratto-fotografico.jpg" descr="consigli-ritratto-fotografic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9806" y="8571657"/>
            <a:ext cx="4534877" cy="287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o3jte3gzo-e1590840432153.jpg" descr="so3jte3gzo-e159084043215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91391" y="5072938"/>
            <a:ext cx="4991708" cy="2807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cmt3jds5mc4.jpg.jpeg" descr="cmt3jds5mc4.jpg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35449" y="8571657"/>
            <a:ext cx="4313112" cy="287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40582743462_5492da24a4.jpg" descr="40582743462_5492da24a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410845" y="4995157"/>
            <a:ext cx="4440648" cy="2963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 filtri"/>
          <p:cNvSpPr txBox="1"/>
          <p:nvPr/>
        </p:nvSpPr>
        <p:spPr>
          <a:xfrm>
            <a:off x="2945286" y="1524476"/>
            <a:ext cx="4227958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I filtri</a:t>
            </a:r>
          </a:p>
        </p:txBody>
      </p:sp>
      <p:sp>
        <p:nvSpPr>
          <p:cNvPr id="196" name="flou"/>
          <p:cNvSpPr txBox="1"/>
          <p:nvPr/>
        </p:nvSpPr>
        <p:spPr>
          <a:xfrm>
            <a:off x="4497988" y="3758534"/>
            <a:ext cx="1122554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flou</a:t>
            </a:r>
          </a:p>
        </p:txBody>
      </p:sp>
      <p:sp>
        <p:nvSpPr>
          <p:cNvPr id="197" name="filtri colorati"/>
          <p:cNvSpPr txBox="1"/>
          <p:nvPr/>
        </p:nvSpPr>
        <p:spPr>
          <a:xfrm>
            <a:off x="10507611" y="3758534"/>
            <a:ext cx="3368778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filtri colorati</a:t>
            </a:r>
          </a:p>
        </p:txBody>
      </p:sp>
      <p:sp>
        <p:nvSpPr>
          <p:cNvPr id="198" name="polarizzatore"/>
          <p:cNvSpPr txBox="1"/>
          <p:nvPr/>
        </p:nvSpPr>
        <p:spPr>
          <a:xfrm>
            <a:off x="18021905" y="3758534"/>
            <a:ext cx="3540202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polarizzatore </a:t>
            </a:r>
          </a:p>
        </p:txBody>
      </p:sp>
      <p:pic>
        <p:nvPicPr>
          <p:cNvPr id="199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0013" y="4639708"/>
            <a:ext cx="3938504" cy="703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otonerd-filtro-polarizzatore-7.jpg" descr="fotonerd-filtro-polarizzatore-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62925" y="5327540"/>
            <a:ext cx="6258162" cy="5657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740x576x2.jpg" descr="740x576x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6293" y="4708459"/>
            <a:ext cx="8858855" cy="689554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…"/>
          <p:cNvSpPr txBox="1"/>
          <p:nvPr/>
        </p:nvSpPr>
        <p:spPr>
          <a:xfrm>
            <a:off x="22051496" y="11930405"/>
            <a:ext cx="741706" cy="623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rofondità di campo"/>
          <p:cNvSpPr txBox="1"/>
          <p:nvPr/>
        </p:nvSpPr>
        <p:spPr>
          <a:xfrm>
            <a:off x="1721086" y="1500779"/>
            <a:ext cx="13406248" cy="147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180" sz="90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Profondità di campo</a:t>
            </a:r>
          </a:p>
        </p:txBody>
      </p:sp>
      <p:sp>
        <p:nvSpPr>
          <p:cNvPr id="205" name="panfocus"/>
          <p:cNvSpPr txBox="1"/>
          <p:nvPr/>
        </p:nvSpPr>
        <p:spPr>
          <a:xfrm>
            <a:off x="4818298" y="3758534"/>
            <a:ext cx="2350594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panfocus</a:t>
            </a:r>
          </a:p>
        </p:txBody>
      </p:sp>
      <p:pic>
        <p:nvPicPr>
          <p:cNvPr id="206" name="citizen-kane.jpg" descr="citizen-ka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925" y="5337131"/>
            <a:ext cx="8353340" cy="626500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ipofocale"/>
          <p:cNvSpPr txBox="1"/>
          <p:nvPr/>
        </p:nvSpPr>
        <p:spPr>
          <a:xfrm>
            <a:off x="17340657" y="3758534"/>
            <a:ext cx="2326412" cy="62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pc="-68" sz="3400">
                <a:latin typeface="+mn-lt"/>
                <a:ea typeface="+mn-ea"/>
                <a:cs typeface="+mn-cs"/>
                <a:sym typeface="Superclarendon Regular"/>
              </a:defRPr>
            </a:lvl1pPr>
          </a:lstStyle>
          <a:p>
            <a:pPr/>
            <a:r>
              <a:t>ipofocale</a:t>
            </a:r>
          </a:p>
        </p:txBody>
      </p:sp>
      <p:pic>
        <p:nvPicPr>
          <p:cNvPr id="208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6708" y="5180881"/>
            <a:ext cx="9920172" cy="6577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6.png"/></Relationships>

</file>

<file path=ppt/theme/theme1.xml><?xml version="1.0" encoding="utf-8"?>
<a:theme xmlns:a="http://schemas.openxmlformats.org/drawingml/2006/main" xmlns:r="http://schemas.openxmlformats.org/officeDocument/2006/relationships" name="New_Template6">
  <a:themeElements>
    <a:clrScheme name="New_Template6">
      <a:dk1>
        <a:srgbClr val="000000"/>
      </a:dk1>
      <a:lt1>
        <a:srgbClr val="EEEEEE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 Regular"/>
        <a:ea typeface="Superclarendon Regular"/>
        <a:cs typeface="Superclarendon Regular"/>
      </a:majorFont>
      <a:minorFont>
        <a:latin typeface="Superclarendon Regular"/>
        <a:ea typeface="Superclarendon Regular"/>
        <a:cs typeface="Superclarendon Regular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EEEEEE"/>
            </a:solidFill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6">
  <a:themeElements>
    <a:clrScheme name="New_Template6">
      <a:dk1>
        <a:srgbClr val="000000"/>
      </a:dk1>
      <a:lt1>
        <a:srgbClr val="FFFFFF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 Regular"/>
        <a:ea typeface="Superclarendon Regular"/>
        <a:cs typeface="Superclarendon Regular"/>
      </a:majorFont>
      <a:minorFont>
        <a:latin typeface="Superclarendon Regular"/>
        <a:ea typeface="Superclarendon Regular"/>
        <a:cs typeface="Superclarendon Regular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EEEEEE"/>
            </a:solidFill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