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205">
              <a:alpha val="36000"/>
            </a:srgbClr>
          </a:solid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127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127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alpha val="50000"/>
                </a:srgbClr>
              </a:solidFill>
              <a:prstDash val="solid"/>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929292">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7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olo">
    <p:spTree>
      <p:nvGrpSpPr>
        <p:cNvPr id="1" name=""/>
        <p:cNvGrpSpPr/>
        <p:nvPr/>
      </p:nvGrpSpPr>
      <p:grpSpPr>
        <a:xfrm>
          <a:off x="0" y="0"/>
          <a:ext cx="0" cy="0"/>
          <a:chOff x="0" y="0"/>
          <a:chExt cx="0" cy="0"/>
        </a:xfrm>
      </p:grpSpPr>
      <p:sp>
        <p:nvSpPr>
          <p:cNvPr id="11" name="Titolo Testo"/>
          <p:cNvSpPr txBox="1"/>
          <p:nvPr>
            <p:ph type="title"/>
          </p:nvPr>
        </p:nvSpPr>
        <p:spPr>
          <a:xfrm>
            <a:off x="1473200" y="1790700"/>
            <a:ext cx="21437600" cy="4927600"/>
          </a:xfrm>
          <a:prstGeom prst="rect">
            <a:avLst/>
          </a:prstGeom>
        </p:spPr>
        <p:txBody>
          <a:bodyPr anchor="b"/>
          <a:lstStyle/>
          <a:p>
            <a:pPr/>
            <a:r>
              <a:t>Titolo Testo</a:t>
            </a:r>
          </a:p>
        </p:txBody>
      </p:sp>
      <p:sp>
        <p:nvSpPr>
          <p:cNvPr id="12" name="Corpo livello uno…"/>
          <p:cNvSpPr txBox="1"/>
          <p:nvPr>
            <p:ph type="body" sz="quarter" idx="1"/>
          </p:nvPr>
        </p:nvSpPr>
        <p:spPr>
          <a:xfrm>
            <a:off x="1473200" y="6845300"/>
            <a:ext cx="21437600" cy="22098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1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lenco">
    <p:spTree>
      <p:nvGrpSpPr>
        <p:cNvPr id="1" name=""/>
        <p:cNvGrpSpPr/>
        <p:nvPr/>
      </p:nvGrpSpPr>
      <p:grpSpPr>
        <a:xfrm>
          <a:off x="0" y="0"/>
          <a:ext cx="0" cy="0"/>
          <a:chOff x="0" y="0"/>
          <a:chExt cx="0" cy="0"/>
        </a:xfrm>
      </p:grpSpPr>
      <p:sp>
        <p:nvSpPr>
          <p:cNvPr id="93" name="Corpo livello uno…"/>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94"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3 per pagina">
    <p:spTree>
      <p:nvGrpSpPr>
        <p:cNvPr id="1" name=""/>
        <p:cNvGrpSpPr/>
        <p:nvPr/>
      </p:nvGrpSpPr>
      <p:grpSpPr>
        <a:xfrm>
          <a:off x="0" y="0"/>
          <a:ext cx="0" cy="0"/>
          <a:chOff x="0" y="0"/>
          <a:chExt cx="0" cy="0"/>
        </a:xfrm>
      </p:grpSpPr>
      <p:sp>
        <p:nvSpPr>
          <p:cNvPr id="101" name="Primo piano della porzione inferiore della ruota di una bicicletta"/>
          <p:cNvSpPr/>
          <p:nvPr>
            <p:ph type="pic" sz="quarter" idx="21"/>
          </p:nvPr>
        </p:nvSpPr>
        <p:spPr>
          <a:xfrm>
            <a:off x="15225183" y="6694487"/>
            <a:ext cx="8551334" cy="6413501"/>
          </a:xfrm>
          <a:prstGeom prst="rect">
            <a:avLst/>
          </a:prstGeom>
          <a:ln w="9525">
            <a:round/>
          </a:ln>
        </p:spPr>
        <p:txBody>
          <a:bodyPr lIns="91439" tIns="45719" rIns="91439" bIns="45719" anchor="t">
            <a:noAutofit/>
          </a:bodyPr>
          <a:lstStyle/>
          <a:p>
            <a:pPr/>
          </a:p>
        </p:txBody>
      </p:sp>
      <p:sp>
        <p:nvSpPr>
          <p:cNvPr id="102" name="Primo piano della catena di una bicicletta"/>
          <p:cNvSpPr/>
          <p:nvPr>
            <p:ph type="pic" sz="quarter" idx="22"/>
          </p:nvPr>
        </p:nvSpPr>
        <p:spPr>
          <a:xfrm>
            <a:off x="15773400" y="914400"/>
            <a:ext cx="7476848" cy="5605040"/>
          </a:xfrm>
          <a:prstGeom prst="rect">
            <a:avLst/>
          </a:prstGeom>
          <a:ln w="9525">
            <a:round/>
          </a:ln>
        </p:spPr>
        <p:txBody>
          <a:bodyPr lIns="91439" tIns="45719" rIns="91439" bIns="45719" anchor="t">
            <a:noAutofit/>
          </a:bodyPr>
          <a:lstStyle/>
          <a:p>
            <a:pPr/>
          </a:p>
        </p:txBody>
      </p:sp>
      <p:sp>
        <p:nvSpPr>
          <p:cNvPr id="103" name="Primo piano degli ingranaggi di una bicicletta"/>
          <p:cNvSpPr/>
          <p:nvPr>
            <p:ph type="pic" idx="23"/>
          </p:nvPr>
        </p:nvSpPr>
        <p:spPr>
          <a:xfrm>
            <a:off x="1077599" y="355600"/>
            <a:ext cx="14423165" cy="19240500"/>
          </a:xfrm>
          <a:prstGeom prst="rect">
            <a:avLst/>
          </a:prstGeom>
          <a:ln w="9525">
            <a:round/>
          </a:ln>
        </p:spPr>
        <p:txBody>
          <a:bodyPr lIns="91439" tIns="45719" rIns="91439" bIns="45719" anchor="t">
            <a:noAutofit/>
          </a:bodyPr>
          <a:lstStyle/>
          <a:p>
            <a:pPr/>
          </a:p>
        </p:txBody>
      </p:sp>
      <p:sp>
        <p:nvSpPr>
          <p:cNvPr id="104" name="Numero diapositiva"/>
          <p:cNvSpPr txBox="1"/>
          <p:nvPr>
            <p:ph type="sldNum" sz="quarter" idx="2"/>
          </p:nvPr>
        </p:nvSpPr>
        <p:spPr>
          <a:xfrm>
            <a:off x="23724221" y="13122415"/>
            <a:ext cx="368504" cy="387070"/>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zione">
    <p:spTree>
      <p:nvGrpSpPr>
        <p:cNvPr id="1" name=""/>
        <p:cNvGrpSpPr/>
        <p:nvPr/>
      </p:nvGrpSpPr>
      <p:grpSpPr>
        <a:xfrm>
          <a:off x="0" y="0"/>
          <a:ext cx="0" cy="0"/>
          <a:chOff x="0" y="0"/>
          <a:chExt cx="0" cy="0"/>
        </a:xfrm>
      </p:grpSpPr>
      <p:sp>
        <p:nvSpPr>
          <p:cNvPr id="111" name="-Giovanni Mela"/>
          <p:cNvSpPr txBox="1"/>
          <p:nvPr>
            <p:ph type="body" sz="quarter" idx="21"/>
          </p:nvPr>
        </p:nvSpPr>
        <p:spPr>
          <a:xfrm>
            <a:off x="2387600" y="8966200"/>
            <a:ext cx="19621500" cy="585521"/>
          </a:xfrm>
          <a:prstGeom prst="rect">
            <a:avLst/>
          </a:prstGeom>
        </p:spPr>
        <p:txBody>
          <a:bodyPr anchor="t">
            <a:spAutoFit/>
          </a:bodyPr>
          <a:lstStyle>
            <a:lvl1pPr marL="0" indent="0" algn="ctr">
              <a:spcBef>
                <a:spcPts val="0"/>
              </a:spcBef>
              <a:buSzTx/>
              <a:buNone/>
              <a:defRPr i="1" sz="32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-Giovanni Mela</a:t>
            </a:r>
          </a:p>
        </p:txBody>
      </p:sp>
      <p:sp>
        <p:nvSpPr>
          <p:cNvPr id="112" name="“Inserisci qui una citazione”."/>
          <p:cNvSpPr txBox="1"/>
          <p:nvPr>
            <p:ph type="body" sz="quarter" idx="22"/>
          </p:nvPr>
        </p:nvSpPr>
        <p:spPr>
          <a:xfrm>
            <a:off x="2387600" y="6059289"/>
            <a:ext cx="19621500" cy="850901"/>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“Inserisci qui una citazione”. </a:t>
            </a:r>
          </a:p>
        </p:txBody>
      </p:sp>
      <p:sp>
        <p:nvSpPr>
          <p:cNvPr id="11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p:spTree>
      <p:nvGrpSpPr>
        <p:cNvPr id="1" name=""/>
        <p:cNvGrpSpPr/>
        <p:nvPr/>
      </p:nvGrpSpPr>
      <p:grpSpPr>
        <a:xfrm>
          <a:off x="0" y="0"/>
          <a:ext cx="0" cy="0"/>
          <a:chOff x="0" y="0"/>
          <a:chExt cx="0" cy="0"/>
        </a:xfrm>
      </p:grpSpPr>
      <p:sp>
        <p:nvSpPr>
          <p:cNvPr id="120" name="Primo piano della catena di una bicicletta"/>
          <p:cNvSpPr/>
          <p:nvPr>
            <p:ph type="pic" idx="21"/>
          </p:nvPr>
        </p:nvSpPr>
        <p:spPr>
          <a:xfrm>
            <a:off x="-12700" y="-3924300"/>
            <a:ext cx="24384000" cy="18279533"/>
          </a:xfrm>
          <a:prstGeom prst="rect">
            <a:avLst/>
          </a:prstGeom>
        </p:spPr>
        <p:txBody>
          <a:bodyPr lIns="91439" tIns="45719" rIns="91439" bIns="45719" anchor="t">
            <a:noAutofit/>
          </a:bodyPr>
          <a:lstStyle/>
          <a:p>
            <a:pPr/>
          </a:p>
        </p:txBody>
      </p:sp>
      <p:sp>
        <p:nvSpPr>
          <p:cNvPr id="121"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uota">
    <p:spTree>
      <p:nvGrpSpPr>
        <p:cNvPr id="1" name=""/>
        <p:cNvGrpSpPr/>
        <p:nvPr/>
      </p:nvGrpSpPr>
      <p:grpSpPr>
        <a:xfrm>
          <a:off x="0" y="0"/>
          <a:ext cx="0" cy="0"/>
          <a:chOff x="0" y="0"/>
          <a:chExt cx="0" cy="0"/>
        </a:xfrm>
      </p:grpSpPr>
      <p:sp>
        <p:nvSpPr>
          <p:cNvPr id="128"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Orizzontale">
    <p:spTree>
      <p:nvGrpSpPr>
        <p:cNvPr id="1" name=""/>
        <p:cNvGrpSpPr/>
        <p:nvPr/>
      </p:nvGrpSpPr>
      <p:grpSpPr>
        <a:xfrm>
          <a:off x="0" y="0"/>
          <a:ext cx="0" cy="0"/>
          <a:chOff x="0" y="0"/>
          <a:chExt cx="0" cy="0"/>
        </a:xfrm>
      </p:grpSpPr>
      <p:sp>
        <p:nvSpPr>
          <p:cNvPr id="20" name="Vista parziale di un ingranaggio metallico"/>
          <p:cNvSpPr/>
          <p:nvPr>
            <p:ph type="pic" idx="21"/>
          </p:nvPr>
        </p:nvSpPr>
        <p:spPr>
          <a:xfrm>
            <a:off x="1473200" y="-2692400"/>
            <a:ext cx="21437602" cy="16070758"/>
          </a:xfrm>
          <a:prstGeom prst="rect">
            <a:avLst/>
          </a:prstGeom>
          <a:ln w="9525">
            <a:round/>
          </a:ln>
        </p:spPr>
        <p:txBody>
          <a:bodyPr lIns="91439" tIns="45719" rIns="91439" bIns="45719" anchor="t">
            <a:noAutofit/>
          </a:bodyPr>
          <a:lstStyle/>
          <a:p>
            <a:pPr/>
          </a:p>
        </p:txBody>
      </p:sp>
      <p:sp>
        <p:nvSpPr>
          <p:cNvPr id="21" name="Titolo Testo"/>
          <p:cNvSpPr txBox="1"/>
          <p:nvPr>
            <p:ph type="title"/>
          </p:nvPr>
        </p:nvSpPr>
        <p:spPr>
          <a:xfrm>
            <a:off x="1473200" y="9575800"/>
            <a:ext cx="21437600" cy="1714500"/>
          </a:xfrm>
          <a:prstGeom prst="rect">
            <a:avLst/>
          </a:prstGeom>
        </p:spPr>
        <p:txBody>
          <a:bodyPr anchor="b"/>
          <a:lstStyle/>
          <a:p>
            <a:pPr/>
            <a:r>
              <a:t>Titolo Testo</a:t>
            </a:r>
          </a:p>
        </p:txBody>
      </p:sp>
      <p:sp>
        <p:nvSpPr>
          <p:cNvPr id="22" name="Corpo livello uno…"/>
          <p:cNvSpPr txBox="1"/>
          <p:nvPr>
            <p:ph type="body" sz="quarter" idx="1"/>
          </p:nvPr>
        </p:nvSpPr>
        <p:spPr>
          <a:xfrm>
            <a:off x="1473200" y="11290300"/>
            <a:ext cx="21437600" cy="21971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23"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Centrato">
    <p:spTree>
      <p:nvGrpSpPr>
        <p:cNvPr id="1" name=""/>
        <p:cNvGrpSpPr/>
        <p:nvPr/>
      </p:nvGrpSpPr>
      <p:grpSpPr>
        <a:xfrm>
          <a:off x="0" y="0"/>
          <a:ext cx="0" cy="0"/>
          <a:chOff x="0" y="0"/>
          <a:chExt cx="0" cy="0"/>
        </a:xfrm>
      </p:grpSpPr>
      <p:sp>
        <p:nvSpPr>
          <p:cNvPr id="30" name="Titolo Testo"/>
          <p:cNvSpPr txBox="1"/>
          <p:nvPr>
            <p:ph type="title"/>
          </p:nvPr>
        </p:nvSpPr>
        <p:spPr>
          <a:xfrm>
            <a:off x="1473200" y="5143500"/>
            <a:ext cx="21437600" cy="3429000"/>
          </a:xfrm>
          <a:prstGeom prst="rect">
            <a:avLst/>
          </a:prstGeom>
        </p:spPr>
        <p:txBody>
          <a:bodyPr/>
          <a:lstStyle/>
          <a:p>
            <a:pPr/>
            <a:r>
              <a:t>Titolo Testo</a:t>
            </a:r>
          </a:p>
        </p:txBody>
      </p:sp>
      <p:sp>
        <p:nvSpPr>
          <p:cNvPr id="31"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oto - Verticale">
    <p:spTree>
      <p:nvGrpSpPr>
        <p:cNvPr id="1" name=""/>
        <p:cNvGrpSpPr/>
        <p:nvPr/>
      </p:nvGrpSpPr>
      <p:grpSpPr>
        <a:xfrm>
          <a:off x="0" y="0"/>
          <a:ext cx="0" cy="0"/>
          <a:chOff x="0" y="0"/>
          <a:chExt cx="0" cy="0"/>
        </a:xfrm>
      </p:grpSpPr>
      <p:sp>
        <p:nvSpPr>
          <p:cNvPr id="38" name="Primo piano degli ingranaggi di una bicicletta"/>
          <p:cNvSpPr/>
          <p:nvPr>
            <p:ph type="pic" idx="21"/>
          </p:nvPr>
        </p:nvSpPr>
        <p:spPr>
          <a:xfrm>
            <a:off x="12925240" y="918941"/>
            <a:ext cx="11599695" cy="15473898"/>
          </a:xfrm>
          <a:prstGeom prst="rect">
            <a:avLst/>
          </a:prstGeom>
          <a:ln w="9525">
            <a:round/>
          </a:ln>
        </p:spPr>
        <p:txBody>
          <a:bodyPr lIns="91439" tIns="45719" rIns="91439" bIns="45719" anchor="t">
            <a:noAutofit/>
          </a:bodyPr>
          <a:lstStyle/>
          <a:p>
            <a:pPr/>
          </a:p>
        </p:txBody>
      </p:sp>
      <p:sp>
        <p:nvSpPr>
          <p:cNvPr id="39" name="Titolo Testo"/>
          <p:cNvSpPr txBox="1"/>
          <p:nvPr>
            <p:ph type="title"/>
          </p:nvPr>
        </p:nvSpPr>
        <p:spPr>
          <a:xfrm>
            <a:off x="1473200" y="1803400"/>
            <a:ext cx="9639300" cy="4927600"/>
          </a:xfrm>
          <a:prstGeom prst="rect">
            <a:avLst/>
          </a:prstGeom>
        </p:spPr>
        <p:txBody>
          <a:bodyPr anchor="b"/>
          <a:lstStyle/>
          <a:p>
            <a:pPr/>
            <a:r>
              <a:t>Titolo Testo</a:t>
            </a:r>
          </a:p>
        </p:txBody>
      </p:sp>
      <p:sp>
        <p:nvSpPr>
          <p:cNvPr id="40" name="Corpo livello uno…"/>
          <p:cNvSpPr txBox="1"/>
          <p:nvPr>
            <p:ph type="body" sz="quarter" idx="1"/>
          </p:nvPr>
        </p:nvSpPr>
        <p:spPr>
          <a:xfrm>
            <a:off x="1473200" y="6718300"/>
            <a:ext cx="9639300" cy="5092700"/>
          </a:xfrm>
          <a:prstGeom prst="rect">
            <a:avLst/>
          </a:prstGeom>
        </p:spPr>
        <p:txBody>
          <a:bodyPr anchor="t"/>
          <a:lstStyle>
            <a:lvl1pPr marL="0" indent="0">
              <a:spcBef>
                <a:spcPts val="0"/>
              </a:spcBef>
              <a:buSzTx/>
              <a:buNone/>
              <a:defRPr sz="5800">
                <a:solidFill>
                  <a:srgbClr val="73BFFF"/>
                </a:solidFill>
              </a:defRPr>
            </a:lvl1pPr>
            <a:lvl2pPr marL="0" indent="0">
              <a:spcBef>
                <a:spcPts val="0"/>
              </a:spcBef>
              <a:buSzTx/>
              <a:buNone/>
              <a:defRPr sz="5800">
                <a:solidFill>
                  <a:srgbClr val="73BFFF"/>
                </a:solidFill>
              </a:defRPr>
            </a:lvl2pPr>
            <a:lvl3pPr marL="0" indent="0">
              <a:spcBef>
                <a:spcPts val="0"/>
              </a:spcBef>
              <a:buSzTx/>
              <a:buNone/>
              <a:defRPr sz="5800">
                <a:solidFill>
                  <a:srgbClr val="73BFFF"/>
                </a:solidFill>
              </a:defRPr>
            </a:lvl3pPr>
            <a:lvl4pPr marL="0" indent="0">
              <a:spcBef>
                <a:spcPts val="0"/>
              </a:spcBef>
              <a:buSzTx/>
              <a:buNone/>
              <a:defRPr sz="5800">
                <a:solidFill>
                  <a:srgbClr val="73BFFF"/>
                </a:solidFill>
              </a:defRPr>
            </a:lvl4pPr>
            <a:lvl5pPr marL="0" indent="0">
              <a:spcBef>
                <a:spcPts val="0"/>
              </a:spcBef>
              <a:buSzTx/>
              <a:buNone/>
              <a:defRPr sz="5800">
                <a:solidFill>
                  <a:srgbClr val="73BFFF"/>
                </a:solidFill>
              </a:defRPr>
            </a:lvl5pPr>
          </a:lstStyle>
          <a:p>
            <a:pPr/>
            <a:r>
              <a:t>Corpo livello uno</a:t>
            </a:r>
          </a:p>
          <a:p>
            <a:pPr lvl="1"/>
            <a:r>
              <a:t>Corpo livello due</a:t>
            </a:r>
          </a:p>
          <a:p>
            <a:pPr lvl="2"/>
            <a:r>
              <a:t>Corpo livello tre</a:t>
            </a:r>
          </a:p>
          <a:p>
            <a:pPr lvl="3"/>
            <a:r>
              <a:t>Corpo livello quattro</a:t>
            </a:r>
          </a:p>
          <a:p>
            <a:pPr lvl="4"/>
            <a:r>
              <a:t>Corpo livello cinque</a:t>
            </a:r>
          </a:p>
        </p:txBody>
      </p:sp>
      <p:sp>
        <p:nvSpPr>
          <p:cNvPr id="41"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 In alto">
    <p:spTree>
      <p:nvGrpSpPr>
        <p:cNvPr id="1" name=""/>
        <p:cNvGrpSpPr/>
        <p:nvPr/>
      </p:nvGrpSpPr>
      <p:grpSpPr>
        <a:xfrm>
          <a:off x="0" y="0"/>
          <a:ext cx="0" cy="0"/>
          <a:chOff x="0" y="0"/>
          <a:chExt cx="0" cy="0"/>
        </a:xfrm>
      </p:grpSpPr>
      <p:sp>
        <p:nvSpPr>
          <p:cNvPr id="48" name="Titolo Testo"/>
          <p:cNvSpPr txBox="1"/>
          <p:nvPr>
            <p:ph type="title"/>
          </p:nvPr>
        </p:nvSpPr>
        <p:spPr>
          <a:prstGeom prst="rect">
            <a:avLst/>
          </a:prstGeom>
        </p:spPr>
        <p:txBody>
          <a:bodyPr/>
          <a:lstStyle/>
          <a:p>
            <a:pPr/>
            <a:r>
              <a:t>Titolo Testo</a:t>
            </a:r>
          </a:p>
        </p:txBody>
      </p:sp>
      <p:sp>
        <p:nvSpPr>
          <p:cNvPr id="49"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d elenco">
    <p:spTree>
      <p:nvGrpSpPr>
        <p:cNvPr id="1" name=""/>
        <p:cNvGrpSpPr/>
        <p:nvPr/>
      </p:nvGrpSpPr>
      <p:grpSpPr>
        <a:xfrm>
          <a:off x="0" y="0"/>
          <a:ext cx="0" cy="0"/>
          <a:chOff x="0" y="0"/>
          <a:chExt cx="0" cy="0"/>
        </a:xfrm>
      </p:grpSpPr>
      <p:sp>
        <p:nvSpPr>
          <p:cNvPr id="56" name="Titolo Testo"/>
          <p:cNvSpPr txBox="1"/>
          <p:nvPr>
            <p:ph type="title"/>
          </p:nvPr>
        </p:nvSpPr>
        <p:spPr>
          <a:prstGeom prst="rect">
            <a:avLst/>
          </a:prstGeom>
        </p:spPr>
        <p:txBody>
          <a:bodyPr/>
          <a:lstStyle/>
          <a:p>
            <a:pPr/>
            <a:r>
              <a:t>Titolo Testo</a:t>
            </a:r>
          </a:p>
        </p:txBody>
      </p:sp>
      <p:sp>
        <p:nvSpPr>
          <p:cNvPr id="57" name="Corpo livello uno…"/>
          <p:cNvSpPr txBox="1"/>
          <p:nvPr>
            <p:ph type="body" idx="1"/>
          </p:nvPr>
        </p:nvSpPr>
        <p:spPr>
          <a:xfrm>
            <a:off x="1473200" y="3898900"/>
            <a:ext cx="2143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58"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foto">
    <p:spTree>
      <p:nvGrpSpPr>
        <p:cNvPr id="1" name=""/>
        <p:cNvGrpSpPr/>
        <p:nvPr/>
      </p:nvGrpSpPr>
      <p:grpSpPr>
        <a:xfrm>
          <a:off x="0" y="0"/>
          <a:ext cx="0" cy="0"/>
          <a:chOff x="0" y="0"/>
          <a:chExt cx="0" cy="0"/>
        </a:xfrm>
      </p:grpSpPr>
      <p:sp>
        <p:nvSpPr>
          <p:cNvPr id="65" name="Primo piano degli ingranaggi di una bicicletta"/>
          <p:cNvSpPr/>
          <p:nvPr>
            <p:ph type="pic" sz="half" idx="21"/>
          </p:nvPr>
        </p:nvSpPr>
        <p:spPr>
          <a:xfrm>
            <a:off x="13169900" y="2376299"/>
            <a:ext cx="9522179" cy="12702588"/>
          </a:xfrm>
          <a:prstGeom prst="rect">
            <a:avLst/>
          </a:prstGeom>
          <a:ln w="9525">
            <a:round/>
          </a:ln>
        </p:spPr>
        <p:txBody>
          <a:bodyPr lIns="91439" tIns="45719" rIns="91439" bIns="45719" anchor="t">
            <a:noAutofit/>
          </a:bodyPr>
          <a:lstStyle/>
          <a:p>
            <a:pPr/>
          </a:p>
        </p:txBody>
      </p:sp>
      <p:sp>
        <p:nvSpPr>
          <p:cNvPr id="66" name="Titolo Testo"/>
          <p:cNvSpPr txBox="1"/>
          <p:nvPr>
            <p:ph type="title"/>
          </p:nvPr>
        </p:nvSpPr>
        <p:spPr>
          <a:prstGeom prst="rect">
            <a:avLst/>
          </a:prstGeom>
        </p:spPr>
        <p:txBody>
          <a:bodyPr/>
          <a:lstStyle/>
          <a:p>
            <a:pPr/>
            <a:r>
              <a:t>Titolo Testo</a:t>
            </a:r>
          </a:p>
        </p:txBody>
      </p:sp>
      <p:sp>
        <p:nvSpPr>
          <p:cNvPr id="67" name="Corpo livello uno…"/>
          <p:cNvSpPr txBox="1"/>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68"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piccola">
    <p:spTree>
      <p:nvGrpSpPr>
        <p:cNvPr id="1" name=""/>
        <p:cNvGrpSpPr/>
        <p:nvPr/>
      </p:nvGrpSpPr>
      <p:grpSpPr>
        <a:xfrm>
          <a:off x="0" y="0"/>
          <a:ext cx="0" cy="0"/>
          <a:chOff x="0" y="0"/>
          <a:chExt cx="0" cy="0"/>
        </a:xfrm>
      </p:grpSpPr>
      <p:sp>
        <p:nvSpPr>
          <p:cNvPr id="75" name="Titolo Testo"/>
          <p:cNvSpPr txBox="1"/>
          <p:nvPr>
            <p:ph type="title"/>
          </p:nvPr>
        </p:nvSpPr>
        <p:spPr>
          <a:prstGeom prst="rect">
            <a:avLst/>
          </a:prstGeom>
        </p:spPr>
        <p:txBody>
          <a:bodyPr/>
          <a:lstStyle/>
          <a:p>
            <a:pPr/>
            <a:r>
              <a:t>Titolo Testo</a:t>
            </a:r>
          </a:p>
        </p:txBody>
      </p:sp>
      <p:sp>
        <p:nvSpPr>
          <p:cNvPr id="76" name="Corpo livello uno…"/>
          <p:cNvSpPr txBox="1"/>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77"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olo, elenco e diretta grande">
    <p:spTree>
      <p:nvGrpSpPr>
        <p:cNvPr id="1" name=""/>
        <p:cNvGrpSpPr/>
        <p:nvPr/>
      </p:nvGrpSpPr>
      <p:grpSpPr>
        <a:xfrm>
          <a:off x="0" y="0"/>
          <a:ext cx="0" cy="0"/>
          <a:chOff x="0" y="0"/>
          <a:chExt cx="0" cy="0"/>
        </a:xfrm>
      </p:grpSpPr>
      <p:sp>
        <p:nvSpPr>
          <p:cNvPr id="84" name="Titolo Testo"/>
          <p:cNvSpPr txBox="1"/>
          <p:nvPr>
            <p:ph type="title"/>
          </p:nvPr>
        </p:nvSpPr>
        <p:spPr>
          <a:prstGeom prst="rect">
            <a:avLst/>
          </a:prstGeom>
        </p:spPr>
        <p:txBody>
          <a:bodyPr/>
          <a:lstStyle/>
          <a:p>
            <a:pPr/>
            <a:r>
              <a:t>Titolo Testo</a:t>
            </a:r>
          </a:p>
        </p:txBody>
      </p:sp>
      <p:sp>
        <p:nvSpPr>
          <p:cNvPr id="85" name="Corpo livello uno…"/>
          <p:cNvSpPr txBox="1"/>
          <p:nvPr>
            <p:ph type="body" sz="half" idx="1"/>
          </p:nvPr>
        </p:nvSpPr>
        <p:spPr>
          <a:xfrm>
            <a:off x="1473200" y="3898900"/>
            <a:ext cx="10007600" cy="80391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86" name="Numero diapositiva"/>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 Id="rId16" Type="http://schemas.openxmlformats.org/officeDocument/2006/relationships/slideLayout" Target="../slideLayouts/slideLayout13.xml"/><Relationship Id="rId17"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Corpo livello uno…"/>
          <p:cNvSpPr txBox="1"/>
          <p:nvPr>
            <p:ph type="body" idx="1"/>
          </p:nvPr>
        </p:nvSpPr>
        <p:spPr>
          <a:xfrm>
            <a:off x="1473200" y="1930400"/>
            <a:ext cx="21437600" cy="985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Corpo livello uno</a:t>
            </a:r>
          </a:p>
          <a:p>
            <a:pPr lvl="1"/>
            <a:r>
              <a:t>Corpo livello due</a:t>
            </a:r>
          </a:p>
          <a:p>
            <a:pPr lvl="2"/>
            <a:r>
              <a:t>Corpo livello tre</a:t>
            </a:r>
          </a:p>
          <a:p>
            <a:pPr lvl="3"/>
            <a:r>
              <a:t>Corpo livello quattro</a:t>
            </a:r>
          </a:p>
          <a:p>
            <a:pPr lvl="4"/>
            <a:r>
              <a:t>Corpo livello cinque</a:t>
            </a:r>
          </a:p>
        </p:txBody>
      </p:sp>
      <p:sp>
        <p:nvSpPr>
          <p:cNvPr id="3" name="Titolo Testo"/>
          <p:cNvSpPr txBox="1"/>
          <p:nvPr>
            <p:ph type="title"/>
          </p:nvPr>
        </p:nvSpPr>
        <p:spPr>
          <a:xfrm>
            <a:off x="1473200" y="355600"/>
            <a:ext cx="214376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Titolo Testo</a:t>
            </a:r>
          </a:p>
        </p:txBody>
      </p:sp>
      <p:sp>
        <p:nvSpPr>
          <p:cNvPr id="4" name="Numero diapositiva"/>
          <p:cNvSpPr txBox="1"/>
          <p:nvPr>
            <p:ph type="sldNum" sz="quarter" idx="2"/>
          </p:nvPr>
        </p:nvSpPr>
        <p:spPr>
          <a:xfrm>
            <a:off x="23721936" y="13122415"/>
            <a:ext cx="368504" cy="387070"/>
          </a:xfrm>
          <a:prstGeom prst="rect">
            <a:avLst/>
          </a:prstGeom>
          <a:ln w="12700">
            <a:miter lim="400000"/>
          </a:ln>
        </p:spPr>
        <p:txBody>
          <a:bodyPr wrap="none" lIns="50800" tIns="50800" rIns="50800" bIns="50800" anchor="ctr">
            <a:spAutoFit/>
          </a:bodyPr>
          <a:lstStyle>
            <a:lvl1pPr algn="r">
              <a:spcBef>
                <a:spcPts val="0"/>
              </a:spcBef>
              <a:defRPr b="1" sz="18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 id="2147483661" r:id="rId16"/>
    <p:sldLayoutId id="2147483662" r:id="rId17"/>
  </p:sldLayoutIdLst>
  <p:transition xmlns:p14="http://schemas.microsoft.com/office/powerpoint/2010/main" spd="med" advClick="1"/>
  <p:txStyles>
    <p:titleStyle>
      <a:lvl1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825500" rtl="0" latinLnBrk="0">
        <a:lnSpc>
          <a:spcPct val="100000"/>
        </a:lnSpc>
        <a:spcBef>
          <a:spcPts val="0"/>
        </a:spcBef>
        <a:spcAft>
          <a:spcPts val="0"/>
        </a:spcAft>
        <a:buClrTx/>
        <a:buSzTx/>
        <a:buFontTx/>
        <a:buNone/>
        <a:tabLst/>
        <a:defRPr b="0" baseline="0" cap="none" i="0" spc="0" strike="noStrike" sz="10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63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127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90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254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317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381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444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5080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5715000" marR="0" indent="-635000" algn="l" defTabSz="825500" rtl="0" latinLnBrk="0">
        <a:lnSpc>
          <a:spcPct val="100000"/>
        </a:lnSpc>
        <a:spcBef>
          <a:spcPts val="5100"/>
        </a:spcBef>
        <a:spcAft>
          <a:spcPts val="0"/>
        </a:spcAft>
        <a:buClrTx/>
        <a:buSzPct val="30000"/>
        <a:buFontTx/>
        <a:buBlip>
          <a:blip r:embed="rId3"/>
        </a:buBlip>
        <a:tabLst/>
        <a:defRPr b="0" baseline="0" cap="none" i="0" spc="0" strike="noStrike" sz="50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1pPr>
      <a:lvl2pPr marL="0" marR="0" indent="2286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2pPr>
      <a:lvl3pPr marL="0" marR="0" indent="4572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3pPr>
      <a:lvl4pPr marL="0" marR="0" indent="6858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4pPr>
      <a:lvl5pPr marL="0" marR="0" indent="9144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5pPr>
      <a:lvl6pPr marL="0" marR="0" indent="11430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6pPr>
      <a:lvl7pPr marL="0" marR="0" indent="13716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7pPr>
      <a:lvl8pPr marL="0" marR="0" indent="16002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8pPr>
      <a:lvl9pPr marL="0" marR="0" indent="1828800" algn="r" defTabSz="825500" latinLnBrk="0">
        <a:lnSpc>
          <a:spcPct val="100000"/>
        </a:lnSpc>
        <a:spcBef>
          <a:spcPts val="0"/>
        </a:spcBef>
        <a:spcAft>
          <a:spcPts val="0"/>
        </a:spcAft>
        <a:buClrTx/>
        <a:buSzTx/>
        <a:buFontTx/>
        <a:buNone/>
        <a:tabLst/>
        <a:defRPr b="1"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video" Target="https://www.youtube.com/embed/ZflWWtZQaqA?feature=oembed" TargetMode="External"/><Relationship Id="rId3" Type="http://schemas.openxmlformats.org/officeDocument/2006/relationships/image" Target="../media/image6.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v00zKyXbfD4?feature=oembed" TargetMode="External"/><Relationship Id="rId3" Type="http://schemas.openxmlformats.org/officeDocument/2006/relationships/image" Target="../media/image7.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FVh5MmjWRKw?feature=oembed" TargetMode="External"/><Relationship Id="rId3" Type="http://schemas.openxmlformats.org/officeDocument/2006/relationships/image" Target="../media/image8.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eg"/><Relationship Id="rId3" Type="http://schemas.openxmlformats.org/officeDocument/2006/relationships/image" Target="../media/image10.jpeg"/><Relationship Id="rId4" Type="http://schemas.openxmlformats.org/officeDocument/2006/relationships/image" Target="../media/image5.png"/><Relationship Id="rId5" Type="http://schemas.openxmlformats.org/officeDocument/2006/relationships/image" Target="../media/image11.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zwj0g2_Bs4E?feature=oembed" TargetMode="External"/><Relationship Id="rId3" Type="http://schemas.openxmlformats.org/officeDocument/2006/relationships/image" Target="../media/image13.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player.vimeo.com/video/384878172?app_id=122963" TargetMode="External"/><Relationship Id="rId3" Type="http://schemas.openxmlformats.org/officeDocument/2006/relationships/image" Target="../media/image14.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c5KKtiV9pEg?feature=oembed" TargetMode="External"/><Relationship Id="rId3" Type="http://schemas.openxmlformats.org/officeDocument/2006/relationships/image" Target="../media/image15.jpeg"/><Relationship Id="rId4" Type="http://schemas.openxmlformats.org/officeDocument/2006/relationships/video" Target="https://www.youtube.com/embed/eJDU4iHPVN4?feature=oembed" TargetMode="External"/><Relationship Id="rId5" Type="http://schemas.openxmlformats.org/officeDocument/2006/relationships/image" Target="../media/image16.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so9CoSC4-J0?feature=oembed" TargetMode="External"/><Relationship Id="rId3" Type="http://schemas.openxmlformats.org/officeDocument/2006/relationships/image" Target="../media/image1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7.png"/><Relationship Id="rId3" Type="http://schemas.openxmlformats.org/officeDocument/2006/relationships/image" Target="../media/image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png"/><Relationship Id="rId3" Type="http://schemas.openxmlformats.org/officeDocument/2006/relationships/image" Target="../media/image11.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video" Target="https://www.youtube.com/embed/poU-i2XIOzg?feature=oembed" TargetMode="External"/><Relationship Id="rId4" Type="http://schemas.openxmlformats.org/officeDocument/2006/relationships/image" Target="../media/image3.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 Id="rId3" Type="http://schemas.openxmlformats.org/officeDocument/2006/relationships/video" Target="https://www.youtube.com/embed/25zyGGAelUM?feature=oembed" TargetMode="External"/><Relationship Id="rId4" Type="http://schemas.openxmlformats.org/officeDocument/2006/relationships/image" Target="../media/image20.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video" Target="https://www.youtube.com/embed/KMfr76celsg?feature=oembed" TargetMode="External"/><Relationship Id="rId4" Type="http://schemas.openxmlformats.org/officeDocument/2006/relationships/image" Target="../media/image21.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png"/><Relationship Id="rId3" Type="http://schemas.openxmlformats.org/officeDocument/2006/relationships/video" Target="https://www.youtube.com/embed/fSD_Pma-jbw?feature=oembed" TargetMode="External"/><Relationship Id="rId4" Type="http://schemas.openxmlformats.org/officeDocument/2006/relationships/image" Target="../media/image22.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 Id="rId3" Type="http://schemas.openxmlformats.org/officeDocument/2006/relationships/video" Target="https://www.youtube.com/embed/UIQgLQASe2Q?feature=oembed" TargetMode="External"/><Relationship Id="rId4" Type="http://schemas.openxmlformats.org/officeDocument/2006/relationships/image" Target="../media/image23.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video" Target="https://www.youtube.com/embed/gT9EMbkdSs8?feature=oembed" TargetMode="External"/><Relationship Id="rId4" Type="http://schemas.openxmlformats.org/officeDocument/2006/relationships/image" Target="../media/image2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video" Target="https://www.youtube.com/embed/qKdPwxAiWfA?feature=oembed" TargetMode="External"/><Relationship Id="rId4" Type="http://schemas.openxmlformats.org/officeDocument/2006/relationships/image" Target="../media/image4.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 Id="rId3" Type="http://schemas.openxmlformats.org/officeDocument/2006/relationships/video" Target="https://www.youtube.com/embed/uAgrq1_UOOc?feature=oembed" TargetMode="External"/><Relationship Id="rId4" Type="http://schemas.openxmlformats.org/officeDocument/2006/relationships/image" Target="../media/image26.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 Id="rId3" Type="http://schemas.openxmlformats.org/officeDocument/2006/relationships/video" Target="https://www.youtube.com/embed/ZlmEZHsV3qU?feature=oembed" TargetMode="External"/><Relationship Id="rId4" Type="http://schemas.openxmlformats.org/officeDocument/2006/relationships/image" Target="../media/image27.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png"/><Relationship Id="rId3" Type="http://schemas.openxmlformats.org/officeDocument/2006/relationships/video" Target="https://www.youtube.com/embed/SwQB_aILw1k?feature=oembed" TargetMode="External"/><Relationship Id="rId4" Type="http://schemas.openxmlformats.org/officeDocument/2006/relationships/image" Target="../media/image2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jpe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jpeg"/><Relationship Id="rId3" Type="http://schemas.openxmlformats.org/officeDocument/2006/relationships/image" Target="../media/image2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ykx_lqVbg6Y?feature=oembed" TargetMode="External"/><Relationship Id="rId3" Type="http://schemas.openxmlformats.org/officeDocument/2006/relationships/image" Target="../media/image3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pTetAE0zvyU?feature=oembed" TargetMode="External"/><Relationship Id="rId3" Type="http://schemas.openxmlformats.org/officeDocument/2006/relationships/image" Target="../media/image32.jpe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KMjOpbOl1-w?feature=oembed" TargetMode="External"/><Relationship Id="rId3" Type="http://schemas.openxmlformats.org/officeDocument/2006/relationships/image" Target="../media/image33.jpeg"/><Relationship Id="rId4" Type="http://schemas.openxmlformats.org/officeDocument/2006/relationships/video" Target="https://www.youtube.com/embed/HSMk17_ix4E?feature=oembed" TargetMode="External"/><Relationship Id="rId5" Type="http://schemas.openxmlformats.org/officeDocument/2006/relationships/image" Target="../media/image34.jpeg"/><Relationship Id="rId6" Type="http://schemas.openxmlformats.org/officeDocument/2006/relationships/video" Target="https://www.youtube.com/embed/n9rwQ_8F2mA?feature=oembed" TargetMode="External"/><Relationship Id="rId7" Type="http://schemas.openxmlformats.org/officeDocument/2006/relationships/image" Target="../media/image35.jpe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zzSgbUtSdvk?feature=oembed" TargetMode="External"/><Relationship Id="rId3" Type="http://schemas.openxmlformats.org/officeDocument/2006/relationships/image" Target="../media/image36.jpe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nGtQljSF4FY?feature=oembed" TargetMode="External"/><Relationship Id="rId3" Type="http://schemas.openxmlformats.org/officeDocument/2006/relationships/image" Target="../media/image37.jpe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IScLkKIbNeo?feature=oembed" TargetMode="External"/><Relationship Id="rId3" Type="http://schemas.openxmlformats.org/officeDocument/2006/relationships/image" Target="../media/image38.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VfF5ILDue_E?feature=oembed" TargetMode="External"/><Relationship Id="rId3" Type="http://schemas.openxmlformats.org/officeDocument/2006/relationships/image" Target="../media/image39.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0.jpeg"/><Relationship Id="rId3" Type="http://schemas.openxmlformats.org/officeDocument/2006/relationships/video" Target="https://www.youtube.com/embed/yrQBKQ02P9s?feature=oembed" TargetMode="External"/><Relationship Id="rId4" Type="http://schemas.openxmlformats.org/officeDocument/2006/relationships/image" Target="../media/image41.jpeg"/><Relationship Id="rId5" Type="http://schemas.openxmlformats.org/officeDocument/2006/relationships/image" Target="../media/image22.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AA1JH2_xONY?feature=oembed" TargetMode="External"/><Relationship Id="rId3" Type="http://schemas.openxmlformats.org/officeDocument/2006/relationships/image" Target="../media/image42.jpeg"/><Relationship Id="rId4" Type="http://schemas.openxmlformats.org/officeDocument/2006/relationships/image" Target="../media/image43.jpeg"/><Relationship Id="rId5" Type="http://schemas.openxmlformats.org/officeDocument/2006/relationships/image" Target="../media/image23.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video" Target="https://www.youtube.com/embed/6_K3LUtw0sY?feature=oembed" TargetMode="External"/><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24.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jpeg"/><Relationship Id="rId3" Type="http://schemas.openxmlformats.org/officeDocument/2006/relationships/image" Target="../media/image47.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video" Target="https://www.youtube.com/embed/TI93YHILSgk?feature=oembed" TargetMode="External"/><Relationship Id="rId3" Type="http://schemas.openxmlformats.org/officeDocument/2006/relationships/image" Target="../media/image48.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Vista parziale di un ingranaggio metallico" descr="Vista parziale di un ingranaggio metallico"/>
          <p:cNvPicPr>
            <a:picLocks noChangeAspect="0"/>
          </p:cNvPicPr>
          <p:nvPr>
            <p:ph type="pic" idx="21"/>
          </p:nvPr>
        </p:nvPicPr>
        <p:blipFill>
          <a:blip r:embed="rId2">
            <a:extLst/>
          </a:blip>
          <a:stretch>
            <a:fillRect/>
          </a:stretch>
        </p:blipFill>
        <p:spPr>
          <a:xfrm rot="21476483">
            <a:off x="1283156" y="1135837"/>
            <a:ext cx="21818601" cy="8445501"/>
          </a:xfrm>
          <a:prstGeom prst="rect">
            <a:avLst/>
          </a:prstGeom>
        </p:spPr>
      </p:pic>
      <p:sp>
        <p:nvSpPr>
          <p:cNvPr id="138" name="-VIOLENZA/SESSO: RUOLO NEL CINEMA e CENSURA…"/>
          <p:cNvSpPr txBox="1"/>
          <p:nvPr>
            <p:ph type="title"/>
          </p:nvPr>
        </p:nvSpPr>
        <p:spPr>
          <a:xfrm>
            <a:off x="1473200" y="9575800"/>
            <a:ext cx="21437600" cy="2197100"/>
          </a:xfrm>
          <a:prstGeom prst="rect">
            <a:avLst/>
          </a:prstGeom>
        </p:spPr>
        <p:txBody>
          <a:bodyPr/>
          <a:lstStyle/>
          <a:p>
            <a:pPr defTabSz="379729">
              <a:defRPr b="1" sz="4600">
                <a:effectLst>
                  <a:outerShdw sx="100000" sy="100000" kx="0" ky="0" algn="b" rotWithShape="0" blurRad="23368" dist="17526" dir="5400000">
                    <a:srgbClr val="000000"/>
                  </a:outerShdw>
                </a:effectLst>
                <a:latin typeface="Helvetica Neue"/>
                <a:ea typeface="Helvetica Neue"/>
                <a:cs typeface="Helvetica Neue"/>
                <a:sym typeface="Helvetica Neue"/>
              </a:defRPr>
            </a:pPr>
            <a:r>
              <a:t>-VIOLENZA/SESSO: RUOLO NEL CINEMA e CENSURA</a:t>
            </a:r>
          </a:p>
          <a:p>
            <a:pPr defTabSz="379729">
              <a:defRPr sz="4600">
                <a:effectLst>
                  <a:outerShdw sx="100000" sy="100000" kx="0" ky="0" algn="b" rotWithShape="0" blurRad="23368" dist="17526" dir="5400000">
                    <a:srgbClr val="000000"/>
                  </a:outerShdw>
                </a:effectLst>
              </a:defRPr>
            </a:pPr>
            <a:r>
              <a:t>Perché esiste la censura? Cosa si censura? Chi censura? Che senso hanno il sesso e la violenza nel Cinema?</a:t>
            </a:r>
          </a:p>
        </p:txBody>
      </p:sp>
      <p:sp>
        <p:nvSpPr>
          <p:cNvPr id="139" name="comprendere e analizzare il film"/>
          <p:cNvSpPr txBox="1"/>
          <p:nvPr>
            <p:ph type="body" sz="quarter" idx="1"/>
          </p:nvPr>
        </p:nvSpPr>
        <p:spPr>
          <a:xfrm>
            <a:off x="1473200" y="11645751"/>
            <a:ext cx="21437600" cy="2197101"/>
          </a:xfrm>
          <a:prstGeom prst="rect">
            <a:avLst/>
          </a:prstGeom>
        </p:spPr>
        <p:txBody>
          <a:bodyPr/>
          <a:lstStyle/>
          <a:p>
            <a:pPr/>
            <a:r>
              <a:t>comprendere e analizzare il film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Perché esiste la censura?"/>
          <p:cNvSpPr txBox="1"/>
          <p:nvPr>
            <p:ph type="title"/>
          </p:nvPr>
        </p:nvSpPr>
        <p:spPr>
          <a:prstGeom prst="rect">
            <a:avLst/>
          </a:prstGeom>
        </p:spPr>
        <p:txBody>
          <a:bodyPr/>
          <a:lstStyle/>
          <a:p>
            <a:pPr/>
            <a:r>
              <a:t>Perché esiste la censura? </a:t>
            </a:r>
          </a:p>
        </p:txBody>
      </p:sp>
      <p:sp>
        <p:nvSpPr>
          <p:cNvPr id="168" name="Doppio clic per modificare"/>
          <p:cNvSpPr txBox="1"/>
          <p:nvPr>
            <p:ph type="body" idx="1"/>
          </p:nvPr>
        </p:nvSpPr>
        <p:spPr>
          <a:prstGeom prst="rect">
            <a:avLst/>
          </a:prstGeom>
        </p:spPr>
        <p:txBody>
          <a:bodyPr/>
          <a:lstStyle/>
          <a:p>
            <a:pPr>
              <a:buBlip>
                <a:blip r:embed="rId2"/>
              </a:buBlip>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La censura esiste da migliaia di anni perché chi detiene il potere (religioso, politico, militare, economico o culturale) ha quasi sempre considerato pericoloso lasciare che certe idee, informazioni o immagini circolassero liberamente.…"/>
          <p:cNvSpPr txBox="1"/>
          <p:nvPr>
            <p:ph type="ctrTitle"/>
          </p:nvPr>
        </p:nvSpPr>
        <p:spPr>
          <a:xfrm>
            <a:off x="1473200" y="1506338"/>
            <a:ext cx="21651546" cy="11032221"/>
          </a:xfrm>
          <a:prstGeom prst="rect">
            <a:avLst/>
          </a:prstGeom>
        </p:spPr>
        <p:txBody>
          <a:bodyPr/>
          <a:lstStyle/>
          <a:p>
            <a:pPr defTabSz="396239">
              <a:defRPr sz="4800">
                <a:effectLst>
                  <a:outerShdw sx="100000" sy="100000" kx="0" ky="0" algn="b" rotWithShape="0" blurRad="24384" dist="18288" dir="5400000">
                    <a:srgbClr val="000000"/>
                  </a:outerShdw>
                </a:effectLst>
              </a:defRPr>
            </a:pPr>
            <a:r>
              <a:t>La censura esiste da migliaia di anni perché </a:t>
            </a:r>
            <a:r>
              <a:rPr u="sng"/>
              <a:t>chi detiene il potere</a:t>
            </a:r>
            <a:r>
              <a:t> (religioso, politico, militare, economico o culturale) </a:t>
            </a:r>
            <a:r>
              <a:rPr u="sng"/>
              <a:t>ha quasi sempre considerato pericoloso lasciare che certe idee, informazioni o immagini circolassero liberamente.</a:t>
            </a:r>
            <a:endParaRPr u="sng"/>
          </a:p>
          <a:p>
            <a:pPr defTabSz="396239">
              <a:defRPr sz="4800">
                <a:effectLst>
                  <a:outerShdw sx="100000" sy="100000" kx="0" ky="0" algn="b" rotWithShape="0" blurRad="24384" dist="18288" dir="5400000">
                    <a:srgbClr val="000000"/>
                  </a:outerShdw>
                </a:effectLst>
              </a:defRPr>
            </a:pPr>
          </a:p>
          <a:p>
            <a:pPr defTabSz="396239">
              <a:defRPr b="1" sz="4800">
                <a:effectLst>
                  <a:outerShdw sx="100000" sy="100000" kx="0" ky="0" algn="b" rotWithShape="0" blurRad="24384" dist="18288" dir="5400000">
                    <a:srgbClr val="000000"/>
                  </a:outerShdw>
                </a:effectLst>
                <a:latin typeface="Helvetica Neue"/>
                <a:ea typeface="Helvetica Neue"/>
                <a:cs typeface="Helvetica Neue"/>
                <a:sym typeface="Helvetica Neue"/>
              </a:defRPr>
            </a:pPr>
            <a:r>
              <a:t>Mantenere il potere e prevenire ribellioni</a:t>
            </a:r>
          </a:p>
          <a:p>
            <a:pPr defTabSz="396239">
              <a:defRPr sz="4800">
                <a:effectLst>
                  <a:outerShdw sx="100000" sy="100000" kx="0" ky="0" algn="b" rotWithShape="0" blurRad="24384" dist="18288" dir="5400000">
                    <a:srgbClr val="000000"/>
                  </a:outerShdw>
                </a:effectLst>
              </a:defRPr>
            </a:pPr>
            <a:r>
              <a:t>La motivazione più antica e più forte: se la gente sente critiche forti al sovrano / partito / governo / élite, potrebbe ribellarsi.</a:t>
            </a:r>
          </a:p>
          <a:p>
            <a:pPr defTabSz="396239">
              <a:defRPr b="1" sz="4800">
                <a:effectLst>
                  <a:outerShdw sx="100000" sy="100000" kx="0" ky="0" algn="b" rotWithShape="0" blurRad="24384" dist="18288" dir="5400000">
                    <a:srgbClr val="000000"/>
                  </a:outerShdw>
                </a:effectLst>
                <a:latin typeface="Helvetica Neue"/>
                <a:ea typeface="Helvetica Neue"/>
                <a:cs typeface="Helvetica Neue"/>
                <a:sym typeface="Helvetica Neue"/>
              </a:defRPr>
            </a:pPr>
            <a:r>
              <a:t>Proteggere l’ordine sociale e morale</a:t>
            </a:r>
          </a:p>
          <a:p>
            <a:pPr defTabSz="396239">
              <a:defRPr sz="4800">
                <a:effectLst>
                  <a:outerShdw sx="100000" sy="100000" kx="0" ky="0" algn="b" rotWithShape="0" blurRad="24384" dist="18288" dir="5400000">
                    <a:srgbClr val="000000"/>
                  </a:outerShdw>
                </a:effectLst>
              </a:defRPr>
            </a:pPr>
            <a:r>
              <a:t>Idee o immagini ritenute “immorali”, “corruttrici dei costumi”, blasfeme o pericolose per i valori dominanti.</a:t>
            </a:r>
          </a:p>
          <a:p>
            <a:pPr defTabSz="396239">
              <a:defRPr b="1" sz="4800">
                <a:effectLst>
                  <a:outerShdw sx="100000" sy="100000" kx="0" ky="0" algn="b" rotWithShape="0" blurRad="24384" dist="18288" dir="5400000">
                    <a:srgbClr val="000000"/>
                  </a:outerShdw>
                </a:effectLst>
                <a:latin typeface="Helvetica Neue"/>
                <a:ea typeface="Helvetica Neue"/>
                <a:cs typeface="Helvetica Neue"/>
                <a:sym typeface="Helvetica Neue"/>
              </a:defRPr>
            </a:pPr>
            <a:r>
              <a:t>Controllo della narrazione e della realtà percepita</a:t>
            </a:r>
          </a:p>
          <a:p>
            <a:pPr defTabSz="396239">
              <a:defRPr sz="4800">
                <a:effectLst>
                  <a:outerShdw sx="100000" sy="100000" kx="0" ky="0" algn="b" rotWithShape="0" blurRad="24384" dist="18288" dir="5400000">
                    <a:srgbClr val="000000"/>
                  </a:outerShdw>
                </a:effectLst>
              </a:defRPr>
            </a:pPr>
            <a:r>
              <a:t>Chi controlla cosa si può dire controlla in buona parte cosa la gente pensa sia vero.“Certe cose non dovrebbero circolare perché fanno male alla società / ai più deboli / alla democrazia stessa”.</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la censura è:…"/>
          <p:cNvSpPr txBox="1"/>
          <p:nvPr>
            <p:ph type="ctrTitle"/>
          </p:nvPr>
        </p:nvSpPr>
        <p:spPr>
          <a:xfrm>
            <a:off x="1473200" y="1506338"/>
            <a:ext cx="21651546" cy="11032221"/>
          </a:xfrm>
          <a:prstGeom prst="rect">
            <a:avLst/>
          </a:prstGeom>
        </p:spPr>
        <p:txBody>
          <a:bodyPr/>
          <a:lstStyle/>
          <a:p>
            <a:pPr>
              <a:defRPr sz="7000"/>
            </a:pPr>
            <a:r>
              <a:t>la censura è:</a:t>
            </a:r>
          </a:p>
          <a:p>
            <a:pPr/>
            <a:r>
              <a:t>-religiosa</a:t>
            </a:r>
          </a:p>
          <a:p>
            <a:pPr/>
            <a:r>
              <a:t>-politica</a:t>
            </a:r>
          </a:p>
          <a:p>
            <a:pPr/>
            <a:r>
              <a:t>-contro la violenza</a:t>
            </a:r>
          </a:p>
          <a:p>
            <a:pPr/>
            <a:r>
              <a:t>-contro il sesso</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In pratica la censura non sparisce mai del tutto: cambia solo chi la fa, con quali parole la giustifica e su quali temi si concentra.…"/>
          <p:cNvSpPr txBox="1"/>
          <p:nvPr>
            <p:ph type="ctrTitle"/>
          </p:nvPr>
        </p:nvSpPr>
        <p:spPr>
          <a:xfrm>
            <a:off x="1473200" y="1506338"/>
            <a:ext cx="21651546" cy="11032221"/>
          </a:xfrm>
          <a:prstGeom prst="rect">
            <a:avLst/>
          </a:prstGeom>
        </p:spPr>
        <p:txBody>
          <a:bodyPr/>
          <a:lstStyle/>
          <a:p>
            <a:pPr defTabSz="742950">
              <a:defRPr sz="9000">
                <a:effectLst>
                  <a:outerShdw sx="100000" sy="100000" kx="0" ky="0" algn="b" rotWithShape="0" blurRad="45720" dist="34289" dir="5400000">
                    <a:srgbClr val="000000"/>
                  </a:outerShdw>
                </a:effectLst>
              </a:defRPr>
            </a:pPr>
            <a:r>
              <a:t>In pratica la censura non sparisce mai del tutto: cambia solo chi la fa, con quali parole la giustifica e su quali temi si concentra.</a:t>
            </a:r>
          </a:p>
          <a:p>
            <a:pPr defTabSz="742950">
              <a:defRPr sz="9000">
                <a:effectLst>
                  <a:outerShdw sx="100000" sy="100000" kx="0" ky="0" algn="b" rotWithShape="0" blurRad="45720" dist="34289" dir="5400000">
                    <a:srgbClr val="000000"/>
                  </a:outerShdw>
                </a:effectLst>
              </a:defRPr>
            </a:pPr>
            <a:r>
              <a:t>La domanda interessante non è tanto “perché esiste”, ma:</a:t>
            </a:r>
          </a:p>
          <a:p>
            <a:pPr defTabSz="742950">
              <a:defRPr sz="9000">
                <a:effectLst>
                  <a:outerShdw sx="100000" sy="100000" kx="0" ky="0" algn="b" rotWithShape="0" blurRad="45720" dist="34289" dir="5400000">
                    <a:srgbClr val="000000"/>
                  </a:outerShdw>
                </a:effectLst>
              </a:defRPr>
            </a:pPr>
            <a:r>
              <a:t>Chi decide cosa è troppo pericoloso per essere detto?</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la censura è sempre in agguato"/>
          <p:cNvSpPr txBox="1"/>
          <p:nvPr>
            <p:ph type="title"/>
          </p:nvPr>
        </p:nvSpPr>
        <p:spPr>
          <a:prstGeom prst="rect">
            <a:avLst/>
          </a:prstGeom>
        </p:spPr>
        <p:txBody>
          <a:bodyPr/>
          <a:lstStyle/>
          <a:p>
            <a:pPr/>
            <a:r>
              <a:t>la censura è sempre in agguato</a:t>
            </a:r>
          </a:p>
        </p:txBody>
      </p:sp>
      <p:pic>
        <p:nvPicPr>
          <p:cNvPr id="177" name="leonardo-da-vinci-uomo-vitruviano-dettaglio.jpg" descr="leonardo-da-vinci-uomo-vitruviano-dettaglio.jpg"/>
          <p:cNvPicPr>
            <a:picLocks noChangeAspect="1"/>
          </p:cNvPicPr>
          <p:nvPr/>
        </p:nvPicPr>
        <p:blipFill>
          <a:blip r:embed="rId2">
            <a:extLst/>
          </a:blip>
          <a:srcRect l="2229" t="0" r="2229" b="0"/>
          <a:stretch>
            <a:fillRect/>
          </a:stretch>
        </p:blipFill>
        <p:spPr>
          <a:xfrm>
            <a:off x="5850628" y="3359452"/>
            <a:ext cx="11888463" cy="934070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la censura è sempre in agguato"/>
          <p:cNvSpPr txBox="1"/>
          <p:nvPr>
            <p:ph type="title"/>
          </p:nvPr>
        </p:nvSpPr>
        <p:spPr>
          <a:prstGeom prst="rect">
            <a:avLst/>
          </a:prstGeom>
        </p:spPr>
        <p:txBody>
          <a:bodyPr/>
          <a:lstStyle/>
          <a:p>
            <a:pPr/>
            <a:r>
              <a:t>la censura è sempre in agguato</a:t>
            </a:r>
          </a:p>
        </p:txBody>
      </p:sp>
      <p:pic>
        <p:nvPicPr>
          <p:cNvPr id="180" name="Rai - Sigla: Olimpiadi Milano Cortina 2026 - Dal 6 Febbraio 2026" descr="Rai - Sigla: Olimpiadi Milano Cortina 2026 - Dal 6 Febbraio 2026"/>
          <p:cNvPicPr>
            <a:picLocks noChangeAspect="0"/>
          </p:cNvPicPr>
          <p:nvPr>
            <a:videoFile xmlns:mc="http://schemas.openxmlformats.org/markup-compatibility/2006" xmlns:aiw="http://developer.apple.com/namespaces/iwork" r:link="rId2" mc:Ignorable="aiw" aiw:title="Rai - Sigla: Olimpiadi Milano Cortina 2026 - Dal 6 Febbraio 2026" aiw:author="Mike Tube IT"/>
          </p:nvPr>
        </p:nvPicPr>
        <p:blipFill>
          <a:blip r:embed="rId3">
            <a:extLst/>
          </a:blip>
          <a:stretch>
            <a:fillRect/>
          </a:stretch>
        </p:blipFill>
        <p:spPr>
          <a:xfrm>
            <a:off x="4064000" y="33528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0"/>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0"/>
                </p:tgtEl>
              </p:cMediaNode>
            </p:video>
            <p:seq concurrent="1" prevAc="none" nextAc="seek">
              <p:cTn id="8" evtFilter="cancelBubble" nodeType="interactiveSeq" restart="whenNotActive" fill="hold">
                <p:stCondLst>
                  <p:cond delay="0" evt="onClick">
                    <p:tgtEl>
                      <p:spTgt spid="180"/>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0"/>
                                        </p:tgtEl>
                                      </p:cBhvr>
                                    </p:cmd>
                                  </p:childTnLst>
                                </p:cTn>
                              </p:par>
                            </p:childTnLst>
                          </p:cTn>
                        </p:par>
                      </p:childTnLst>
                    </p:cTn>
                  </p:par>
                </p:childTnLst>
              </p:cTn>
              <p:nextCondLst>
                <p:cond delay="0" evt="onClick">
                  <p:tgtEl>
                    <p:spTgt spid="18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perchè la censura colpisce maggiormente il sesso piuttosto che la violenza?"/>
          <p:cNvSpPr txBox="1"/>
          <p:nvPr>
            <p:ph type="ctrTitle"/>
          </p:nvPr>
        </p:nvSpPr>
        <p:spPr>
          <a:xfrm>
            <a:off x="1473200" y="1506338"/>
            <a:ext cx="21651546" cy="11032221"/>
          </a:xfrm>
          <a:prstGeom prst="rect">
            <a:avLst/>
          </a:prstGeom>
        </p:spPr>
        <p:txBody>
          <a:bodyPr/>
          <a:lstStyle/>
          <a:p>
            <a:pPr/>
            <a:r>
              <a:t>perchè la censura colpisce maggiormente il sesso piuttosto che la violenza?</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La censura tende a colpire maggiormente la rappresentazione del sesso rispetto a quella della violenza per una combinazione di fattori storici, culturali, psicologici e sociali, che rendono la sessualità esplicita più temuta o tabù rispetto alla violenza"/>
          <p:cNvSpPr txBox="1"/>
          <p:nvPr>
            <p:ph type="ctrTitle"/>
          </p:nvPr>
        </p:nvSpPr>
        <p:spPr>
          <a:xfrm>
            <a:off x="1473200" y="1506338"/>
            <a:ext cx="21651546" cy="11032221"/>
          </a:xfrm>
          <a:prstGeom prst="rect">
            <a:avLst/>
          </a:prstGeom>
        </p:spPr>
        <p:txBody>
          <a:bodyPr/>
          <a:lstStyle/>
          <a:p>
            <a:pPr defTabSz="354965">
              <a:defRPr sz="3010">
                <a:effectLst>
                  <a:outerShdw sx="100000" sy="100000" kx="0" ky="0" algn="b" rotWithShape="0" blurRad="21844" dist="16383" dir="5400000">
                    <a:srgbClr val="000000"/>
                  </a:outerShdw>
                </a:effectLst>
              </a:defRPr>
            </a:pPr>
            <a:r>
              <a:t>La censura tende a colpire maggiormente la rappresentazione del sesso rispetto a quella della violenza per una combinazione di fattori storici, culturali, psicologici e sociali, che rendono la sessualità esplicita più temuta o tabù rispetto alla violenza. </a:t>
            </a:r>
          </a:p>
          <a:p>
            <a:pPr defTabSz="354965">
              <a:defRPr sz="3010">
                <a:effectLst>
                  <a:outerShdw sx="100000" sy="100000" kx="0" ky="0" algn="b" rotWithShape="0" blurRad="21844" dist="16383" dir="5400000">
                    <a:srgbClr val="000000"/>
                  </a:outerShdw>
                </a:effectLst>
              </a:defRPr>
            </a:pPr>
          </a:p>
          <a:p>
            <a:pPr defTabSz="354965">
              <a:defRPr sz="3010">
                <a:effectLst>
                  <a:outerShdw sx="100000" sy="100000" kx="0" ky="0" algn="b" rotWithShape="0" blurRad="21844" dist="16383" dir="5400000">
                    <a:srgbClr val="000000"/>
                  </a:outerShdw>
                </a:effectLst>
              </a:defRPr>
            </a:pPr>
            <a:r>
              <a:t>Ecco i motivi principali basati sull'analisi del fenomeno:</a:t>
            </a:r>
          </a:p>
          <a:p>
            <a:pPr defTabSz="354965">
              <a:defRPr sz="3010">
                <a:effectLst>
                  <a:outerShdw sx="100000" sy="100000" kx="0" ky="0" algn="b" rotWithShape="0" blurRad="21844" dist="16383" dir="5400000">
                    <a:srgbClr val="000000"/>
                  </a:outerShdw>
                </a:effectLst>
              </a:defRPr>
            </a:pPr>
            <a:r>
              <a:t>Radici storiche e puritane: In molte società, in particolare quella americana (che influenza molto il mercato mediatico globale), le origini culturali sono puritane, e hanno storicamente educato a considerare il sesso come qualcosa di vergognoso, privato e da nascondere, mentre la violenza è stata spesso percepita come un male necessario o persino un atto di coraggio.</a:t>
            </a:r>
          </a:p>
          <a:p>
            <a:pPr defTabSz="354965">
              <a:defRPr sz="3010">
                <a:effectLst>
                  <a:outerShdw sx="100000" sy="100000" kx="0" ky="0" algn="b" rotWithShape="0" blurRad="21844" dist="16383" dir="5400000">
                    <a:srgbClr val="000000"/>
                  </a:outerShdw>
                </a:effectLst>
              </a:defRPr>
            </a:pPr>
            <a:r>
              <a:t>Gestione del consenso vs potere: Mentre la violenza spesso rappresenta una dinamica di potere "accettata" nell'immaginario collettivo (il buono che sconfigge il cattivo), il sesso solleva questioni complesse di consenso, intimità e controllo corporeo che la società fatica a regolamentare, preferendo vietarle.</a:t>
            </a:r>
          </a:p>
          <a:p>
            <a:pPr defTabSz="354965">
              <a:defRPr sz="3010">
                <a:effectLst>
                  <a:outerShdw sx="100000" sy="100000" kx="0" ky="0" algn="b" rotWithShape="0" blurRad="21844" dist="16383" dir="5400000">
                    <a:srgbClr val="000000"/>
                  </a:outerShdw>
                </a:effectLst>
              </a:defRPr>
            </a:pPr>
            <a:r>
              <a:t>Percezione del rischio (bambini e adolescenti): I genitori e i legislatori si preoccupano maggiormente che i bambini vedano scene di sesso rispetto a scene di violenza. Il sesso è visto come un'influenza che può portare a scelte "sbagliate" (gravidanze, malattie), mentre la violenza cinematografica è spesso percepita come finta o "disinnescata".</a:t>
            </a:r>
          </a:p>
          <a:p>
            <a:pPr defTabSz="354965">
              <a:defRPr sz="3010">
                <a:effectLst>
                  <a:outerShdw sx="100000" sy="100000" kx="0" ky="0" algn="b" rotWithShape="0" blurRad="21844" dist="16383" dir="5400000">
                    <a:srgbClr val="000000"/>
                  </a:outerShdw>
                </a:effectLst>
              </a:defRPr>
            </a:pPr>
            <a:r>
              <a:t>Desensibilizzazione alla violenza: La violenza è onnipresente nei media fin dall'infanzia (cartoni animati, videogiochi, film d'azione), portando a una maggiore assuefazione e accettazione, rendendola meno scioccante rispetto a un atto sessuale esplicito.</a:t>
            </a:r>
          </a:p>
          <a:p>
            <a:pPr defTabSz="354965">
              <a:defRPr sz="3010">
                <a:effectLst>
                  <a:outerShdw sx="100000" sy="100000" kx="0" ky="0" algn="b" rotWithShape="0" blurRad="21844" dist="16383" dir="5400000">
                    <a:srgbClr val="000000"/>
                  </a:outerShdw>
                </a:effectLst>
              </a:defRPr>
            </a:pPr>
            <a:r>
              <a:t>Simulazione vs Realtà: Spesso viene percepito come più "scomodo" o intrusivo assistere a due attori che simulano un atto sessuale rispetto a una scena violenta che, seppur cruentaè chiaramente frutto di effetti speciali.</a:t>
            </a:r>
          </a:p>
          <a:p>
            <a:pPr defTabSz="354965">
              <a:defRPr sz="3010">
                <a:effectLst>
                  <a:outerShdw sx="100000" sy="100000" kx="0" ky="0" algn="b" rotWithShape="0" blurRad="21844" dist="16383" dir="5400000">
                    <a:srgbClr val="000000"/>
                  </a:outerShdw>
                </a:effectLst>
              </a:defRPr>
            </a:pPr>
            <a:r>
              <a:t>Tabù culturali e religiosi: Il sesso tocca i dogmi patriarcali e religiosi più profondi, spaventando di più la società rispetto a quanto facciano le rappresentazioni di morte o distruzione. </a:t>
            </a:r>
          </a:p>
          <a:p>
            <a:pPr defTabSz="354965">
              <a:defRPr sz="3010">
                <a:effectLst>
                  <a:outerShdw sx="100000" sy="100000" kx="0" ky="0" algn="b" rotWithShape="0" blurRad="21844" dist="16383" dir="5400000">
                    <a:srgbClr val="000000"/>
                  </a:outerShdw>
                </a:effectLst>
              </a:defRPr>
            </a:pPr>
          </a:p>
          <a:p>
            <a:pPr defTabSz="354965">
              <a:defRPr sz="3010">
                <a:effectLst>
                  <a:outerShdw sx="100000" sy="100000" kx="0" ky="0" algn="b" rotWithShape="0" blurRad="21844" dist="16383" dir="5400000">
                    <a:srgbClr val="000000"/>
                  </a:outerShdw>
                </a:effectLst>
              </a:defRPr>
            </a:pPr>
            <a:r>
              <a:t>In sintesi, la violenza viene spesso "normalizzata" come meccanismo di narrazione, mentre il sesso viene censurato perché percepito come una minaccia all'ordine morale o sociale, o semplicemente perché crea un disagio culturale maggiore.</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6" name="John Wick: Chapter 3 - Parabellum (2019) - Throwing Knives Scene (1/12) | Movieclips" descr="John Wick: Chapter 3 - Parabellum (2019) - Throwing Knives Scene (1/12) | Movieclips"/>
          <p:cNvPicPr>
            <a:picLocks noChangeAspect="0"/>
          </p:cNvPicPr>
          <p:nvPr>
            <a:videoFile xmlns:mc="http://schemas.openxmlformats.org/markup-compatibility/2006" xmlns:aiw="http://developer.apple.com/namespaces/iwork" r:link="rId2" mc:Ignorable="aiw" aiw:title="John Wick: Chapter 3 - Parabellum (2019) - Throwing Knives Scene (1/12) | Movieclips" aiw:author="Movieclips"/>
          </p:nvPr>
        </p:nvPicPr>
        <p:blipFill>
          <a:blip r:embed="rId3">
            <a:extLst/>
          </a:blip>
          <a:stretch>
            <a:fillRect/>
          </a:stretch>
        </p:blipFill>
        <p:spPr>
          <a:xfrm>
            <a:off x="3282005" y="2286000"/>
            <a:ext cx="16256001"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6"/>
                </p:tgtEl>
              </p:cMediaNode>
            </p:video>
            <p:seq concurrent="1" prevAc="none" nextAc="seek">
              <p:cTn id="8" evtFilter="cancelBubble" nodeType="interactiveSeq" restart="whenNotActive" fill="hold">
                <p:stCondLst>
                  <p:cond delay="0" evt="onClick">
                    <p:tgtEl>
                      <p:spTgt spid="18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6"/>
                                        </p:tgtEl>
                                      </p:cBhvr>
                                    </p:cmd>
                                  </p:childTnLst>
                                </p:cTn>
                              </p:par>
                            </p:childTnLst>
                          </p:cTn>
                        </p:par>
                      </p:childTnLst>
                    </p:cTn>
                  </p:par>
                </p:childTnLst>
              </p:cTn>
              <p:nextCondLst>
                <p:cond delay="0" evt="onClick">
                  <p:tgtEl>
                    <p:spTgt spid="18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Charlie Vincent gets his head chopped off by Yakuza (Black Rain w/ Michael Douglas, 1989)" descr="Charlie Vincent gets his head chopped off by Yakuza (Black Rain w/ Michael Douglas, 1989)"/>
          <p:cNvPicPr>
            <a:picLocks noChangeAspect="0"/>
          </p:cNvPicPr>
          <p:nvPr>
            <a:videoFile xmlns:mc="http://schemas.openxmlformats.org/markup-compatibility/2006" xmlns:aiw="http://developer.apple.com/namespaces/iwork" r:link="rId2" mc:Ignorable="aiw" aiw:title="Charlie Vincent gets his head chopped off by Yakuza (Black Rain w/ Michael Douglas, 1989)" aiw:author="muvyscnes"/>
          </p:nvPr>
        </p:nvPicPr>
        <p:blipFill>
          <a:blip r:embed="rId3">
            <a:extLst/>
          </a:blip>
          <a:stretch>
            <a:fillRect/>
          </a:stretch>
        </p:blipFill>
        <p:spPr>
          <a:xfrm>
            <a:off x="3018675" y="1366226"/>
            <a:ext cx="14644732" cy="10983548"/>
          </a:xfrm>
          <a:prstGeom prst="rect">
            <a:avLst/>
          </a:prstGeom>
        </p:spPr>
      </p:pic>
      <p:sp>
        <p:nvSpPr>
          <p:cNvPr id="189" name="il caso BLACK RAIN"/>
          <p:cNvSpPr txBox="1"/>
          <p:nvPr/>
        </p:nvSpPr>
        <p:spPr>
          <a:xfrm>
            <a:off x="4533482" y="12170033"/>
            <a:ext cx="5631181" cy="845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caso BLACK RAIN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8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88"/>
                </p:tgtEl>
              </p:cMediaNode>
            </p:video>
            <p:seq concurrent="1" prevAc="none" nextAc="seek">
              <p:cTn id="8" evtFilter="cancelBubble" nodeType="interactiveSeq" restart="whenNotActive" fill="hold">
                <p:stCondLst>
                  <p:cond delay="0" evt="onClick">
                    <p:tgtEl>
                      <p:spTgt spid="18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88"/>
                                        </p:tgtEl>
                                      </p:cBhvr>
                                    </p:cmd>
                                  </p:childTnLst>
                                </p:cTn>
                              </p:par>
                            </p:childTnLst>
                          </p:cTn>
                        </p:par>
                      </p:childTnLst>
                    </p:cTn>
                  </p:par>
                </p:childTnLst>
              </p:cTn>
              <p:nextCondLst>
                <p:cond delay="0" evt="onClick">
                  <p:tgtEl>
                    <p:spTgt spid="18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Art.4 – Scopi e attività 1. L’Associazione persegue le seguenti finalità: - promuovere, favorire, e sviluppare la conoscenza della cultura cinematografica, evidenziando e diffondendo i diversi valori sociali, etici, estetici e spirituali impegnati nell"/>
          <p:cNvSpPr txBox="1"/>
          <p:nvPr/>
        </p:nvSpPr>
        <p:spPr>
          <a:xfrm>
            <a:off x="1500087" y="1217709"/>
            <a:ext cx="19599570" cy="9811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Art.4 – Scopi e attività 1. L’Associazione persegue le seguenti finalità: - promuovere, favorire, e sviluppare la conoscenza della cultura cinematografica, evidenziando e diffondendo i diversi valori sociali, etici, estetici e spirituali impegnati nell’opera filmica; </a:t>
            </a:r>
          </a:p>
          <a:p>
            <a:pPr marL="635000" indent="-635000">
              <a:buSzPct val="75000"/>
              <a:buChar char="-"/>
            </a:pPr>
            <a:r>
              <a:t>promuovere, favorire e incentivare l’analisi, la riflessione, il dibattito e il confronto, che caratterizzano la tradizione dei cineforum; </a:t>
            </a:r>
          </a:p>
          <a:p>
            <a:pPr marL="635000" indent="-635000">
              <a:buSzPct val="75000"/>
              <a:buChar char="-"/>
            </a:pPr>
            <a:r>
              <a:t>- promuovere e favorire la formazione di un “pensiero critico” della cultura cinematografica, </a:t>
            </a:r>
            <a:r>
              <a:rPr b="1">
                <a:latin typeface="Helvetica Neue"/>
                <a:ea typeface="Helvetica Neue"/>
                <a:cs typeface="Helvetica Neue"/>
                <a:sym typeface="Helvetica Neue"/>
              </a:rPr>
              <a:t>anche in riferimento a proiezioni sottoposte a condizioni di censura, riprensione, omissione, pur nel rispetto della legislazione vigente in materia cinematografica;</a:t>
            </a:r>
          </a:p>
        </p:txBody>
      </p:sp>
      <p:sp>
        <p:nvSpPr>
          <p:cNvPr id="142" name="STATUTO CINEFORUM BOLZANO"/>
          <p:cNvSpPr txBox="1"/>
          <p:nvPr/>
        </p:nvSpPr>
        <p:spPr>
          <a:xfrm>
            <a:off x="1642473" y="392727"/>
            <a:ext cx="966597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STATUTO CINEFORUM BOLZANO</a:t>
            </a:r>
          </a:p>
        </p:txBody>
      </p:sp>
      <p:sp>
        <p:nvSpPr>
          <p:cNvPr id="143" name="proiettare opere cinematografiche sottoposte a “censura” ed impedimento per ragioni etiche, religiose, storiche, o culturali, promuovendo la partecipazione diretta degli interessati attraverso incontri, confronti, riflessioni e dibattiti sui contenuti e "/>
          <p:cNvSpPr txBox="1"/>
          <p:nvPr/>
        </p:nvSpPr>
        <p:spPr>
          <a:xfrm>
            <a:off x="291369" y="11463809"/>
            <a:ext cx="23801262" cy="168890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a:lvl1pPr>
          </a:lstStyle>
          <a:p>
            <a:pPr/>
            <a:r>
              <a:t> proiettare opere cinematografiche sottoposte a “censura” ed impedimento per ragioni etiche, religiose, storiche, o culturali, promuovendo la partecipazione diretta degli interessati attraverso incontri, confronti, riflessioni e dibattiti sui contenuti e sulle tematiche espresse dalle opere medesime, nel rispetto degli aspetti fondanti del cineforum;</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I MEDIA INDUCONO ALLA VIOLENZA?"/>
          <p:cNvSpPr txBox="1"/>
          <p:nvPr>
            <p:ph type="ctrTitle"/>
          </p:nvPr>
        </p:nvSpPr>
        <p:spPr>
          <a:xfrm>
            <a:off x="1366227" y="2217242"/>
            <a:ext cx="21651546" cy="11032221"/>
          </a:xfrm>
          <a:prstGeom prst="rect">
            <a:avLst/>
          </a:prstGeom>
        </p:spPr>
        <p:txBody>
          <a:bodyPr/>
          <a:lstStyle>
            <a:lvl1pPr>
              <a:defRPr sz="7000"/>
            </a:lvl1pPr>
          </a:lstStyle>
          <a:p>
            <a:pPr/>
            <a:r>
              <a:t>I MEDIA INDUCONO ALLA VIOLENZA?</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I MEDIA INDUCONO ALLA VIOLENZA?"/>
          <p:cNvSpPr txBox="1"/>
          <p:nvPr>
            <p:ph type="ctrTitle"/>
          </p:nvPr>
        </p:nvSpPr>
        <p:spPr>
          <a:xfrm>
            <a:off x="1366227" y="2217242"/>
            <a:ext cx="21651546" cy="11032221"/>
          </a:xfrm>
          <a:prstGeom prst="rect">
            <a:avLst/>
          </a:prstGeom>
        </p:spPr>
        <p:txBody>
          <a:bodyPr/>
          <a:lstStyle>
            <a:lvl1pPr>
              <a:defRPr sz="7000"/>
            </a:lvl1pPr>
          </a:lstStyle>
          <a:p>
            <a:pPr/>
            <a:r>
              <a:t>I MEDIA INDUCONO ALLA VIOLENZA?</a:t>
            </a:r>
          </a:p>
        </p:txBody>
      </p:sp>
      <p:pic>
        <p:nvPicPr>
          <p:cNvPr id="194" name="Schermata-2016-06-23-alle-11.57.47-660x438.png.jpeg" descr="Schermata-2016-06-23-alle-11.57.47-660x438.png.jpeg"/>
          <p:cNvPicPr>
            <a:picLocks noChangeAspect="1"/>
          </p:cNvPicPr>
          <p:nvPr/>
        </p:nvPicPr>
        <p:blipFill>
          <a:blip r:embed="rId2">
            <a:extLst/>
          </a:blip>
          <a:stretch>
            <a:fillRect/>
          </a:stretch>
        </p:blipFill>
        <p:spPr>
          <a:xfrm>
            <a:off x="1485953" y="1606550"/>
            <a:ext cx="7988301" cy="5295900"/>
          </a:xfrm>
          <a:prstGeom prst="rect">
            <a:avLst/>
          </a:prstGeom>
          <a:ln w="12700">
            <a:miter lim="400000"/>
          </a:ln>
        </p:spPr>
      </p:pic>
      <p:pic>
        <p:nvPicPr>
          <p:cNvPr id="195" name="8008c1e38be112764e1444970a3f7f4523eacc91.jpg.jpeg" descr="8008c1e38be112764e1444970a3f7f4523eacc91.jpg.jpeg"/>
          <p:cNvPicPr>
            <a:picLocks noChangeAspect="1"/>
          </p:cNvPicPr>
          <p:nvPr/>
        </p:nvPicPr>
        <p:blipFill>
          <a:blip r:embed="rId3">
            <a:extLst/>
          </a:blip>
          <a:stretch>
            <a:fillRect/>
          </a:stretch>
        </p:blipFill>
        <p:spPr>
          <a:xfrm>
            <a:off x="10005582" y="1562580"/>
            <a:ext cx="7610665" cy="5383840"/>
          </a:xfrm>
          <a:prstGeom prst="rect">
            <a:avLst/>
          </a:prstGeom>
          <a:ln w="12700">
            <a:miter lim="400000"/>
          </a:ln>
        </p:spPr>
      </p:pic>
      <p:pic>
        <p:nvPicPr>
          <p:cNvPr id="196" name="femminicidio.png" descr="femminicidio.png"/>
          <p:cNvPicPr>
            <a:picLocks noChangeAspect="1"/>
          </p:cNvPicPr>
          <p:nvPr/>
        </p:nvPicPr>
        <p:blipFill>
          <a:blip r:embed="rId4">
            <a:extLst/>
          </a:blip>
          <a:stretch>
            <a:fillRect/>
          </a:stretch>
        </p:blipFill>
        <p:spPr>
          <a:xfrm>
            <a:off x="18147576" y="1816845"/>
            <a:ext cx="4483980" cy="4875310"/>
          </a:xfrm>
          <a:prstGeom prst="rect">
            <a:avLst/>
          </a:prstGeom>
          <a:ln w="12700">
            <a:miter lim="400000"/>
          </a:ln>
        </p:spPr>
      </p:pic>
      <p:pic>
        <p:nvPicPr>
          <p:cNvPr id="197" name="IMG_3923-1747583328805.jpeg--femminicidi__in_italia_nessun_boom_e_patriarcato__fenomeno_in_continuo_calo__nel_2024_morti_206_uomini_e_113_donne__anche_a_milano_reati_in_discesa.jpeg" descr="IMG_3923-1747583328805.jpeg--femminicidi__in_italia_nessun_boom_e_patriarcato__fenomeno_in_continuo_calo__nel_2024_morti_206_uomini_e_113_donne__anche_a_milano_reati_in_discesa.jpeg"/>
          <p:cNvPicPr>
            <a:picLocks noChangeAspect="1"/>
          </p:cNvPicPr>
          <p:nvPr/>
        </p:nvPicPr>
        <p:blipFill>
          <a:blip r:embed="rId5">
            <a:extLst/>
          </a:blip>
          <a:stretch>
            <a:fillRect/>
          </a:stretch>
        </p:blipFill>
        <p:spPr>
          <a:xfrm>
            <a:off x="7896349" y="7258116"/>
            <a:ext cx="8128001" cy="4470401"/>
          </a:xfrm>
          <a:prstGeom prst="rect">
            <a:avLst/>
          </a:prstGeom>
          <a:ln w="12700">
            <a:miter lim="400000"/>
          </a:ln>
        </p:spPr>
      </p:pic>
      <p:sp>
        <p:nvSpPr>
          <p:cNvPr id="198" name="nel 1950: 852…"/>
          <p:cNvSpPr txBox="1"/>
          <p:nvPr/>
        </p:nvSpPr>
        <p:spPr>
          <a:xfrm>
            <a:off x="17827383" y="6988917"/>
            <a:ext cx="4007879" cy="62310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700"/>
            </a:pPr>
            <a:r>
              <a:t>nel 1950: 852</a:t>
            </a:r>
          </a:p>
          <a:p>
            <a:pPr>
              <a:defRPr sz="4700"/>
            </a:pPr>
            <a:r>
              <a:t>nel 1960: 558</a:t>
            </a:r>
          </a:p>
          <a:p>
            <a:pPr>
              <a:defRPr sz="4700" u="sng"/>
            </a:pPr>
            <a:r>
              <a:t>nel 1992: 1275</a:t>
            </a:r>
          </a:p>
          <a:p>
            <a:pPr>
              <a:defRPr sz="4700"/>
            </a:pPr>
            <a:r>
              <a:t>nel 2010: 466</a:t>
            </a:r>
          </a:p>
          <a:p>
            <a:pPr>
              <a:defRPr sz="4700"/>
            </a:pPr>
            <a:r>
              <a:t>nel 2023: 338</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I MEDIA INDUCONO ALLA VIOLENZA?"/>
          <p:cNvSpPr txBox="1"/>
          <p:nvPr>
            <p:ph type="ctrTitle"/>
          </p:nvPr>
        </p:nvSpPr>
        <p:spPr>
          <a:xfrm>
            <a:off x="1366227" y="2217242"/>
            <a:ext cx="21651546" cy="11032221"/>
          </a:xfrm>
          <a:prstGeom prst="rect">
            <a:avLst/>
          </a:prstGeom>
        </p:spPr>
        <p:txBody>
          <a:bodyPr/>
          <a:lstStyle>
            <a:lvl1pPr>
              <a:defRPr sz="7000"/>
            </a:lvl1pPr>
          </a:lstStyle>
          <a:p>
            <a:pPr/>
            <a:r>
              <a:t>I MEDIA INDUCONO ALLA VIOLENZA?</a:t>
            </a:r>
          </a:p>
        </p:txBody>
      </p:sp>
      <p:pic>
        <p:nvPicPr>
          <p:cNvPr id="201" name="s-l1600.jpg" descr="s-l1600.jpg"/>
          <p:cNvPicPr>
            <a:picLocks noChangeAspect="1"/>
          </p:cNvPicPr>
          <p:nvPr/>
        </p:nvPicPr>
        <p:blipFill>
          <a:blip r:embed="rId2">
            <a:extLst/>
          </a:blip>
          <a:stretch>
            <a:fillRect/>
          </a:stretch>
        </p:blipFill>
        <p:spPr>
          <a:xfrm>
            <a:off x="1452257" y="1946042"/>
            <a:ext cx="6054543" cy="8040560"/>
          </a:xfrm>
          <a:prstGeom prst="rect">
            <a:avLst/>
          </a:prstGeom>
          <a:ln w="12700">
            <a:miter lim="400000"/>
          </a:ln>
        </p:spPr>
      </p:pic>
      <p:sp>
        <p:nvSpPr>
          <p:cNvPr id="202" name="Aggressività umana e conflitto di K. R. Scherer, R. P. Abeles, C. S. Fischer, ed. Zanichelli, 1981,"/>
          <p:cNvSpPr txBox="1"/>
          <p:nvPr/>
        </p:nvSpPr>
        <p:spPr>
          <a:xfrm>
            <a:off x="7993214" y="1836380"/>
            <a:ext cx="14392298" cy="1607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Aggressività umana e conflitto di K. R. Scherer, R. P. Abeles, C. S. Fischer, ed. Zanichelli, 1981, </a:t>
            </a:r>
          </a:p>
        </p:txBody>
      </p:sp>
      <p:sp>
        <p:nvSpPr>
          <p:cNvPr id="203" name="teoria della catarsi"/>
          <p:cNvSpPr txBox="1"/>
          <p:nvPr/>
        </p:nvSpPr>
        <p:spPr>
          <a:xfrm>
            <a:off x="11405552" y="6435409"/>
            <a:ext cx="504317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teoria della catarsi</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VM14"/>
          <p:cNvSpPr txBox="1"/>
          <p:nvPr>
            <p:ph type="ctrTitle"/>
          </p:nvPr>
        </p:nvSpPr>
        <p:spPr>
          <a:xfrm>
            <a:off x="1768584" y="204556"/>
            <a:ext cx="19448233" cy="1586144"/>
          </a:xfrm>
          <a:prstGeom prst="rect">
            <a:avLst/>
          </a:prstGeom>
        </p:spPr>
        <p:txBody>
          <a:bodyPr/>
          <a:lstStyle>
            <a:lvl1pPr>
              <a:defRPr sz="7000"/>
            </a:lvl1pPr>
          </a:lstStyle>
          <a:p>
            <a:pPr/>
            <a:r>
              <a:t>VM14</a:t>
            </a:r>
          </a:p>
        </p:txBody>
      </p:sp>
      <p:sp>
        <p:nvSpPr>
          <p:cNvPr id="206" name="I principali impatti del divieto VM 14 sulla distribuzione:…"/>
          <p:cNvSpPr txBox="1"/>
          <p:nvPr/>
        </p:nvSpPr>
        <p:spPr>
          <a:xfrm>
            <a:off x="1876057" y="2311305"/>
            <a:ext cx="20631885" cy="82876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t>I principali impatti del divieto VM 14 sulla distribuzione:</a:t>
            </a:r>
          </a:p>
          <a:p>
            <a:pPr>
              <a:defRPr sz="2500"/>
            </a:pPr>
            <a:r>
              <a:rPr b="1">
                <a:latin typeface="Helvetica Neue"/>
                <a:ea typeface="Helvetica Neue"/>
                <a:cs typeface="Helvetica Neue"/>
                <a:sym typeface="Helvetica Neue"/>
              </a:rPr>
              <a:t>Riduzione del Target e degli Incassi: </a:t>
            </a:r>
            <a:r>
              <a:t>La penalizzazione più diretta è l'esclusione degli spettatori sotto i 14 anni non accompagnati. Poiché la fascia 15-24 anni è responsabile di una quota molto alta delle presenze (circa il 43% in alcuni report), limitare l'accesso ai giovanissimi può ridurre significativamente il box office, specialmente per film di genere horror, thriller o d'azione.</a:t>
            </a:r>
          </a:p>
          <a:p>
            <a:pPr>
              <a:defRPr sz="2500"/>
            </a:pPr>
            <a:r>
              <a:t>Deroga per Accompagnamento: La normativa attuale è meno rigida rispetto al passato: i minori di 14 anni possono comunque accedere alla sala se accompagnati da un genitore o da chi ne fa le veci. Tuttavia, questo richiede un impegno da parte degli adulti che spesso limita le presenze pomeridiane o di gruppo (es. scolaresche o gruppi di amici).</a:t>
            </a:r>
          </a:p>
          <a:p>
            <a:pPr>
              <a:defRPr sz="2500"/>
            </a:pPr>
            <a:r>
              <a:rPr b="1">
                <a:latin typeface="Helvetica Neue"/>
                <a:ea typeface="Helvetica Neue"/>
                <a:cs typeface="Helvetica Neue"/>
                <a:sym typeface="Helvetica Neue"/>
              </a:rPr>
              <a:t>Limitazioni nella Programmazione TV e Streaming: I</a:t>
            </a:r>
            <a:r>
              <a:t> film VM 14 sono soggetti a restrizioni orarie se trasmessi in televisione (solitamente vietati tra le 7:00 e le 22:30) o richiedono controlli tecnici (parental control) per la visione.</a:t>
            </a:r>
          </a:p>
          <a:p>
            <a:pPr>
              <a:defRPr sz="2500"/>
            </a:pPr>
            <a:r>
              <a:rPr b="1">
                <a:latin typeface="Helvetica Neue"/>
                <a:ea typeface="Helvetica Neue"/>
                <a:cs typeface="Helvetica Neue"/>
                <a:sym typeface="Helvetica Neue"/>
              </a:rPr>
              <a:t>Limiti di Marketing: </a:t>
            </a:r>
            <a:r>
              <a:t>La promozione di un film VM 14 deve essere più attenta, evitando che i materiali pubblicitari raggiungano direttamente i minori nelle fasce orarie protette, il che può aumentare i costi di marketing o limitarne la visibilità.</a:t>
            </a:r>
          </a:p>
          <a:p>
            <a:pPr>
              <a:defRPr sz="2500"/>
            </a:pPr>
            <a:r>
              <a:t>Confronto con altri Paesi: In Italia, un film vietato ai minori di 17 o 18 anni all'estero (es. USA, R-Rated) viene spesso classificato come VM 14, il che comporta comunque una limitazione nel mercato italiano rispetto alla distribuzione "per tutti".</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LA CENSURA NON È QUASI MAI DICHIARATA"/>
          <p:cNvSpPr txBox="1"/>
          <p:nvPr>
            <p:ph type="ctrTitle"/>
          </p:nvPr>
        </p:nvSpPr>
        <p:spPr>
          <a:xfrm>
            <a:off x="1366227" y="2217242"/>
            <a:ext cx="21651546" cy="11032221"/>
          </a:xfrm>
          <a:prstGeom prst="rect">
            <a:avLst/>
          </a:prstGeom>
        </p:spPr>
        <p:txBody>
          <a:bodyPr/>
          <a:lstStyle>
            <a:lvl1pPr>
              <a:defRPr sz="7000"/>
            </a:lvl1pPr>
          </a:lstStyle>
          <a:p>
            <a:pPr/>
            <a:r>
              <a:t>LA CENSURA NON È QUASI MAI DICHIARATA</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Le commissioni di censura cinematografiche (in Italia, fino alla loro abolizione nel 2021) erano organi statali incaricati di valutare i film prima della loro distribuzione e stabilire se fossero adatti alla visione pubblica, eventualmente imponendo tagl"/>
          <p:cNvSpPr txBox="1"/>
          <p:nvPr>
            <p:ph type="ctrTitle"/>
          </p:nvPr>
        </p:nvSpPr>
        <p:spPr>
          <a:xfrm>
            <a:off x="1366227" y="346624"/>
            <a:ext cx="21651546" cy="13826239"/>
          </a:xfrm>
          <a:prstGeom prst="rect">
            <a:avLst/>
          </a:prstGeom>
        </p:spPr>
        <p:txBody>
          <a:bodyPr/>
          <a:lstStyle/>
          <a:p>
            <a:pPr defTabSz="330200">
              <a:defRPr sz="2800">
                <a:effectLst>
                  <a:outerShdw sx="100000" sy="100000" kx="0" ky="0" algn="b" rotWithShape="0" blurRad="20320" dist="15240" dir="5400000">
                    <a:srgbClr val="000000"/>
                  </a:outerShdw>
                </a:effectLst>
              </a:defRPr>
            </a:pPr>
          </a:p>
          <a:p>
            <a:pPr defTabSz="330200">
              <a:defRPr sz="2800">
                <a:effectLst>
                  <a:outerShdw sx="100000" sy="100000" kx="0" ky="0" algn="b" rotWithShape="0" blurRad="20320" dist="15240" dir="5400000">
                    <a:srgbClr val="000000"/>
                  </a:outerShdw>
                </a:effectLst>
              </a:defRPr>
            </a:pPr>
            <a:r>
              <a:t>Le commissioni di censura cinematografiche (in Italia, fino alla loro abolizione nel 2021) erano organi statali incaricati di valutare i film prima della loro distribuzione e stabilire se fossero adatti alla visione pubblica, eventualmente imponendo tagli, divieti o limitazioni d’età.</a:t>
            </a:r>
          </a:p>
          <a:p>
            <a:pPr defTabSz="330200">
              <a:defRPr sz="2800">
                <a:effectLst>
                  <a:outerShdw sx="100000" sy="100000" kx="0" ky="0" algn="b" rotWithShape="0" blurRad="20320" dist="15240" dir="5400000">
                    <a:srgbClr val="000000"/>
                  </a:outerShdw>
                </a:effectLst>
              </a:defRPr>
            </a:pPr>
            <a:r>
              <a:t>Ecco da chi erano composte:</a:t>
            </a:r>
          </a:p>
          <a:p>
            <a:pPr defTabSz="330200">
              <a:defRPr sz="2800">
                <a:effectLst>
                  <a:outerShdw sx="100000" sy="100000" kx="0" ky="0" algn="b" rotWithShape="0" blurRad="20320" dist="15240" dir="5400000">
                    <a:srgbClr val="000000"/>
                  </a:outerShdw>
                </a:effectLst>
              </a:defRPr>
            </a:pPr>
          </a:p>
          <a:p>
            <a:pPr defTabSz="330200">
              <a:defRPr sz="2800">
                <a:effectLst>
                  <a:outerShdw sx="100000" sy="100000" kx="0" ky="0" algn="b" rotWithShape="0" blurRad="20320" dist="15240" dir="5400000">
                    <a:srgbClr val="000000"/>
                  </a:outerShdw>
                </a:effectLst>
              </a:defRPr>
            </a:pPr>
            <a:r>
              <a:rPr b="1">
                <a:latin typeface="Helvetica Neue"/>
                <a:ea typeface="Helvetica Neue"/>
                <a:cs typeface="Helvetica Neue"/>
                <a:sym typeface="Helvetica Neue"/>
              </a:rPr>
              <a:t>Commissioni di revisione cinematografica</a:t>
            </a:r>
            <a:endParaRPr b="1">
              <a:latin typeface="Helvetica Neue"/>
              <a:ea typeface="Helvetica Neue"/>
              <a:cs typeface="Helvetica Neue"/>
              <a:sym typeface="Helvetica Neue"/>
            </a:endParaRPr>
          </a:p>
          <a:p>
            <a:pPr defTabSz="330200">
              <a:defRPr sz="2800">
                <a:effectLst>
                  <a:outerShdw sx="100000" sy="100000" kx="0" ky="0" algn="b" rotWithShape="0" blurRad="20320" dist="15240" dir="5400000">
                    <a:srgbClr val="000000"/>
                  </a:outerShdw>
                </a:effectLst>
              </a:defRPr>
            </a:pPr>
            <a:r>
              <a:t>Istituite presso il Ministero del Turismo e dello Spettacolo (poi presso il Ministero per i Beni e le Attività Culturali), erano previste dalla legge n. 161 del 1962 e successivamente disciplinate da altri decreti.</a:t>
            </a:r>
          </a:p>
          <a:p>
            <a:pPr defTabSz="330200">
              <a:defRPr sz="2800">
                <a:effectLst>
                  <a:outerShdw sx="100000" sy="100000" kx="0" ky="0" algn="b" rotWithShape="0" blurRad="20320" dist="15240" dir="5400000">
                    <a:srgbClr val="000000"/>
                  </a:outerShdw>
                </a:effectLst>
              </a:defRPr>
            </a:pPr>
          </a:p>
          <a:p>
            <a:pPr defTabSz="330200">
              <a:defRPr sz="2800">
                <a:effectLst>
                  <a:outerShdw sx="100000" sy="100000" kx="0" ky="0" algn="b" rotWithShape="0" blurRad="20320" dist="15240" dir="5400000">
                    <a:srgbClr val="000000"/>
                  </a:outerShdw>
                </a:effectLst>
              </a:defRPr>
            </a:pPr>
            <a:r>
              <a:t>Ogni commissione era composta da:</a:t>
            </a:r>
          </a:p>
          <a:p>
            <a:pPr defTabSz="330200">
              <a:defRPr sz="2800">
                <a:effectLst>
                  <a:outerShdw sx="100000" sy="100000" kx="0" ky="0" algn="b" rotWithShape="0" blurRad="20320" dist="15240" dir="5400000">
                    <a:srgbClr val="000000"/>
                  </a:outerShdw>
                </a:effectLst>
              </a:defRPr>
            </a:pPr>
            <a:r>
              <a:t>	•	Un presidente, generalmente un magistrato o un funzionario del Ministero;</a:t>
            </a:r>
          </a:p>
          <a:p>
            <a:pPr defTabSz="330200">
              <a:defRPr sz="2800">
                <a:effectLst>
                  <a:outerShdw sx="100000" sy="100000" kx="0" ky="0" algn="b" rotWithShape="0" blurRad="20320" dist="15240" dir="5400000">
                    <a:srgbClr val="000000"/>
                  </a:outerShdw>
                </a:effectLst>
              </a:defRPr>
            </a:pPr>
            <a:r>
              <a:t>	•	Un rappresentante del Ministero dell’Interno;</a:t>
            </a:r>
          </a:p>
          <a:p>
            <a:pPr defTabSz="330200">
              <a:defRPr sz="2800">
                <a:effectLst>
                  <a:outerShdw sx="100000" sy="100000" kx="0" ky="0" algn="b" rotWithShape="0" blurRad="20320" dist="15240" dir="5400000">
                    <a:srgbClr val="000000"/>
                  </a:outerShdw>
                </a:effectLst>
              </a:defRPr>
            </a:pPr>
            <a:r>
              <a:t>	•	Un rappresentante del Ministero della Pubblica Istruzione;</a:t>
            </a:r>
          </a:p>
          <a:p>
            <a:pPr defTabSz="330200">
              <a:defRPr sz="2800">
                <a:effectLst>
                  <a:outerShdw sx="100000" sy="100000" kx="0" ky="0" algn="b" rotWithShape="0" blurRad="20320" dist="15240" dir="5400000">
                    <a:srgbClr val="000000"/>
                  </a:outerShdw>
                </a:effectLst>
              </a:defRPr>
            </a:pPr>
            <a:r>
              <a:t>	•	Un rappresentante del Ministero degli Esteri (in caso di film stranieri);</a:t>
            </a:r>
          </a:p>
          <a:p>
            <a:pPr defTabSz="330200">
              <a:defRPr sz="2800">
                <a:effectLst>
                  <a:outerShdw sx="100000" sy="100000" kx="0" ky="0" algn="b" rotWithShape="0" blurRad="20320" dist="15240" dir="5400000">
                    <a:srgbClr val="000000"/>
                  </a:outerShdw>
                </a:effectLst>
              </a:defRPr>
            </a:pPr>
            <a:r>
              <a:t>	•	Esperti di cinematografia (registi, sceneggiatori, produttori, tecnici, critici, ecc.);</a:t>
            </a:r>
          </a:p>
          <a:p>
            <a:pPr defTabSz="330200">
              <a:defRPr sz="2800">
                <a:effectLst>
                  <a:outerShdw sx="100000" sy="100000" kx="0" ky="0" algn="b" rotWithShape="0" blurRad="20320" dist="15240" dir="5400000">
                    <a:srgbClr val="000000"/>
                  </a:outerShdw>
                </a:effectLst>
              </a:defRPr>
            </a:pPr>
            <a:r>
              <a:t>	•	Rappresentanti delle associazioni dei genitori o di tutela dei minori;</a:t>
            </a:r>
          </a:p>
          <a:p>
            <a:pPr defTabSz="330200">
              <a:defRPr sz="2800">
                <a:effectLst>
                  <a:outerShdw sx="100000" sy="100000" kx="0" ky="0" algn="b" rotWithShape="0" blurRad="20320" dist="15240" dir="5400000">
                    <a:srgbClr val="000000"/>
                  </a:outerShdw>
                </a:effectLst>
              </a:defRPr>
            </a:pPr>
            <a:r>
              <a:t>	•	Rappresentanti del mondo culturale o educativo.</a:t>
            </a:r>
          </a:p>
          <a:p>
            <a:pPr defTabSz="330200">
              <a:defRPr sz="2800">
                <a:effectLst>
                  <a:outerShdw sx="100000" sy="100000" kx="0" ky="0" algn="b" rotWithShape="0" blurRad="20320" dist="15240" dir="5400000">
                    <a:srgbClr val="000000"/>
                  </a:outerShdw>
                </a:effectLst>
              </a:defRPr>
            </a:pPr>
            <a:r>
              <a:t>In tutto, le commissioni erano composte da 7 a 15 membri, nominati con decreto ministeriale per un periodo determinato.</a:t>
            </a:r>
          </a:p>
          <a:p>
            <a:pPr defTabSz="330200">
              <a:defRPr sz="2800">
                <a:effectLst>
                  <a:outerShdw sx="100000" sy="100000" kx="0" ky="0" algn="b" rotWithShape="0" blurRad="20320" dist="15240" dir="5400000">
                    <a:srgbClr val="000000"/>
                  </a:outerShdw>
                </a:effectLst>
              </a:defRPr>
            </a:pPr>
          </a:p>
          <a:p>
            <a:pPr defTabSz="330200">
              <a:defRPr sz="2800">
                <a:effectLst>
                  <a:outerShdw sx="100000" sy="100000" kx="0" ky="0" algn="b" rotWithShape="0" blurRad="20320" dist="15240" dir="5400000">
                    <a:srgbClr val="000000"/>
                  </a:outerShdw>
                </a:effectLst>
              </a:defRPr>
            </a:pPr>
            <a:r>
              <a:t>Funzioni principali</a:t>
            </a:r>
          </a:p>
          <a:p>
            <a:pPr defTabSz="330200">
              <a:defRPr sz="2800">
                <a:effectLst>
                  <a:outerShdw sx="100000" sy="100000" kx="0" ky="0" algn="b" rotWithShape="0" blurRad="20320" dist="15240" dir="5400000">
                    <a:srgbClr val="000000"/>
                  </a:outerShdw>
                </a:effectLst>
              </a:defRPr>
            </a:pPr>
            <a:r>
              <a:t>	•	Esaminare i film (o i trailer) prima della loro uscita;</a:t>
            </a:r>
          </a:p>
          <a:p>
            <a:pPr defTabSz="330200">
              <a:defRPr sz="2800">
                <a:effectLst>
                  <a:outerShdw sx="100000" sy="100000" kx="0" ky="0" algn="b" rotWithShape="0" blurRad="20320" dist="15240" dir="5400000">
                    <a:srgbClr val="000000"/>
                  </a:outerShdw>
                </a:effectLst>
              </a:defRPr>
            </a:pPr>
            <a:r>
              <a:t>	•	Decidere se concedere il nulla osta di proiezione;</a:t>
            </a:r>
          </a:p>
          <a:p>
            <a:pPr defTabSz="330200">
              <a:defRPr sz="2800">
                <a:effectLst>
                  <a:outerShdw sx="100000" sy="100000" kx="0" ky="0" algn="b" rotWithShape="0" blurRad="20320" dist="15240" dir="5400000">
                    <a:srgbClr val="000000"/>
                  </a:outerShdw>
                </a:effectLst>
              </a:defRPr>
            </a:pPr>
            <a:r>
              <a:t>	•	Stabilire divieti per fasce d’età (ad esempio “vietato ai minori di 14” o “di 18 anni”);</a:t>
            </a:r>
          </a:p>
          <a:p>
            <a:pPr defTabSz="330200">
              <a:defRPr sz="2800">
                <a:effectLst>
                  <a:outerShdw sx="100000" sy="100000" kx="0" ky="0" algn="b" rotWithShape="0" blurRad="20320" dist="15240" dir="5400000">
                    <a:srgbClr val="000000"/>
                  </a:outerShdw>
                </a:effectLst>
              </a:defRPr>
            </a:pPr>
            <a:r>
              <a:t>	•	Proporre o imporre tagli o modifiche;</a:t>
            </a:r>
          </a:p>
          <a:p>
            <a:pPr defTabSz="330200">
              <a:defRPr sz="2800">
                <a:effectLst>
                  <a:outerShdw sx="100000" sy="100000" kx="0" ky="0" algn="b" rotWithShape="0" blurRad="20320" dist="15240" dir="5400000">
                    <a:srgbClr val="000000"/>
                  </a:outerShdw>
                </a:effectLst>
              </a:defRPr>
            </a:pPr>
            <a:r>
              <a:t>	•	In casi estremi, vietare totalmente la proiezione.</a:t>
            </a:r>
          </a:p>
          <a:p>
            <a:pPr defTabSz="330200">
              <a:defRPr sz="2800">
                <a:effectLst>
                  <a:outerShdw sx="100000" sy="100000" kx="0" ky="0" algn="b" rotWithShape="0" blurRad="20320" dist="15240" dir="5400000">
                    <a:srgbClr val="000000"/>
                  </a:outerShdw>
                </a:effectLst>
              </a:defRPr>
            </a:pPr>
          </a:p>
          <a:p>
            <a:pPr defTabSz="330200">
              <a:defRPr sz="2800">
                <a:effectLst>
                  <a:outerShdw sx="100000" sy="100000" kx="0" ky="0" algn="b" rotWithShape="0" blurRad="20320" dist="15240" dir="5400000">
                    <a:srgbClr val="000000"/>
                  </a:outerShdw>
                </a:effectLst>
              </a:defRPr>
            </a:pPr>
            <a:r>
              <a:t>Fine delle commissioni</a:t>
            </a:r>
          </a:p>
          <a:p>
            <a:pPr defTabSz="330200">
              <a:defRPr sz="2800">
                <a:effectLst>
                  <a:outerShdw sx="100000" sy="100000" kx="0" ky="0" algn="b" rotWithShape="0" blurRad="20320" dist="15240" dir="5400000">
                    <a:srgbClr val="000000"/>
                  </a:outerShdw>
                </a:effectLst>
              </a:defRPr>
            </a:pPr>
            <a:r>
              <a:t>Nel 2021, con il D.Lgs. 203/2021, le commissioni di censura sono state abolite e sostituite da un sistema di autoclassificazione gestito dagli stessi produttori e distributori, sotto la vigilanza del Ministero della Cultura.</a:t>
            </a:r>
          </a:p>
          <a:p>
            <a:pPr defTabSz="330200">
              <a:defRPr sz="2800">
                <a:effectLst>
                  <a:outerShdw sx="100000" sy="100000" kx="0" ky="0" algn="b" rotWithShape="0" blurRad="20320" dist="15240" dir="5400000">
                    <a:srgbClr val="000000"/>
                  </a:outerShdw>
                </a:effectLst>
              </a:defRPr>
            </a:pPr>
          </a:p>
        </p:txBody>
      </p:sp>
      <p:sp>
        <p:nvSpPr>
          <p:cNvPr id="211" name="LA COMMISSIONE CENSURA"/>
          <p:cNvSpPr txBox="1"/>
          <p:nvPr/>
        </p:nvSpPr>
        <p:spPr>
          <a:xfrm>
            <a:off x="1334415" y="345333"/>
            <a:ext cx="8474076"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LA COMMISSIONE CENSURA</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Procedura tipo:…"/>
          <p:cNvSpPr txBox="1"/>
          <p:nvPr>
            <p:ph type="ctrTitle"/>
          </p:nvPr>
        </p:nvSpPr>
        <p:spPr>
          <a:xfrm>
            <a:off x="1366227" y="-243219"/>
            <a:ext cx="21651546" cy="13538928"/>
          </a:xfrm>
          <a:prstGeom prst="rect">
            <a:avLst/>
          </a:prstGeom>
        </p:spPr>
        <p:txBody>
          <a:bodyPr/>
          <a:lstStyle/>
          <a:p>
            <a:pPr defTabSz="429259">
              <a:defRPr sz="3016">
                <a:effectLst>
                  <a:outerShdw sx="100000" sy="100000" kx="0" ky="0" algn="b" rotWithShape="0" blurRad="26416" dist="19812" dir="5400000">
                    <a:srgbClr val="000000"/>
                  </a:outerShdw>
                </a:effectLst>
              </a:defRPr>
            </a:pPr>
            <a:r>
              <a:t>Procedura tipo:</a:t>
            </a:r>
          </a:p>
          <a:p>
            <a:pPr defTabSz="429259">
              <a:defRPr sz="3016">
                <a:effectLst>
                  <a:outerShdw sx="100000" sy="100000" kx="0" ky="0" algn="b" rotWithShape="0" blurRad="26416" dist="19812" dir="5400000">
                    <a:srgbClr val="000000"/>
                  </a:outerShdw>
                </a:effectLst>
              </a:defRPr>
            </a:pPr>
            <a:r>
              <a:t>	1	Il distributore presentava il film finito al Ministero</a:t>
            </a:r>
          </a:p>
          <a:p>
            <a:pPr defTabSz="429259">
              <a:defRPr sz="3016">
                <a:effectLst>
                  <a:outerShdw sx="100000" sy="100000" kx="0" ky="0" algn="b" rotWithShape="0" blurRad="26416" dist="19812" dir="5400000">
                    <a:srgbClr val="000000"/>
                  </a:outerShdw>
                </a:effectLst>
              </a:defRPr>
            </a:pPr>
            <a:r>
              <a:t>	2	Veniva assegnato a una delle 7 commissioni (in ordine di arrivo)</a:t>
            </a:r>
          </a:p>
          <a:p>
            <a:pPr defTabSz="429259">
              <a:defRPr sz="3016">
                <a:effectLst>
                  <a:outerShdw sx="100000" sy="100000" kx="0" ky="0" algn="b" rotWithShape="0" blurRad="26416" dist="19812" dir="5400000">
                    <a:srgbClr val="000000"/>
                  </a:outerShdw>
                </a:effectLst>
              </a:defRPr>
            </a:pPr>
            <a:r>
              <a:t>	3	La commissione visionava il film in sala di proiezione riservata</a:t>
            </a:r>
          </a:p>
          <a:p>
            <a:pPr defTabSz="429259">
              <a:defRPr sz="3016">
                <a:effectLst>
                  <a:outerShdw sx="100000" sy="100000" kx="0" ky="0" algn="b" rotWithShape="0" blurRad="26416" dist="19812" dir="5400000">
                    <a:srgbClr val="000000"/>
                  </a:outerShdw>
                </a:effectLst>
              </a:defRPr>
            </a:pPr>
            <a:r>
              <a:t>	4	Possibili decisioni:</a:t>
            </a:r>
          </a:p>
          <a:p>
            <a:pPr defTabSz="429259">
              <a:defRPr sz="3016">
                <a:effectLst>
                  <a:outerShdw sx="100000" sy="100000" kx="0" ky="0" algn="b" rotWithShape="0" blurRad="26416" dist="19812" dir="5400000">
                    <a:srgbClr val="000000"/>
                  </a:outerShdw>
                </a:effectLst>
              </a:defRPr>
            </a:pPr>
            <a:r>
              <a:t>	◦	Nulla osta per tutti</a:t>
            </a:r>
          </a:p>
          <a:p>
            <a:pPr defTabSz="429259">
              <a:defRPr sz="3016">
                <a:effectLst>
                  <a:outerShdw sx="100000" sy="100000" kx="0" ky="0" algn="b" rotWithShape="0" blurRad="26416" dist="19812" dir="5400000">
                    <a:srgbClr val="000000"/>
                  </a:outerShdw>
                </a:effectLst>
              </a:defRPr>
            </a:pPr>
            <a:r>
              <a:t>	◦	Vietato ai minori di 14 anni</a:t>
            </a:r>
          </a:p>
          <a:p>
            <a:pPr defTabSz="429259">
              <a:defRPr sz="3016">
                <a:effectLst>
                  <a:outerShdw sx="100000" sy="100000" kx="0" ky="0" algn="b" rotWithShape="0" blurRad="26416" dist="19812" dir="5400000">
                    <a:srgbClr val="000000"/>
                  </a:outerShdw>
                </a:effectLst>
              </a:defRPr>
            </a:pPr>
            <a:r>
              <a:t>	◦	Vietato ai minori di 18 anni</a:t>
            </a:r>
          </a:p>
          <a:p>
            <a:pPr defTabSz="429259">
              <a:defRPr sz="3016">
                <a:effectLst>
                  <a:outerShdw sx="100000" sy="100000" kx="0" ky="0" algn="b" rotWithShape="0" blurRad="26416" dist="19812" dir="5400000">
                    <a:srgbClr val="000000"/>
                  </a:outerShdw>
                </a:effectLst>
              </a:defRPr>
            </a:pPr>
            <a:r>
              <a:t>	◦	Divieto totale di proiezione (molto raro dopo gli anni ’60, ma formalmente possibile se «contrario al buon costume»)</a:t>
            </a:r>
          </a:p>
          <a:p>
            <a:pPr defTabSz="429259">
              <a:defRPr sz="3016">
                <a:effectLst>
                  <a:outerShdw sx="100000" sy="100000" kx="0" ky="0" algn="b" rotWithShape="0" blurRad="26416" dist="19812" dir="5400000">
                    <a:srgbClr val="000000"/>
                  </a:outerShdw>
                </a:effectLst>
              </a:defRPr>
            </a:pPr>
            <a:r>
              <a:t>	5	Il distributore aveva 20 giorni per:</a:t>
            </a:r>
          </a:p>
          <a:p>
            <a:pPr defTabSz="429259">
              <a:defRPr sz="3016">
                <a:effectLst>
                  <a:outerShdw sx="100000" sy="100000" kx="0" ky="0" algn="b" rotWithShape="0" blurRad="26416" dist="19812" dir="5400000">
                    <a:srgbClr val="000000"/>
                  </a:outerShdw>
                </a:effectLst>
              </a:defRPr>
            </a:pPr>
            <a:r>
              <a:t>	◦	Fare ricorso (seconda commissione)</a:t>
            </a:r>
          </a:p>
          <a:p>
            <a:pPr defTabSz="429259">
              <a:defRPr sz="3016">
                <a:effectLst>
                  <a:outerShdw sx="100000" sy="100000" kx="0" ky="0" algn="b" rotWithShape="0" blurRad="26416" dist="19812" dir="5400000">
                    <a:srgbClr val="000000"/>
                  </a:outerShdw>
                </a:effectLst>
              </a:defRPr>
            </a:pPr>
            <a:r>
              <a:t>	◦	Tagliare / modificare le scene indicate dalla commissione</a:t>
            </a:r>
          </a:p>
          <a:p>
            <a:pPr defTabSz="429259">
              <a:defRPr sz="3016">
                <a:effectLst>
                  <a:outerShdw sx="100000" sy="100000" kx="0" ky="0" algn="b" rotWithShape="0" blurRad="26416" dist="19812" dir="5400000">
                    <a:srgbClr val="000000"/>
                  </a:outerShdw>
                </a:effectLst>
              </a:defRPr>
            </a:pPr>
            <a:r>
              <a:t>	6	In caso di nuovo diniego → ricorso al TAR (Tribunale Amministrativo Regionale)</a:t>
            </a:r>
          </a:p>
          <a:p>
            <a:pPr defTabSz="429259">
              <a:defRPr sz="3016">
                <a:effectLst>
                  <a:outerShdw sx="100000" sy="100000" kx="0" ky="0" algn="b" rotWithShape="0" blurRad="26416" dist="19812" dir="5400000">
                    <a:srgbClr val="000000"/>
                  </a:outerShdw>
                </a:effectLst>
              </a:defRPr>
            </a:pPr>
            <a:r>
              <a:t>	7	Il regista / produttore poteva chiedere di essere ascoltato per difendere il film</a:t>
            </a:r>
          </a:p>
          <a:p>
            <a:pPr defTabSz="429259">
              <a:defRPr sz="3016">
                <a:effectLst>
                  <a:outerShdw sx="100000" sy="100000" kx="0" ky="0" algn="b" rotWithShape="0" blurRad="26416" dist="19812" dir="5400000">
                    <a:srgbClr val="000000"/>
                  </a:outerShdw>
                </a:effectLst>
              </a:defRPr>
            </a:pPr>
            <a:r>
              <a:t>Le motivazioni più frequenti di taglio o divieto erano:</a:t>
            </a:r>
          </a:p>
          <a:p>
            <a:pPr defTabSz="429259">
              <a:defRPr sz="3016">
                <a:effectLst>
                  <a:outerShdw sx="100000" sy="100000" kx="0" ky="0" algn="b" rotWithShape="0" blurRad="26416" dist="19812" dir="5400000">
                    <a:srgbClr val="000000"/>
                  </a:outerShdw>
                </a:effectLst>
              </a:defRPr>
            </a:pPr>
            <a:r>
              <a:t>	•	Scene di sesso esplicito</a:t>
            </a:r>
          </a:p>
          <a:p>
            <a:pPr defTabSz="429259">
              <a:defRPr sz="3016">
                <a:effectLst>
                  <a:outerShdw sx="100000" sy="100000" kx="0" ky="0" algn="b" rotWithShape="0" blurRad="26416" dist="19812" dir="5400000">
                    <a:srgbClr val="000000"/>
                  </a:outerShdw>
                </a:effectLst>
              </a:defRPr>
            </a:pPr>
            <a:r>
              <a:t>	•	Nudità</a:t>
            </a:r>
          </a:p>
          <a:p>
            <a:pPr defTabSz="429259">
              <a:defRPr sz="3016">
                <a:effectLst>
                  <a:outerShdw sx="100000" sy="100000" kx="0" ky="0" algn="b" rotWithShape="0" blurRad="26416" dist="19812" dir="5400000">
                    <a:srgbClr val="000000"/>
                  </a:outerShdw>
                </a:effectLst>
              </a:defRPr>
            </a:pPr>
            <a:r>
              <a:t>	•	Violenza eccessiva</a:t>
            </a:r>
          </a:p>
          <a:p>
            <a:pPr defTabSz="429259">
              <a:defRPr sz="3016">
                <a:effectLst>
                  <a:outerShdw sx="100000" sy="100000" kx="0" ky="0" algn="b" rotWithShape="0" blurRad="26416" dist="19812" dir="5400000">
                    <a:srgbClr val="000000"/>
                  </a:outerShdw>
                </a:effectLst>
              </a:defRPr>
            </a:pPr>
            <a:r>
              <a:t>	•	Volgarità linguistica</a:t>
            </a:r>
          </a:p>
          <a:p>
            <a:pPr defTabSz="429259">
              <a:defRPr sz="3016">
                <a:effectLst>
                  <a:outerShdw sx="100000" sy="100000" kx="0" ky="0" algn="b" rotWithShape="0" blurRad="26416" dist="19812" dir="5400000">
                    <a:srgbClr val="000000"/>
                  </a:outerShdw>
                </a:effectLst>
              </a:defRPr>
            </a:pPr>
            <a:r>
              <a:t>	•	Contenuti ritenuti blasfemi o anti-clericali</a:t>
            </a:r>
          </a:p>
          <a:p>
            <a:pPr defTabSz="429259">
              <a:defRPr sz="3016">
                <a:effectLst>
                  <a:outerShdw sx="100000" sy="100000" kx="0" ky="0" algn="b" rotWithShape="0" blurRad="26416" dist="19812" dir="5400000">
                    <a:srgbClr val="000000"/>
                  </a:outerShdw>
                </a:effectLst>
              </a:defRPr>
            </a:pPr>
            <a:r>
              <a:t>	•	Rappresentazioni che offendevano «il buon costume»</a:t>
            </a:r>
          </a:p>
          <a:p>
            <a:pPr defTabSz="429259">
              <a:defRPr sz="3016">
                <a:effectLst>
                  <a:outerShdw sx="100000" sy="100000" kx="0" ky="0" algn="b" rotWithShape="0" blurRad="26416" dist="19812" dir="5400000">
                    <a:srgbClr val="000000"/>
                  </a:outerShdw>
                </a:effectLst>
              </a:defRPr>
            </a:pPr>
            <a:r>
              <a:t>Fine della censura preventiva (2021)</a:t>
            </a:r>
          </a:p>
          <a:p>
            <a:pPr defTabSz="429259">
              <a:defRPr sz="3016">
                <a:effectLst>
                  <a:outerShdw sx="100000" sy="100000" kx="0" ky="0" algn="b" rotWithShape="0" blurRad="26416" dist="19812" dir="5400000">
                    <a:srgbClr val="000000"/>
                  </a:outerShdw>
                </a:effectLst>
              </a:defRPr>
            </a:pPr>
            <a:r>
              <a:t>Con decreto del ministro Franceschini (5 aprile 2021) è stata abolita la possibilità di vietare un film o imporre tagli obbligatori. Oggi esiste solo una Commissione per la classificazione che verifica la classificazione per fasce d’età proposta dai produttori (tutti, +6, +14, +18), ma non può più impedire l’uscita di un film.</a:t>
            </a:r>
          </a:p>
          <a:p>
            <a:pPr defTabSz="429259">
              <a:defRPr sz="3016">
                <a:effectLst>
                  <a:outerShdw sx="100000" sy="100000" kx="0" ky="0" algn="b" rotWithShape="0" blurRad="26416" dist="19812" dir="5400000">
                    <a:srgbClr val="000000"/>
                  </a:outerShdw>
                </a:effectLst>
              </a:defRPr>
            </a:pPr>
            <a:r>
              <a:t>In sintesi: per oltre 100 anni (1913–2021) in Italia esisteva un vero e proprio controllo preventivo statale sul cinema, molto più invasivo di quello attuale, con commissioni miste (stato + società civile + esperti + genitori) che decidevano cosa gli italiani potessero o non potessero vedere al cinema.</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 name="il caso FAI LA COSA GIUSTA"/>
          <p:cNvSpPr txBox="1"/>
          <p:nvPr>
            <p:ph type="ctrTitle"/>
          </p:nvPr>
        </p:nvSpPr>
        <p:spPr>
          <a:xfrm>
            <a:off x="1366227" y="2217242"/>
            <a:ext cx="21651546" cy="11032221"/>
          </a:xfrm>
          <a:prstGeom prst="rect">
            <a:avLst/>
          </a:prstGeom>
        </p:spPr>
        <p:txBody>
          <a:bodyPr/>
          <a:lstStyle>
            <a:lvl1pPr>
              <a:defRPr sz="7000"/>
            </a:lvl1pPr>
          </a:lstStyle>
          <a:p>
            <a:pPr/>
            <a:r>
              <a:t>il caso FAI LA COSA GIUSTA</a:t>
            </a:r>
          </a:p>
        </p:txBody>
      </p:sp>
      <p:pic>
        <p:nvPicPr>
          <p:cNvPr id="216" name="Fa' La Cosa Giusta [Italiano]" descr="Fa' La Cosa Giusta [Italiano]"/>
          <p:cNvPicPr>
            <a:picLocks noChangeAspect="0"/>
          </p:cNvPicPr>
          <p:nvPr>
            <a:videoFile xmlns:mc="http://schemas.openxmlformats.org/markup-compatibility/2006" xmlns:aiw="http://developer.apple.com/namespaces/iwork" r:link="rId2" mc:Ignorable="aiw" aiw:title="Fa' La Cosa Giusta [Italiano]" aiw:author="technicolor2films"/>
          </p:nvPr>
        </p:nvPicPr>
        <p:blipFill>
          <a:blip r:embed="rId3">
            <a:extLst/>
          </a:blip>
          <a:stretch>
            <a:fillRect/>
          </a:stretch>
        </p:blipFill>
        <p:spPr>
          <a:xfrm>
            <a:off x="4903227" y="1573639"/>
            <a:ext cx="14091629" cy="1056872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1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16"/>
                </p:tgtEl>
              </p:cMediaNode>
            </p:video>
            <p:seq concurrent="1" prevAc="none" nextAc="seek">
              <p:cTn id="8" evtFilter="cancelBubble" nodeType="interactiveSeq" restart="whenNotActive" fill="hold">
                <p:stCondLst>
                  <p:cond delay="0" evt="onClick">
                    <p:tgtEl>
                      <p:spTgt spid="21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6"/>
                                        </p:tgtEl>
                                      </p:cBhvr>
                                    </p:cmd>
                                  </p:childTnLst>
                                </p:cTn>
                              </p:par>
                            </p:childTnLst>
                          </p:cTn>
                        </p:par>
                      </p:childTnLst>
                    </p:cTn>
                  </p:par>
                </p:childTnLst>
              </p:cTn>
              <p:nextCondLst>
                <p:cond delay="0" evt="onClick">
                  <p:tgtEl>
                    <p:spTgt spid="21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il caso FAI LA COSA GIUSTA"/>
          <p:cNvSpPr txBox="1"/>
          <p:nvPr>
            <p:ph type="ctrTitle"/>
          </p:nvPr>
        </p:nvSpPr>
        <p:spPr>
          <a:xfrm>
            <a:off x="1366227" y="2217242"/>
            <a:ext cx="21651546" cy="11032221"/>
          </a:xfrm>
          <a:prstGeom prst="rect">
            <a:avLst/>
          </a:prstGeom>
        </p:spPr>
        <p:txBody>
          <a:bodyPr/>
          <a:lstStyle>
            <a:lvl1pPr>
              <a:defRPr sz="7000"/>
            </a:lvl1pPr>
          </a:lstStyle>
          <a:p>
            <a:pPr/>
            <a:r>
              <a:t>il caso FAI LA COSA GIUSTA</a:t>
            </a:r>
          </a:p>
        </p:txBody>
      </p:sp>
      <p:pic>
        <p:nvPicPr>
          <p:cNvPr id="219" name="Do the Right Thing" descr="Do the Right Thing"/>
          <p:cNvPicPr>
            <a:picLocks noChangeAspect="0"/>
          </p:cNvPicPr>
          <p:nvPr>
            <a:videoFile xmlns:mc="http://schemas.openxmlformats.org/markup-compatibility/2006" xmlns:aiw="http://developer.apple.com/namespaces/iwork" r:link="rId2" mc:Ignorable="aiw" aiw:title="Do the Right Thing" aiw:author="Harlan Bosmajian"/>
          </p:nvPr>
        </p:nvPicPr>
        <p:blipFill>
          <a:blip r:embed="rId3">
            <a:extLst/>
          </a:blip>
          <a:stretch>
            <a:fillRect/>
          </a:stretch>
        </p:blipFill>
        <p:spPr>
          <a:xfrm>
            <a:off x="1595983" y="4087132"/>
            <a:ext cx="10680701" cy="6096001"/>
          </a:xfrm>
          <a:prstGeom prst="rect">
            <a:avLst/>
          </a:prstGeom>
        </p:spPr>
      </p:pic>
      <p:sp>
        <p:nvSpPr>
          <p:cNvPr id="220" name="da 1:20:00"/>
          <p:cNvSpPr txBox="1"/>
          <p:nvPr/>
        </p:nvSpPr>
        <p:spPr>
          <a:xfrm>
            <a:off x="13111722" y="9563386"/>
            <a:ext cx="3103246" cy="845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da 1:20:00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19"/>
                </p:tgtEl>
              </p:cMediaNode>
            </p:video>
            <p:seq concurrent="1" prevAc="none" nextAc="seek">
              <p:cTn id="8" evtFilter="cancelBubble" nodeType="interactiveSeq" restart="whenNotActive" fill="hold">
                <p:stCondLst>
                  <p:cond delay="0" evt="onClick">
                    <p:tgtEl>
                      <p:spTgt spid="21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19"/>
                                        </p:tgtEl>
                                      </p:cBhvr>
                                    </p:cmd>
                                  </p:childTnLst>
                                </p:cTn>
                              </p:par>
                            </p:childTnLst>
                          </p:cTn>
                        </p:par>
                      </p:childTnLst>
                    </p:cTn>
                  </p:par>
                </p:childTnLst>
              </p:cTn>
              <p:nextCondLst>
                <p:cond delay="0" evt="onClick">
                  <p:tgtEl>
                    <p:spTgt spid="219"/>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il caso FULL METAL JACKET"/>
          <p:cNvSpPr txBox="1"/>
          <p:nvPr>
            <p:ph type="ctrTitle"/>
          </p:nvPr>
        </p:nvSpPr>
        <p:spPr>
          <a:xfrm>
            <a:off x="1366227" y="2217242"/>
            <a:ext cx="21651546" cy="11032221"/>
          </a:xfrm>
          <a:prstGeom prst="rect">
            <a:avLst/>
          </a:prstGeom>
        </p:spPr>
        <p:txBody>
          <a:bodyPr/>
          <a:lstStyle>
            <a:lvl1pPr>
              <a:defRPr sz="7000"/>
            </a:lvl1pPr>
          </a:lstStyle>
          <a:p>
            <a:pPr/>
            <a:r>
              <a:t>il caso FULL METAL JACKET</a:t>
            </a:r>
          </a:p>
        </p:txBody>
      </p:sp>
      <p:pic>
        <p:nvPicPr>
          <p:cNvPr id="223" name="Discorso iniziale Sergente Hartman" descr="Discorso iniziale Sergente Hartman"/>
          <p:cNvPicPr>
            <a:picLocks noChangeAspect="0"/>
          </p:cNvPicPr>
          <p:nvPr>
            <a:videoFile xmlns:mc="http://schemas.openxmlformats.org/markup-compatibility/2006" xmlns:aiw="http://developer.apple.com/namespaces/iwork" r:link="rId2" mc:Ignorable="aiw" aiw:title="Discorso iniziale Sergente Hartman" aiw:author="Shark Lab"/>
          </p:nvPr>
        </p:nvPicPr>
        <p:blipFill>
          <a:blip r:embed="rId3">
            <a:extLst/>
          </a:blip>
          <a:stretch>
            <a:fillRect/>
          </a:stretch>
        </p:blipFill>
        <p:spPr>
          <a:xfrm>
            <a:off x="1394889" y="1968500"/>
            <a:ext cx="9510551" cy="7132913"/>
          </a:xfrm>
          <a:prstGeom prst="rect">
            <a:avLst/>
          </a:prstGeom>
        </p:spPr>
      </p:pic>
      <p:pic>
        <p:nvPicPr>
          <p:cNvPr id="224" name="full metal jacket palla di lardo" descr="full metal jacket palla di lardo"/>
          <p:cNvPicPr>
            <a:picLocks noChangeAspect="0"/>
          </p:cNvPicPr>
          <p:nvPr>
            <a:videoFile xmlns:mc="http://schemas.openxmlformats.org/markup-compatibility/2006" xmlns:aiw="http://developer.apple.com/namespaces/iwork" r:link="rId4" mc:Ignorable="aiw" aiw:title="full metal jacket palla di lardo" aiw:author="Drum Alelyon"/>
          </p:nvPr>
        </p:nvPicPr>
        <p:blipFill>
          <a:blip r:embed="rId5">
            <a:extLst/>
          </a:blip>
          <a:stretch>
            <a:fillRect/>
          </a:stretch>
        </p:blipFill>
        <p:spPr>
          <a:xfrm>
            <a:off x="11376017" y="2013618"/>
            <a:ext cx="12520312" cy="704267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23"/>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22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1" fill="hold" display="0">
                  <p:stCondLst>
                    <p:cond delay="indefinite"/>
                  </p:stCondLst>
                </p:cTn>
                <p:tgtEl>
                  <p:spTgt spid="223"/>
                </p:tgtEl>
              </p:cMediaNode>
            </p:video>
            <p:seq concurrent="1" prevAc="none" nextAc="seek">
              <p:cTn id="12" evtFilter="cancelBubble" nodeType="interactiveSeq" restart="whenNotActive" fill="hold">
                <p:stCondLst>
                  <p:cond delay="0" evt="onClick">
                    <p:tgtEl>
                      <p:spTgt spid="223"/>
                    </p:tgtEl>
                  </p:cond>
                </p:stCondLst>
                <p:endSync delay="0" evt="end">
                  <p:rtn val="all"/>
                </p:endSync>
                <p:childTnLst>
                  <p:par>
                    <p:cTn id="13" fill="hold">
                      <p:stCondLst>
                        <p:cond delay="0"/>
                      </p:stCondLst>
                      <p:childTnLst>
                        <p:par>
                          <p:cTn id="14" fill="hold">
                            <p:stCondLst>
                              <p:cond delay="0"/>
                            </p:stCondLst>
                            <p:childTnLst>
                              <p:par>
                                <p:cTn id="15" presetClass="mediacall" nodeType="clickEffect" presetSubtype="0" presetID="2" fill="hold">
                                  <p:stCondLst>
                                    <p:cond delay="0"/>
                                  </p:stCondLst>
                                  <p:childTnLst>
                                    <p:cmd type="call" cmd="togglePause">
                                      <p:cBhvr>
                                        <p:cTn id="16" dur="1" fill="hold"/>
                                        <p:tgtEl>
                                          <p:spTgt spid="223"/>
                                        </p:tgtEl>
                                      </p:cBhvr>
                                    </p:cmd>
                                  </p:childTnLst>
                                </p:cTn>
                              </p:par>
                            </p:childTnLst>
                          </p:cTn>
                        </p:par>
                      </p:childTnLst>
                    </p:cTn>
                  </p:par>
                </p:childTnLst>
              </p:cTn>
              <p:nextCondLst>
                <p:cond delay="0" evt="onClick">
                  <p:tgtEl>
                    <p:spTgt spid="223"/>
                  </p:tgtEl>
                </p:cond>
              </p:nextCondLst>
            </p:seq>
            <p:video fullScrn="0">
              <p:cMediaNode mute="0" showWhenStopped="1" numSld="1" vol="80000">
                <p:cTn id="17" fill="hold" display="0">
                  <p:stCondLst>
                    <p:cond delay="indefinite"/>
                  </p:stCondLst>
                </p:cTn>
                <p:tgtEl>
                  <p:spTgt spid="224"/>
                </p:tgtEl>
              </p:cMediaNode>
            </p:video>
            <p:seq concurrent="1" prevAc="none" nextAc="seek">
              <p:cTn id="18" evtFilter="cancelBubble" nodeType="interactiveSeq" restart="whenNotActive" fill="hold">
                <p:stCondLst>
                  <p:cond delay="0" evt="onClick">
                    <p:tgtEl>
                      <p:spTgt spid="224"/>
                    </p:tgtEl>
                  </p:cond>
                </p:stCondLst>
                <p:endSync delay="0" evt="end">
                  <p:rtn val="all"/>
                </p:endSync>
                <p:childTnLst>
                  <p:par>
                    <p:cTn id="19" fill="hold">
                      <p:stCondLst>
                        <p:cond delay="0"/>
                      </p:stCondLst>
                      <p:childTnLst>
                        <p:par>
                          <p:cTn id="20" fill="hold">
                            <p:stCondLst>
                              <p:cond delay="0"/>
                            </p:stCondLst>
                            <p:childTnLst>
                              <p:par>
                                <p:cTn id="21" presetClass="mediacall" nodeType="clickEffect" presetSubtype="0" presetID="2" fill="hold">
                                  <p:stCondLst>
                                    <p:cond delay="0"/>
                                  </p:stCondLst>
                                  <p:childTnLst>
                                    <p:cmd type="call" cmd="togglePause">
                                      <p:cBhvr>
                                        <p:cTn id="22" dur="1" fill="hold"/>
                                        <p:tgtEl>
                                          <p:spTgt spid="224"/>
                                        </p:tgtEl>
                                      </p:cBhvr>
                                    </p:cmd>
                                  </p:childTnLst>
                                </p:cTn>
                              </p:par>
                            </p:childTnLst>
                          </p:cTn>
                        </p:par>
                      </p:childTnLst>
                    </p:cTn>
                  </p:par>
                </p:childTnLst>
              </p:cTn>
              <p:nextCondLst>
                <p:cond delay="0" evt="onClick">
                  <p:tgtEl>
                    <p:spTgt spid="22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5" name="Ma se il Cinema è l’arma più forte…"/>
          <p:cNvSpPr txBox="1"/>
          <p:nvPr>
            <p:ph type="title"/>
          </p:nvPr>
        </p:nvSpPr>
        <p:spPr>
          <a:prstGeom prst="rect">
            <a:avLst/>
          </a:prstGeom>
        </p:spPr>
        <p:txBody>
          <a:bodyPr/>
          <a:lstStyle/>
          <a:p>
            <a:pPr/>
            <a:r>
              <a:t>Ma se il Cinema è l’arma più forte…</a:t>
            </a:r>
          </a:p>
        </p:txBody>
      </p:sp>
      <p:sp>
        <p:nvSpPr>
          <p:cNvPr id="146" name="Doppio clic per modificare"/>
          <p:cNvSpPr txBox="1"/>
          <p:nvPr>
            <p:ph type="body" idx="1"/>
          </p:nvPr>
        </p:nvSpPr>
        <p:spPr>
          <a:prstGeom prst="rect">
            <a:avLst/>
          </a:prstGeom>
        </p:spPr>
        <p:txBody>
          <a:bodyPr/>
          <a:lstStyle/>
          <a:p>
            <a:pPr>
              <a:buBlip>
                <a:blip r:embed="rId2"/>
              </a:buBlip>
            </a:pPr>
          </a:p>
        </p:txBody>
      </p:sp>
      <p:pic>
        <p:nvPicPr>
          <p:cNvPr id="147" name="unnamed.jpg" descr="unnamed.jpg"/>
          <p:cNvPicPr>
            <a:picLocks noChangeAspect="1"/>
          </p:cNvPicPr>
          <p:nvPr/>
        </p:nvPicPr>
        <p:blipFill>
          <a:blip r:embed="rId3">
            <a:extLst/>
          </a:blip>
          <a:stretch>
            <a:fillRect/>
          </a:stretch>
        </p:blipFill>
        <p:spPr>
          <a:xfrm>
            <a:off x="10892655" y="3548201"/>
            <a:ext cx="11533672" cy="8402460"/>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il caso SALVATE IL SOLDATO RAYAN"/>
          <p:cNvSpPr txBox="1"/>
          <p:nvPr>
            <p:ph type="ctrTitle"/>
          </p:nvPr>
        </p:nvSpPr>
        <p:spPr>
          <a:xfrm>
            <a:off x="1366227" y="2217242"/>
            <a:ext cx="21651546" cy="11032221"/>
          </a:xfrm>
          <a:prstGeom prst="rect">
            <a:avLst/>
          </a:prstGeom>
        </p:spPr>
        <p:txBody>
          <a:bodyPr/>
          <a:lstStyle>
            <a:lvl1pPr>
              <a:defRPr sz="7000"/>
            </a:lvl1pPr>
          </a:lstStyle>
          <a:p>
            <a:pPr/>
            <a:r>
              <a:t>il caso SALVATE IL SOLDATO RAYAN</a:t>
            </a:r>
          </a:p>
        </p:txBody>
      </p:sp>
      <p:pic>
        <p:nvPicPr>
          <p:cNvPr id="227" name="Saving Private Ryan (1998) | D-Day Omaha Beach Movie Clip 4K HDR10 Kodak 5247 Remastered" descr="Saving Private Ryan (1998) | D-Day Omaha Beach Movie Clip 4K HDR10 Kodak 5247 Remastered"/>
          <p:cNvPicPr>
            <a:picLocks noChangeAspect="0"/>
          </p:cNvPicPr>
          <p:nvPr>
            <a:videoFile xmlns:mc="http://schemas.openxmlformats.org/markup-compatibility/2006" xmlns:aiw="http://developer.apple.com/namespaces/iwork" r:link="rId2" mc:Ignorable="aiw" aiw:title="Saving Private Ryan (1998) | D-Day Omaha Beach Movie Clip 4K HDR10 Kodak 5247 Remastered" aiw:author="CineRemastered "/>
          </p:nvPr>
        </p:nvPicPr>
        <p:blipFill>
          <a:blip r:embed="rId3">
            <a:extLst/>
          </a:blip>
          <a:stretch>
            <a:fillRect/>
          </a:stretch>
        </p:blipFill>
        <p:spPr>
          <a:xfrm>
            <a:off x="4064000" y="2286000"/>
            <a:ext cx="16256000" cy="9144000"/>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2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27"/>
                </p:tgtEl>
              </p:cMediaNode>
            </p:video>
            <p:seq concurrent="1" prevAc="none" nextAc="seek">
              <p:cTn id="8" evtFilter="cancelBubble" nodeType="interactiveSeq" restart="whenNotActive" fill="hold">
                <p:stCondLst>
                  <p:cond delay="0" evt="onClick">
                    <p:tgtEl>
                      <p:spTgt spid="22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27"/>
                                        </p:tgtEl>
                                      </p:cBhvr>
                                    </p:cmd>
                                  </p:childTnLst>
                                </p:cTn>
                              </p:par>
                            </p:childTnLst>
                          </p:cTn>
                        </p:par>
                      </p:childTnLst>
                    </p:cTn>
                  </p:par>
                </p:childTnLst>
              </p:cTn>
              <p:nextCondLst>
                <p:cond delay="0" evt="onClick">
                  <p:tgtEl>
                    <p:spTgt spid="22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ENSURA della PORNOGRAFIA"/>
          <p:cNvSpPr txBox="1"/>
          <p:nvPr>
            <p:ph type="ctrTitle"/>
          </p:nvPr>
        </p:nvSpPr>
        <p:spPr>
          <a:xfrm>
            <a:off x="1768584" y="204556"/>
            <a:ext cx="19448233" cy="1586144"/>
          </a:xfrm>
          <a:prstGeom prst="rect">
            <a:avLst/>
          </a:prstGeom>
        </p:spPr>
        <p:txBody>
          <a:bodyPr/>
          <a:lstStyle>
            <a:lvl1pPr>
              <a:defRPr sz="7000"/>
            </a:lvl1pPr>
          </a:lstStyle>
          <a:p>
            <a:pPr/>
            <a:r>
              <a:t>CENSURA della PORNOGRAFIA</a:t>
            </a:r>
          </a:p>
        </p:txBody>
      </p:sp>
      <p:sp>
        <p:nvSpPr>
          <p:cNvPr id="230" name="La censura della pornografia da parte dei regimi autoritari o conservatori è una pratica diffusa, motivata da un insieme di ragioni politiche, morali, sociali e di controllo sociale. Non si tratta solo di una questione di &quot;moralità&quot;, ma spesso di uno str"/>
          <p:cNvSpPr txBox="1"/>
          <p:nvPr/>
        </p:nvSpPr>
        <p:spPr>
          <a:xfrm>
            <a:off x="1808351" y="2216692"/>
            <a:ext cx="21737406" cy="135480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t>La censura della pornografia da parte dei regimi autoritari o conservatori è una pratica diffusa, motivata da un insieme di ragioni politiche, morali, sociali e di controllo sociale. Non si tratta solo di una questione di "moralità", ma spesso di uno strumento per mantenere l'ordine e l'ideologia dominante. </a:t>
            </a:r>
          </a:p>
          <a:p>
            <a:pPr>
              <a:defRPr sz="2500"/>
            </a:pPr>
            <a:r>
              <a:rPr b="1">
                <a:latin typeface="Helvetica Neue"/>
                <a:ea typeface="Helvetica Neue"/>
                <a:cs typeface="Helvetica Neue"/>
                <a:sym typeface="Helvetica Neue"/>
              </a:rPr>
              <a:t>Controllo Sociale e Morale (</a:t>
            </a:r>
            <a:r>
              <a:t>Legal Moralism): I governi spesso considerano la pornografia come un elemento che degrada la "moralità pubblica" e corrompe i valori familiari tradizionali. La censura viene utilizzata per imporre una visione omogenea di ciò che è "decente" e conforme agli standard comunitari, prevenendo la diffusione di comportamenti considerati devianti.</a:t>
            </a:r>
          </a:p>
          <a:p>
            <a:pPr>
              <a:defRPr sz="2500"/>
            </a:pPr>
            <a:r>
              <a:rPr b="1">
                <a:latin typeface="Helvetica Neue"/>
                <a:ea typeface="Helvetica Neue"/>
                <a:cs typeface="Helvetica Neue"/>
                <a:sym typeface="Helvetica Neue"/>
              </a:rPr>
              <a:t>Mantenimento dell'Ordine Ideologico</a:t>
            </a:r>
            <a:r>
              <a:t>: In molti regimi, specialmente quelli autoritari o comunisti, la pornografia è vista come un'influenza straniera ("occidentale") che può indebolire l'ideologia di Stato e distrarre la popolazione dai compiti politici o produttivi.</a:t>
            </a:r>
          </a:p>
          <a:p>
            <a:pPr>
              <a:defRPr sz="2500"/>
            </a:pPr>
            <a:r>
              <a:rPr b="1">
                <a:latin typeface="Helvetica Neue"/>
                <a:ea typeface="Helvetica Neue"/>
                <a:cs typeface="Helvetica Neue"/>
                <a:sym typeface="Helvetica Neue"/>
              </a:rPr>
              <a:t>Paternalismo Statale: </a:t>
            </a:r>
            <a:r>
              <a:t>I regimi paternalisti credono di dover proteggere i cittadini da se stessi. La censura è vista come uno strumento per impedire che gli individui consumino materiali che il governo ritiene dannosi per la loro salute mentale o emotiva.</a:t>
            </a:r>
          </a:p>
          <a:p>
            <a:pPr>
              <a:defRPr sz="2500"/>
            </a:pPr>
            <a:r>
              <a:rPr b="1">
                <a:latin typeface="Helvetica Neue"/>
                <a:ea typeface="Helvetica Neue"/>
                <a:cs typeface="Helvetica Neue"/>
                <a:sym typeface="Helvetica Neue"/>
              </a:rPr>
              <a:t>Protezione dei Minori </a:t>
            </a:r>
            <a:r>
              <a:t>(usata come pretesto): Sebbene la lotta alla pornografia minorile sia una priorità legale a livello globale, nei regimi repressivi il concetto di "protezione" viene spesso esteso per bandire qualsiasi materiale sessualmente esplicito, inclusi contenuti legali per adulti, col fine di controllare l'accesso all'informazione.</a:t>
            </a:r>
          </a:p>
          <a:p>
            <a:pPr>
              <a:defRPr sz="2500"/>
            </a:pPr>
            <a:r>
              <a:rPr b="1">
                <a:latin typeface="Helvetica Neue"/>
                <a:ea typeface="Helvetica Neue"/>
                <a:cs typeface="Helvetica Neue"/>
                <a:sym typeface="Helvetica Neue"/>
              </a:rPr>
              <a:t>Strumento di Potere e Stabilità: </a:t>
            </a:r>
            <a:r>
              <a:t>Il controllo sui contenuti sessuali permette al regime di definire i confini della libertà personale. Proibire qualcosa che è altamente desiderato, come la pornografia, può anche essere un modo per testare e rafforzare la capacità di controllo dello Stato sulla vita privata dei cittadini. </a:t>
            </a:r>
          </a:p>
          <a:p>
            <a:pPr>
              <a:defRPr sz="2500"/>
            </a:pPr>
            <a:r>
              <a:t>Non tutti i paesi hanno approcci identici. La censura varia in base a valori culturali e religiosi. In alcuni casi, il bando totale ha anche risposto alla necessità di "ripulire" la società da influenze considerate borghesi o decadenti. Infine, la definizione stessa di "pornografia" è spesso vaga e viene strumentalizzata per reprimere altre forme di dissenso o materiale artistico non gradito.</a:t>
            </a:r>
          </a:p>
          <a:p>
            <a:pPr>
              <a:defRPr sz="2500"/>
            </a:pPr>
          </a:p>
          <a:p>
            <a:pPr>
              <a:defRPr sz="2500"/>
            </a:pP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IL BUON COSTUME"/>
          <p:cNvSpPr txBox="1"/>
          <p:nvPr>
            <p:ph type="ctrTitle"/>
          </p:nvPr>
        </p:nvSpPr>
        <p:spPr>
          <a:xfrm>
            <a:off x="1768584" y="204556"/>
            <a:ext cx="19448233" cy="1586144"/>
          </a:xfrm>
          <a:prstGeom prst="rect">
            <a:avLst/>
          </a:prstGeom>
        </p:spPr>
        <p:txBody>
          <a:bodyPr/>
          <a:lstStyle>
            <a:lvl1pPr>
              <a:defRPr sz="7000"/>
            </a:lvl1pPr>
          </a:lstStyle>
          <a:p>
            <a:pPr/>
            <a:r>
              <a:t>IL BUON COSTUME</a:t>
            </a:r>
          </a:p>
        </p:txBody>
      </p:sp>
      <p:sp>
        <p:nvSpPr>
          <p:cNvPr id="233" name="Sentenza n. 191/1970 (Corte Costituzionale, 10 dicembre 1970)…"/>
          <p:cNvSpPr txBox="1"/>
          <p:nvPr/>
        </p:nvSpPr>
        <p:spPr>
          <a:xfrm>
            <a:off x="1323298" y="1926895"/>
            <a:ext cx="21737406" cy="1076268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pPr>
            <a:r>
              <a:t>Sentenza n. 191/1970 (Corte Costituzionale, 10 dicembre 1970)</a:t>
            </a:r>
          </a:p>
          <a:p>
            <a:pPr>
              <a:defRPr sz="3200"/>
            </a:pPr>
            <a:r>
              <a:t>Qui la Corte approfondì il concetto di "buon costume" in un giudizio su norme analoghe all'art. 528 c.p.</a:t>
            </a:r>
          </a:p>
          <a:p>
            <a:pPr>
              <a:defRPr sz="3200"/>
            </a:pPr>
            <a:r>
              <a:t>	•	Contesto: Quesito di costituzionalità su disposizioni penali contro l'oscenità, in bilico tra libertà individuale e tutela sociale.</a:t>
            </a:r>
          </a:p>
          <a:p>
            <a:pPr>
              <a:defRPr sz="3200"/>
            </a:pPr>
            <a:r>
              <a:t>	•	Ragionamento chiave: </a:t>
            </a:r>
            <a:r>
              <a:rPr b="1">
                <a:latin typeface="Helvetica Neue"/>
                <a:ea typeface="Helvetica Neue"/>
                <a:cs typeface="Helvetica Neue"/>
                <a:sym typeface="Helvetica Neue"/>
              </a:rPr>
              <a:t>La Corte chiarì che il buon costume non è un "assoluto morale immutabile", ma ha una "relatività storica" legata alle condizioni culturali e sociali di un dato periodo. In un momento storico specifico, però, è valutabile secondo il "comune sentimento del pudore" percepito dalla società. </a:t>
            </a:r>
            <a:r>
              <a:t>Questo introdusse un </a:t>
            </a:r>
            <a:r>
              <a:rPr u="sng"/>
              <a:t>elemento di storicizzazione</a:t>
            </a:r>
            <a:r>
              <a:t>: </a:t>
            </a:r>
            <a:r>
              <a:rPr b="1" u="sng">
                <a:latin typeface="Helvetica Neue"/>
                <a:ea typeface="Helvetica Neue"/>
                <a:cs typeface="Helvetica Neue"/>
                <a:sym typeface="Helvetica Neue"/>
              </a:rPr>
              <a:t>ciò che è osceno oggi potrebbe non esserlo domani</a:t>
            </a:r>
            <a:r>
              <a:t>, a seconda dell'evoluzione dei costumi. La sentenza respinse l'incostituzionalità, ma sottolineò che la tutela penale deve essere proporzionata e non arbitraria.</a:t>
            </a:r>
          </a:p>
          <a:p>
            <a:pPr>
              <a:defRPr sz="3200"/>
            </a:pPr>
            <a:r>
              <a:t>	•	Impatto: Fu un passo verso la liberalizzazione. Negli anni '70, con i cambiamenti sociali (boom economico, movimenti femministi, secolarizzazione), questa relatività permise alla giurisprudenza di ridimensionare l'applicazione dell'art. 528 c.p. alla pornografia "hard" tra adulti, se non offensiva per il pudore medio contemporaneo. Contribuì alla tolleranza pratica di riviste e film erotici.</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PORNO: gloria e miseria di un genere"/>
          <p:cNvSpPr txBox="1"/>
          <p:nvPr>
            <p:ph type="ctrTitle"/>
          </p:nvPr>
        </p:nvSpPr>
        <p:spPr>
          <a:xfrm>
            <a:off x="1768584" y="204556"/>
            <a:ext cx="19448233" cy="1586144"/>
          </a:xfrm>
          <a:prstGeom prst="rect">
            <a:avLst/>
          </a:prstGeom>
        </p:spPr>
        <p:txBody>
          <a:bodyPr/>
          <a:lstStyle>
            <a:lvl1pPr>
              <a:defRPr sz="7000"/>
            </a:lvl1pPr>
          </a:lstStyle>
          <a:p>
            <a:pPr/>
            <a:r>
              <a:t>PORNO: gloria e miseria di un genere</a:t>
            </a:r>
          </a:p>
        </p:txBody>
      </p:sp>
      <p:sp>
        <p:nvSpPr>
          <p:cNvPr id="236" name="Orario di trasmissione consentito per i film FM14…"/>
          <p:cNvSpPr txBox="1"/>
          <p:nvPr/>
        </p:nvSpPr>
        <p:spPr>
          <a:xfrm>
            <a:off x="1323298" y="2176556"/>
            <a:ext cx="21737406" cy="143392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b="1" sz="3200">
                <a:latin typeface="Helvetica Neue"/>
                <a:ea typeface="Helvetica Neue"/>
                <a:cs typeface="Helvetica Neue"/>
                <a:sym typeface="Helvetica Neue"/>
              </a:defRPr>
            </a:pPr>
            <a:r>
              <a:t>Orario di trasmissione consentito per i film FM14</a:t>
            </a:r>
          </a:p>
          <a:p>
            <a:pPr>
              <a:defRPr sz="3200"/>
            </a:pPr>
            <a:r>
              <a:t>•	Può essere trasmesso solo dalle 23:00 alle 7:00 del mattino successivo.</a:t>
            </a:r>
          </a:p>
          <a:p>
            <a:pPr>
              <a:defRPr sz="3200"/>
            </a:pPr>
            <a:r>
              <a:t>•	Deve essere obbligatoriamente protetto da parental control (blocco con PIN o filtro elettronico per impedire l'accesso ai minori).</a:t>
            </a:r>
          </a:p>
          <a:p>
            <a:pPr>
              <a:defRPr sz="3200"/>
            </a:pPr>
            <a:r>
              <a:t>•	Entrambe le misure (orario notturno + parental control) sono cumulative: non basta una sola per anticipare o posticipare.</a:t>
            </a:r>
          </a:p>
          <a:p>
            <a:pPr>
              <a:defRPr sz="3200"/>
            </a:pPr>
            <a:r>
              <a:t>•	Fuori da questa fascia (es. prima delle 23:00), è vietato trasmetterlo, anche tagliato o censurato parzialmente, su reti generaliste, pay TV lineari o qualsiasi piattaforma broadcast.</a:t>
            </a:r>
          </a:p>
          <a:p>
            <a:pPr>
              <a:defRPr sz="3200"/>
            </a:pPr>
            <a:r>
              <a:t>In pratica in Italia</a:t>
            </a:r>
          </a:p>
          <a:p>
            <a:pPr>
              <a:defRPr sz="3200"/>
            </a:pPr>
            <a:r>
              <a:t>	•	Non risulta trasmesso frequentemente (o quasi mai) sulle reti generaliste (RAI, Mediaset, La7), proprio per il contenuto estremo.</a:t>
            </a:r>
          </a:p>
          <a:p>
            <a:pPr>
              <a:defRPr sz="3200"/>
            </a:pPr>
            <a:r>
              <a:t>	•	Potrebbe passare su canali tematici notturni di pay TV (es. Sky Cinema o canali after-hours, o piattaforme come Prime Video/Netflix in passato, ma lì segue regole streaming diverse con rating TV-MA equivalente).</a:t>
            </a:r>
          </a:p>
          <a:p>
            <a:pPr>
              <a:defRPr sz="3200"/>
            </a:pPr>
            <a:r>
              <a:t>	•	Molte emittenti preferiscono evitarlo del tutto in chiaro per non rischiare sanzioni AGCOM o proteste (MOIGE, Comitato Media e Minori), anche se tecnicamente legale nella fascia notturna.</a:t>
            </a:r>
          </a:p>
          <a:p>
            <a:pPr>
              <a:defRPr sz="3200"/>
            </a:pPr>
            <a:r>
              <a:t>	•	È più comune su streaming (Netflix l'ha avuto in passato con rating TV-MA, Prime Video, MUBI ecc.), dove il parental control è gestito dall'utente.</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PORNO: gloria e miseria di un genere"/>
          <p:cNvSpPr txBox="1"/>
          <p:nvPr>
            <p:ph type="ctrTitle"/>
          </p:nvPr>
        </p:nvSpPr>
        <p:spPr>
          <a:xfrm>
            <a:off x="1768584" y="204556"/>
            <a:ext cx="19448233" cy="1586144"/>
          </a:xfrm>
          <a:prstGeom prst="rect">
            <a:avLst/>
          </a:prstGeom>
        </p:spPr>
        <p:txBody>
          <a:bodyPr/>
          <a:lstStyle>
            <a:lvl1pPr>
              <a:defRPr sz="7000"/>
            </a:lvl1pPr>
          </a:lstStyle>
          <a:p>
            <a:pPr/>
            <a:r>
              <a:t>PORNO: gloria e miseria di un genere</a:t>
            </a:r>
          </a:p>
        </p:txBody>
      </p:sp>
      <p:sp>
        <p:nvSpPr>
          <p:cNvPr id="239" name="Mostrare il tabù crea la fortuna del genere ma contemporaneamente la relega in un ghetto che ne riduce i budget"/>
          <p:cNvSpPr txBox="1"/>
          <p:nvPr/>
        </p:nvSpPr>
        <p:spPr>
          <a:xfrm>
            <a:off x="1677325" y="3116007"/>
            <a:ext cx="19630750" cy="1607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Mostrare il tabù crea la fortuna del genere ma contemporaneamente la relega in un ghetto che ne riduce i budget</a:t>
            </a:r>
          </a:p>
        </p:txBody>
      </p:sp>
      <p:sp>
        <p:nvSpPr>
          <p:cNvPr id="240" name="https://mubi.com/en/films/pirates-ii-stagnettis-revenge/trailer"/>
          <p:cNvSpPr txBox="1"/>
          <p:nvPr/>
        </p:nvSpPr>
        <p:spPr>
          <a:xfrm>
            <a:off x="5213739" y="12004155"/>
            <a:ext cx="16657956"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https://mubi.com/en/films/pirates-ii-stagnettis-revenge/trailer</a:t>
            </a:r>
          </a:p>
        </p:txBody>
      </p:sp>
      <p:pic>
        <p:nvPicPr>
          <p:cNvPr id="241" name="p3513608_v_v10_aa.jpg" descr="p3513608_v_v10_aa.jpg"/>
          <p:cNvPicPr>
            <a:picLocks noChangeAspect="1"/>
          </p:cNvPicPr>
          <p:nvPr/>
        </p:nvPicPr>
        <p:blipFill>
          <a:blip r:embed="rId2">
            <a:extLst/>
          </a:blip>
          <a:stretch>
            <a:fillRect/>
          </a:stretch>
        </p:blipFill>
        <p:spPr>
          <a:xfrm>
            <a:off x="2228867" y="4710902"/>
            <a:ext cx="5178003" cy="6904004"/>
          </a:xfrm>
          <a:prstGeom prst="rect">
            <a:avLst/>
          </a:prstGeom>
          <a:ln w="12700">
            <a:miter lim="400000"/>
          </a:ln>
        </p:spPr>
      </p:pic>
      <p:sp>
        <p:nvSpPr>
          <p:cNvPr id="242" name="costato 8 milioni di dollari nel 2008, corrispondenti a .ca 12 di oggi è però pari ai budget di medio piccoli film indipendenti americani. Un film mainstream americano va dai 150 ai 500 milioni di dollari."/>
          <p:cNvSpPr txBox="1"/>
          <p:nvPr/>
        </p:nvSpPr>
        <p:spPr>
          <a:xfrm>
            <a:off x="8182788" y="6541177"/>
            <a:ext cx="8966296" cy="18184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pPr/>
            <a:r>
              <a:t>costato 8 milioni di dollari nel 2008, corrispondenti a .ca 12 di oggi è però pari ai budget di medio piccoli film indipendenti americani. Un film mainstream americano va dai 150 ai 500 milioni di dollari.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4" name="Screenshot 2026-02-28 alle 00.07.37.png" descr="Screenshot 2026-02-28 alle 00.07.37.png"/>
          <p:cNvPicPr>
            <a:picLocks noChangeAspect="1"/>
          </p:cNvPicPr>
          <p:nvPr/>
        </p:nvPicPr>
        <p:blipFill>
          <a:blip r:embed="rId2">
            <a:extLst/>
          </a:blip>
          <a:stretch>
            <a:fillRect/>
          </a:stretch>
        </p:blipFill>
        <p:spPr>
          <a:xfrm>
            <a:off x="1248830" y="1144078"/>
            <a:ext cx="21461826" cy="12193755"/>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6" name="Screenshot 2026-02-27 alle 23.49.36.png" descr="Screenshot 2026-02-27 alle 23.49.36.png"/>
          <p:cNvPicPr>
            <a:picLocks noChangeAspect="1"/>
          </p:cNvPicPr>
          <p:nvPr/>
        </p:nvPicPr>
        <p:blipFill>
          <a:blip r:embed="rId2">
            <a:extLst/>
          </a:blip>
          <a:srcRect l="1984" t="0" r="0" b="0"/>
          <a:stretch>
            <a:fillRect/>
          </a:stretch>
        </p:blipFill>
        <p:spPr>
          <a:xfrm>
            <a:off x="3435134" y="1988033"/>
            <a:ext cx="7147248" cy="10567597"/>
          </a:xfrm>
          <a:prstGeom prst="rect">
            <a:avLst/>
          </a:prstGeom>
          <a:ln w="12700">
            <a:miter lim="400000"/>
          </a:ln>
        </p:spPr>
      </p:pic>
      <p:pic>
        <p:nvPicPr>
          <p:cNvPr id="247" name="Screenshot 2026-02-27 alle 23.53.05.png" descr="Screenshot 2026-02-27 alle 23.53.05.png"/>
          <p:cNvPicPr>
            <a:picLocks noChangeAspect="1"/>
          </p:cNvPicPr>
          <p:nvPr/>
        </p:nvPicPr>
        <p:blipFill>
          <a:blip r:embed="rId3">
            <a:extLst/>
          </a:blip>
          <a:stretch>
            <a:fillRect/>
          </a:stretch>
        </p:blipFill>
        <p:spPr>
          <a:xfrm>
            <a:off x="11729949" y="2901950"/>
            <a:ext cx="12014201" cy="7912100"/>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 name="Screenshot 2026-02-27 alle 23.34.48.png" descr="Screenshot 2026-02-27 alle 23.34.48.png"/>
          <p:cNvPicPr>
            <a:picLocks noChangeAspect="1"/>
          </p:cNvPicPr>
          <p:nvPr/>
        </p:nvPicPr>
        <p:blipFill>
          <a:blip r:embed="rId2">
            <a:extLst/>
          </a:blip>
          <a:stretch>
            <a:fillRect/>
          </a:stretch>
        </p:blipFill>
        <p:spPr>
          <a:xfrm>
            <a:off x="4740120" y="2504732"/>
            <a:ext cx="14903760" cy="105036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Screenshot 2026-02-27 alle 23.59.50.png" descr="Screenshot 2026-02-27 alle 23.59.50.png"/>
          <p:cNvPicPr>
            <a:picLocks noChangeAspect="1"/>
          </p:cNvPicPr>
          <p:nvPr/>
        </p:nvPicPr>
        <p:blipFill>
          <a:blip r:embed="rId2">
            <a:extLst/>
          </a:blip>
          <a:stretch>
            <a:fillRect/>
          </a:stretch>
        </p:blipFill>
        <p:spPr>
          <a:xfrm>
            <a:off x="11371239" y="4077778"/>
            <a:ext cx="11404601" cy="6388101"/>
          </a:xfrm>
          <a:prstGeom prst="rect">
            <a:avLst/>
          </a:prstGeom>
          <a:ln w="12700">
            <a:miter lim="400000"/>
          </a:ln>
        </p:spPr>
      </p:pic>
      <p:pic>
        <p:nvPicPr>
          <p:cNvPr id="252" name="Screenshot 2026-02-28 alle 00.03.28.png" descr="Screenshot 2026-02-28 alle 00.03.28.png"/>
          <p:cNvPicPr>
            <a:picLocks noChangeAspect="1"/>
          </p:cNvPicPr>
          <p:nvPr/>
        </p:nvPicPr>
        <p:blipFill>
          <a:blip r:embed="rId3">
            <a:extLst/>
          </a:blip>
          <a:stretch>
            <a:fillRect/>
          </a:stretch>
        </p:blipFill>
        <p:spPr>
          <a:xfrm>
            <a:off x="1192596" y="3099878"/>
            <a:ext cx="9486901" cy="8343901"/>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 name="https://it.xgroovy.com/videos/525246/best-game-of-thrones-porn-scenes-compilation/"/>
          <p:cNvSpPr txBox="1"/>
          <p:nvPr/>
        </p:nvSpPr>
        <p:spPr>
          <a:xfrm>
            <a:off x="4693197" y="8921721"/>
            <a:ext cx="14997605" cy="1607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https://it.xgroovy.com/videos/525246/best-game-of-thrones-porn-scenes-compilation/</a:t>
            </a:r>
          </a:p>
        </p:txBody>
      </p:sp>
      <p:pic>
        <p:nvPicPr>
          <p:cNvPr id="255" name="game-of-thrones-sex-scene-6-ygritte.jpg.jpeg" descr="game-of-thrones-sex-scene-6-ygritte.jpg.jpeg"/>
          <p:cNvPicPr>
            <a:picLocks noChangeAspect="1"/>
          </p:cNvPicPr>
          <p:nvPr/>
        </p:nvPicPr>
        <p:blipFill>
          <a:blip r:embed="rId2">
            <a:extLst/>
          </a:blip>
          <a:stretch>
            <a:fillRect/>
          </a:stretch>
        </p:blipFill>
        <p:spPr>
          <a:xfrm>
            <a:off x="6988452" y="2760529"/>
            <a:ext cx="8277829" cy="5673196"/>
          </a:xfrm>
          <a:prstGeom prst="rect">
            <a:avLst/>
          </a:prstGeom>
          <a:ln w="12700">
            <a:miter lim="400000"/>
          </a:ln>
        </p:spPr>
      </p:pic>
      <p:sp>
        <p:nvSpPr>
          <p:cNvPr id="256" name="IL TRONO DI SPADE"/>
          <p:cNvSpPr txBox="1"/>
          <p:nvPr/>
        </p:nvSpPr>
        <p:spPr>
          <a:xfrm>
            <a:off x="3040584" y="1198418"/>
            <a:ext cx="5831206" cy="845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TRONO DI SPADE</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i baci rubati"/>
          <p:cNvSpPr txBox="1"/>
          <p:nvPr>
            <p:ph type="title"/>
          </p:nvPr>
        </p:nvSpPr>
        <p:spPr>
          <a:prstGeom prst="rect">
            <a:avLst/>
          </a:prstGeom>
        </p:spPr>
        <p:txBody>
          <a:bodyPr/>
          <a:lstStyle/>
          <a:p>
            <a:pPr/>
            <a:r>
              <a:t>i baci rubati </a:t>
            </a:r>
          </a:p>
        </p:txBody>
      </p:sp>
      <p:sp>
        <p:nvSpPr>
          <p:cNvPr id="150" name="Doppio clic per modificare"/>
          <p:cNvSpPr txBox="1"/>
          <p:nvPr>
            <p:ph type="body" idx="1"/>
          </p:nvPr>
        </p:nvSpPr>
        <p:spPr>
          <a:prstGeom prst="rect">
            <a:avLst/>
          </a:prstGeom>
        </p:spPr>
        <p:txBody>
          <a:bodyPr/>
          <a:lstStyle/>
          <a:p>
            <a:pPr>
              <a:buBlip>
                <a:blip r:embed="rId2"/>
              </a:buBlip>
            </a:pPr>
          </a:p>
        </p:txBody>
      </p:sp>
      <p:pic>
        <p:nvPicPr>
          <p:cNvPr id="151" name="Nuovo Cinema Paradiso &quot;scena dei baci&quot;" descr="Nuovo Cinema Paradiso &quot;scena dei baci&quot;"/>
          <p:cNvPicPr>
            <a:picLocks noChangeAspect="0"/>
          </p:cNvPicPr>
          <p:nvPr>
            <a:videoFile xmlns:mc="http://schemas.openxmlformats.org/markup-compatibility/2006" xmlns:aiw="http://developer.apple.com/namespaces/iwork" r:link="rId3" mc:Ignorable="aiw" aiw:title="Nuovo Cinema Paradiso &quot;scena dei baci&quot;" aiw:author="Baaria Film Festival"/>
          </p:nvPr>
        </p:nvPicPr>
        <p:blipFill>
          <a:blip r:embed="rId4">
            <a:extLst/>
          </a:blip>
          <a:stretch>
            <a:fillRect/>
          </a:stretch>
        </p:blipFill>
        <p:spPr>
          <a:xfrm>
            <a:off x="1092782" y="3070604"/>
            <a:ext cx="22198436" cy="1248662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5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51"/>
                </p:tgtEl>
              </p:cMediaNode>
            </p:video>
            <p:seq concurrent="1" prevAc="none" nextAc="seek">
              <p:cTn id="8" evtFilter="cancelBubble" nodeType="interactiveSeq" restart="whenNotActive" fill="hold">
                <p:stCondLst>
                  <p:cond delay="0" evt="onClick">
                    <p:tgtEl>
                      <p:spTgt spid="15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1"/>
                                        </p:tgtEl>
                                      </p:cBhvr>
                                    </p:cmd>
                                  </p:childTnLst>
                                </p:cTn>
                              </p:par>
                            </p:childTnLst>
                          </p:cTn>
                        </p:par>
                      </p:childTnLst>
                    </p:cTn>
                  </p:par>
                </p:childTnLst>
              </p:cTn>
              <p:nextCondLst>
                <p:cond delay="0" evt="onClick">
                  <p:tgtEl>
                    <p:spTgt spid="151"/>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400" y="901700"/>
            <a:ext cx="9906001" cy="11912600"/>
          </a:xfrm>
          <a:prstGeom prst="rect">
            <a:avLst/>
          </a:prstGeom>
        </p:spPr>
      </p:pic>
      <p:sp>
        <p:nvSpPr>
          <p:cNvPr id="259" name="TOTÒ CHE VISSE DUE VOLTE…"/>
          <p:cNvSpPr txBox="1"/>
          <p:nvPr>
            <p:ph type="title"/>
          </p:nvPr>
        </p:nvSpPr>
        <p:spPr>
          <a:prstGeom prst="rect">
            <a:avLst/>
          </a:prstGeom>
        </p:spPr>
        <p:txBody>
          <a:bodyPr/>
          <a:lstStyle/>
          <a:p>
            <a:pPr defTabSz="470534">
              <a:defRPr b="1" sz="5700">
                <a:effectLst>
                  <a:outerShdw sx="100000" sy="100000" kx="0" ky="0" algn="b" rotWithShape="0" blurRad="28956" dist="21717" dir="5400000">
                    <a:srgbClr val="000000"/>
                  </a:outerShdw>
                </a:effectLst>
                <a:latin typeface="Helvetica Neue"/>
                <a:ea typeface="Helvetica Neue"/>
                <a:cs typeface="Helvetica Neue"/>
                <a:sym typeface="Helvetica Neue"/>
              </a:defRPr>
            </a:pPr>
            <a:r>
              <a:t>TOTÒ CHE VISSE DUE VOLTE</a:t>
            </a:r>
          </a:p>
          <a:p>
            <a:pPr defTabSz="470534">
              <a:defRPr sz="3932">
                <a:effectLst>
                  <a:outerShdw sx="100000" sy="100000" kx="0" ky="0" algn="b" rotWithShape="0" blurRad="28956" dist="21717" dir="5400000">
                    <a:srgbClr val="000000"/>
                  </a:outerShdw>
                </a:effectLst>
              </a:defRPr>
            </a:pPr>
            <a:r>
              <a:t>Regia di Daniele Ciprì, Franco Maresco. con Pierrots, Marcello Miranda, Salvatore Gattuso, Carlo Giordano, Francesco Tirone. Genere Drammatico - Italia, 1998, durata 92 minuti.</a:t>
            </a:r>
          </a:p>
        </p:txBody>
      </p:sp>
      <p:sp>
        <p:nvSpPr>
          <p:cNvPr id="260" name="La Commissione di censura lo definì &quot;anti-religioso e offensivo del buon costume&quot;"/>
          <p:cNvSpPr txBox="1"/>
          <p:nvPr>
            <p:ph type="body" sz="quarter" idx="1"/>
          </p:nvPr>
        </p:nvSpPr>
        <p:spPr>
          <a:prstGeom prst="rect">
            <a:avLst/>
          </a:prstGeom>
        </p:spPr>
        <p:txBody>
          <a:bodyPr/>
          <a:lstStyle>
            <a:lvl1pPr>
              <a:defRPr sz="4800"/>
            </a:lvl1pPr>
          </a:lstStyle>
          <a:p>
            <a:pPr/>
            <a:r>
              <a:t>La Commissione di censura lo definì "anti-religioso e offensivo del buon costume"</a:t>
            </a:r>
          </a:p>
        </p:txBody>
      </p:sp>
      <p:pic>
        <p:nvPicPr>
          <p:cNvPr id="261" name="Ciprì Maresco   Totò che visse due volte scene migliori 1" descr="Ciprì Maresco   Totò che visse due volte scene migliori 1"/>
          <p:cNvPicPr>
            <a:picLocks noChangeAspect="0"/>
          </p:cNvPicPr>
          <p:nvPr>
            <a:videoFile xmlns:mc="http://schemas.openxmlformats.org/markup-compatibility/2006" xmlns:aiw="http://developer.apple.com/namespaces/iwork" r:link="rId3" mc:Ignorable="aiw" aiw:title="Ciprì Maresco   Totò che visse due volte scene migliori 1" aiw:author="skricchio1981"/>
          </p:nvPr>
        </p:nvPicPr>
        <p:blipFill>
          <a:blip r:embed="rId4">
            <a:extLst/>
          </a:blip>
          <a:stretch>
            <a:fillRect/>
          </a:stretch>
        </p:blipFill>
        <p:spPr>
          <a:xfrm>
            <a:off x="6736794" y="8826999"/>
            <a:ext cx="6096001" cy="4572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6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61"/>
                </p:tgtEl>
              </p:cMediaNode>
            </p:video>
            <p:seq concurrent="1" prevAc="none" nextAc="seek">
              <p:cTn id="8" evtFilter="cancelBubble" nodeType="interactiveSeq" restart="whenNotActive" fill="hold">
                <p:stCondLst>
                  <p:cond delay="0" evt="onClick">
                    <p:tgtEl>
                      <p:spTgt spid="26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1"/>
                                        </p:tgtEl>
                                      </p:cBhvr>
                                    </p:cmd>
                                  </p:childTnLst>
                                </p:cTn>
                              </p:par>
                            </p:childTnLst>
                          </p:cTn>
                        </p:par>
                      </p:childTnLst>
                    </p:cTn>
                  </p:par>
                </p:childTnLst>
              </p:cTn>
              <p:nextCondLst>
                <p:cond delay="0" evt="onClick">
                  <p:tgtEl>
                    <p:spTgt spid="261"/>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3" name="TOTÒ CHE VISSE DUE VOLTE…"/>
          <p:cNvSpPr txBox="1"/>
          <p:nvPr>
            <p:ph type="title"/>
          </p:nvPr>
        </p:nvSpPr>
        <p:spPr>
          <a:xfrm>
            <a:off x="1473200" y="1803400"/>
            <a:ext cx="21528570" cy="10878767"/>
          </a:xfrm>
          <a:prstGeom prst="rect">
            <a:avLst/>
          </a:prstGeom>
        </p:spPr>
        <p:txBody>
          <a:bodyPr/>
          <a:lstStyle/>
          <a:p>
            <a:pPr defTabSz="454025">
              <a:defRPr b="1" sz="5500">
                <a:effectLst>
                  <a:outerShdw sx="100000" sy="100000" kx="0" ky="0" algn="b" rotWithShape="0" blurRad="27940" dist="20955" dir="5400000">
                    <a:srgbClr val="000000"/>
                  </a:outerShdw>
                </a:effectLst>
                <a:latin typeface="Helvetica Neue"/>
                <a:ea typeface="Helvetica Neue"/>
                <a:cs typeface="Helvetica Neue"/>
                <a:sym typeface="Helvetica Neue"/>
              </a:defRPr>
            </a:pPr>
            <a:r>
              <a:t>TOTÒ CHE VISSE DUE VOLTE</a:t>
            </a:r>
          </a:p>
          <a:p>
            <a:pPr defTabSz="454025">
              <a:defRPr sz="3795">
                <a:effectLst>
                  <a:outerShdw sx="100000" sy="100000" kx="0" ky="0" algn="b" rotWithShape="0" blurRad="27940" dist="20955" dir="5400000">
                    <a:srgbClr val="000000"/>
                  </a:outerShdw>
                </a:effectLst>
              </a:defRPr>
            </a:pPr>
            <a:r>
              <a:t>«Un film degradante per la dignità del popolo siciliano, del mondo italiano e dell’umanità, offensivo del buon costume, con esplicito disprezzo verso il sentimento religioso e contenente scene blasfeme intrise di degrado morale.»</a:t>
            </a:r>
          </a:p>
          <a:p>
            <a:pPr defTabSz="454025">
              <a:defRPr sz="3795">
                <a:effectLst>
                  <a:outerShdw sx="100000" sy="100000" kx="0" ky="0" algn="b" rotWithShape="0" blurRad="27940" dist="20955" dir="5400000">
                    <a:srgbClr val="000000"/>
                  </a:outerShdw>
                </a:effectLst>
              </a:defRPr>
            </a:pPr>
            <a:r>
              <a:t>Altre formulazioni leggermente varianti apparse sui giornali e negli atti (ma sempre fedeli al dispositivo ufficiale) includono:</a:t>
            </a:r>
          </a:p>
          <a:p>
            <a:pPr defTabSz="454025">
              <a:defRPr sz="3795">
                <a:effectLst>
                  <a:outerShdw sx="100000" sy="100000" kx="0" ky="0" algn="b" rotWithShape="0" blurRad="27940" dist="20955" dir="5400000">
                    <a:srgbClr val="000000"/>
                  </a:outerShdw>
                </a:effectLst>
              </a:defRPr>
            </a:pPr>
          </a:p>
          <a:p>
            <a:pPr defTabSz="454025">
              <a:defRPr sz="3795">
                <a:effectLst>
                  <a:outerShdw sx="100000" sy="100000" kx="0" ky="0" algn="b" rotWithShape="0" blurRad="27940" dist="20955" dir="5400000">
                    <a:srgbClr val="000000"/>
                  </a:outerShdw>
                </a:effectLst>
              </a:defRPr>
            </a:pPr>
            <a:r>
              <a:t>«forzatura deteriore di chi tende a degradare la dignità del popolo siciliano, del nucleo italiano e dell’umanità»</a:t>
            </a:r>
          </a:p>
          <a:p>
            <a:pPr defTabSz="454025">
              <a:defRPr sz="3795">
                <a:effectLst>
                  <a:outerShdw sx="100000" sy="100000" kx="0" ky="0" algn="b" rotWithShape="0" blurRad="27940" dist="20955" dir="5400000">
                    <a:srgbClr val="000000"/>
                  </a:outerShdw>
                </a:effectLst>
              </a:defRPr>
            </a:pPr>
            <a:r>
              <a:t>«offensivo del buon costume» + «disprezzo verso il sentimento religioso in generale e quello cristiano in particolare»</a:t>
            </a:r>
          </a:p>
          <a:p>
            <a:pPr defTabSz="454025">
              <a:defRPr sz="3795">
                <a:effectLst>
                  <a:outerShdw sx="100000" sy="100000" kx="0" ky="0" algn="b" rotWithShape="0" blurRad="27940" dist="20955" dir="5400000">
                    <a:srgbClr val="000000"/>
                  </a:outerShdw>
                </a:effectLst>
              </a:defRPr>
            </a:pPr>
            <a:r>
              <a:t>«scene blasfeme e sacrileghe, intrise di degrado morale»</a:t>
            </a:r>
          </a:p>
          <a:p>
            <a:pPr defTabSz="454025">
              <a:defRPr sz="3795">
                <a:effectLst>
                  <a:outerShdw sx="100000" sy="100000" kx="0" ky="0" algn="b" rotWithShape="0" blurRad="27940" dist="20955" dir="5400000">
                    <a:srgbClr val="000000"/>
                  </a:outerShdw>
                </a:effectLst>
              </a:defRPr>
            </a:pPr>
            <a:r>
              <a:t>«anti-religioso e offensivo del buon costume» (versione più sintetica usata in alcuni comunicati)</a:t>
            </a:r>
          </a:p>
          <a:p>
            <a:pPr defTabSz="454025">
              <a:defRPr sz="3795">
                <a:effectLst>
                  <a:outerShdw sx="100000" sy="100000" kx="0" ky="0" algn="b" rotWithShape="0" blurRad="27940" dist="20955" dir="5400000">
                    <a:srgbClr val="000000"/>
                  </a:outerShdw>
                </a:effectLst>
              </a:defRPr>
            </a:pPr>
          </a:p>
          <a:p>
            <a:pPr defTabSz="454025">
              <a:defRPr sz="3795">
                <a:effectLst>
                  <a:outerShdw sx="100000" sy="100000" kx="0" ky="0" algn="b" rotWithShape="0" blurRad="27940" dist="20955" dir="5400000">
                    <a:srgbClr val="000000"/>
                  </a:outerShdw>
                </a:effectLst>
              </a:defRPr>
            </a:pPr>
            <a:r>
              <a:t>In appello (qualche settimana dopo) la Commissione di secondo grado ribaltò il divieto totale, concedendo il visto con divieto ai minori di 18 anni. Il ricorso al Consiglio di Stato presentato dalla produzione fu poi respinto, ma il film poté uscire (anche se in pochissime sale).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400" y="901700"/>
            <a:ext cx="9906000" cy="11912600"/>
          </a:xfrm>
          <a:prstGeom prst="rect">
            <a:avLst/>
          </a:prstGeom>
        </p:spPr>
      </p:pic>
      <p:sp>
        <p:nvSpPr>
          <p:cNvPr id="266" name="Morituris…"/>
          <p:cNvSpPr txBox="1"/>
          <p:nvPr>
            <p:ph type="title"/>
          </p:nvPr>
        </p:nvSpPr>
        <p:spPr>
          <a:prstGeom prst="rect">
            <a:avLst/>
          </a:prstGeom>
        </p:spPr>
        <p:txBody>
          <a:bodyPr/>
          <a:lstStyle/>
          <a:p>
            <a:pPr defTabSz="528319">
              <a:defRPr b="1" sz="6400">
                <a:effectLst>
                  <a:outerShdw sx="100000" sy="100000" kx="0" ky="0" algn="b" rotWithShape="0" blurRad="32512" dist="24384" dir="5400000">
                    <a:srgbClr val="000000"/>
                  </a:outerShdw>
                </a:effectLst>
                <a:latin typeface="Helvetica Neue"/>
                <a:ea typeface="Helvetica Neue"/>
                <a:cs typeface="Helvetica Neue"/>
                <a:sym typeface="Helvetica Neue"/>
              </a:defRPr>
            </a:pPr>
            <a:r>
              <a:t>Morituris</a:t>
            </a:r>
          </a:p>
          <a:p>
            <a:pPr defTabSz="528319">
              <a:defRPr sz="4416">
                <a:effectLst>
                  <a:outerShdw sx="100000" sy="100000" kx="0" ky="0" algn="b" rotWithShape="0" blurRad="32512" dist="24384" dir="5400000">
                    <a:srgbClr val="000000"/>
                  </a:outerShdw>
                </a:effectLst>
              </a:defRPr>
            </a:pPr>
            <a:r>
              <a:t>Regia di Raffaele Picchio. Un film con Valentina D'Andrea, Andrea De Bruyn, Désirée Giorgetti, Francesco Malcom, Giuseppe Nitti, Simone Ripanti. Genere Horror - Italia, 2011, durata 83 minuti.</a:t>
            </a:r>
          </a:p>
        </p:txBody>
      </p:sp>
      <p:sp>
        <p:nvSpPr>
          <p:cNvPr id="267" name="La commissione di revisione cinematografica lo definì un saggio di &quot;perversità e sadismo gratuiti&quot;, a causa di scene di estrema violenza, stupri e torture."/>
          <p:cNvSpPr txBox="1"/>
          <p:nvPr>
            <p:ph type="body" sz="quarter" idx="1"/>
          </p:nvPr>
        </p:nvSpPr>
        <p:spPr>
          <a:prstGeom prst="rect">
            <a:avLst/>
          </a:prstGeom>
        </p:spPr>
        <p:txBody>
          <a:bodyPr/>
          <a:lstStyle>
            <a:lvl1pPr>
              <a:defRPr sz="4800"/>
            </a:lvl1pPr>
          </a:lstStyle>
          <a:p>
            <a:pPr/>
            <a:r>
              <a:t>La commissione di revisione cinematografica lo definì un saggio di "perversità e sadismo gratuiti", a causa di scene di estrema violenza, stupri e torture.</a:t>
            </a:r>
          </a:p>
        </p:txBody>
      </p:sp>
      <p:pic>
        <p:nvPicPr>
          <p:cNvPr id="268" name="Morituris (2011) - Trailer" descr="Morituris (2011) - Trailer"/>
          <p:cNvPicPr>
            <a:picLocks noChangeAspect="0"/>
          </p:cNvPicPr>
          <p:nvPr>
            <a:videoFile xmlns:mc="http://schemas.openxmlformats.org/markup-compatibility/2006" xmlns:aiw="http://developer.apple.com/namespaces/iwork" r:link="rId3" mc:Ignorable="aiw" aiw:title="Morituris (2011) - Trailer" aiw:author="TheTrailersofHorror"/>
          </p:nvPr>
        </p:nvPicPr>
        <p:blipFill>
          <a:blip r:embed="rId4">
            <a:extLst/>
          </a:blip>
          <a:stretch>
            <a:fillRect/>
          </a:stretch>
        </p:blipFill>
        <p:spPr>
          <a:xfrm>
            <a:off x="11113673" y="7074904"/>
            <a:ext cx="5888777" cy="331243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68"/>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68"/>
                </p:tgtEl>
              </p:cMediaNode>
            </p:video>
            <p:seq concurrent="1" prevAc="none" nextAc="seek">
              <p:cTn id="8" evtFilter="cancelBubble" nodeType="interactiveSeq" restart="whenNotActive" fill="hold">
                <p:stCondLst>
                  <p:cond delay="0" evt="onClick">
                    <p:tgtEl>
                      <p:spTgt spid="268"/>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68"/>
                                        </p:tgtEl>
                                      </p:cBhvr>
                                    </p:cmd>
                                  </p:childTnLst>
                                </p:cTn>
                              </p:par>
                            </p:childTnLst>
                          </p:cTn>
                        </p:par>
                      </p:childTnLst>
                    </p:cTn>
                  </p:par>
                </p:childTnLst>
              </p:cTn>
              <p:nextCondLst>
                <p:cond delay="0" evt="onClick">
                  <p:tgtEl>
                    <p:spTgt spid="26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MORITURIS…"/>
          <p:cNvSpPr txBox="1"/>
          <p:nvPr>
            <p:ph type="title"/>
          </p:nvPr>
        </p:nvSpPr>
        <p:spPr>
          <a:xfrm>
            <a:off x="1473200" y="1803400"/>
            <a:ext cx="21528570" cy="10878767"/>
          </a:xfrm>
          <a:prstGeom prst="rect">
            <a:avLst/>
          </a:prstGeom>
        </p:spPr>
        <p:txBody>
          <a:bodyPr/>
          <a:lstStyle/>
          <a:p>
            <a:pPr>
              <a:defRPr b="1">
                <a:latin typeface="Helvetica Neue"/>
                <a:ea typeface="Helvetica Neue"/>
                <a:cs typeface="Helvetica Neue"/>
                <a:sym typeface="Helvetica Neue"/>
              </a:defRPr>
            </a:pPr>
            <a:r>
              <a:t>MORITURIS</a:t>
            </a:r>
          </a:p>
          <a:p>
            <a:pPr>
              <a:defRPr sz="6900"/>
            </a:pPr>
            <a:r>
              <a:t>Dopo il 1998, non ci sono stati altri divieti totali preventivi su film italiani o esteri tramite la commissione censura. Casi successivi come Morituris (2011, di Raffaele Picchio) vennero citati in alcuni articoli come "ultimo censurato", ma in realtà subirono sequestri giudiziari post-uscita o mancate autorizzazioni per proiezioni specifiche, non un divieto preventivo statale assoluto come nel 1998.</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55703" y="1812558"/>
            <a:ext cx="9906001" cy="11001742"/>
          </a:xfrm>
          <a:prstGeom prst="rect">
            <a:avLst/>
          </a:prstGeom>
        </p:spPr>
      </p:pic>
      <p:sp>
        <p:nvSpPr>
          <p:cNvPr id="273" name="CANNIBAL OLOCAUST…"/>
          <p:cNvSpPr txBox="1"/>
          <p:nvPr>
            <p:ph type="title"/>
          </p:nvPr>
        </p:nvSpPr>
        <p:spPr>
          <a:prstGeom prst="rect">
            <a:avLst/>
          </a:prstGeom>
        </p:spPr>
        <p:txBody>
          <a:bodyPr/>
          <a:lstStyle/>
          <a:p>
            <a:pPr defTabSz="528319">
              <a:defRPr b="1" sz="6400">
                <a:effectLst>
                  <a:outerShdw sx="100000" sy="100000" kx="0" ky="0" algn="b" rotWithShape="0" blurRad="32512" dist="24384" dir="5400000">
                    <a:srgbClr val="000000"/>
                  </a:outerShdw>
                </a:effectLst>
                <a:latin typeface="Helvetica Neue"/>
                <a:ea typeface="Helvetica Neue"/>
                <a:cs typeface="Helvetica Neue"/>
                <a:sym typeface="Helvetica Neue"/>
              </a:defRPr>
            </a:pPr>
            <a:r>
              <a:t>CANNIBAL OLOCAUST</a:t>
            </a:r>
          </a:p>
          <a:p>
            <a:pPr defTabSz="528319">
              <a:defRPr sz="4416">
                <a:effectLst>
                  <a:outerShdw sx="100000" sy="100000" kx="0" ky="0" algn="b" rotWithShape="0" blurRad="32512" dist="24384" dir="5400000">
                    <a:srgbClr val="000000"/>
                  </a:outerShdw>
                </a:effectLst>
              </a:defRPr>
            </a:pPr>
            <a:r>
              <a:t>Regia di Ruggero Deodato. Con Robert Kerman, Francesca Ciardi, Luca Barbareschi, Salvatore Basile, Paolo Paoloni. Genere Horror, Mockumentary, - Italia, 1980, durata 95 minuti.</a:t>
            </a:r>
          </a:p>
        </p:txBody>
      </p:sp>
      <p:sp>
        <p:nvSpPr>
          <p:cNvPr id="274" name="La Commissione di censura lo definì &quot;anti-religioso e offensivo del buon costume&quot;"/>
          <p:cNvSpPr txBox="1"/>
          <p:nvPr>
            <p:ph type="body" sz="quarter" idx="1"/>
          </p:nvPr>
        </p:nvSpPr>
        <p:spPr>
          <a:prstGeom prst="rect">
            <a:avLst/>
          </a:prstGeom>
        </p:spPr>
        <p:txBody>
          <a:bodyPr/>
          <a:lstStyle>
            <a:lvl1pPr>
              <a:defRPr sz="4800"/>
            </a:lvl1pPr>
          </a:lstStyle>
          <a:p>
            <a:pPr/>
            <a:r>
              <a:t>La Commissione di censura lo definì "anti-religioso e offensivo del buon costume"</a:t>
            </a:r>
          </a:p>
        </p:txBody>
      </p:sp>
      <p:pic>
        <p:nvPicPr>
          <p:cNvPr id="275" name="CANNIBAL HOLOCAUST (1980) Trailer ITA del Film Horror | Torna al Cinema Restaurato in 4k Senza Tagli" descr="CANNIBAL HOLOCAUST (1980) Trailer ITA del Film Horror | Torna al Cinema Restaurato in 4k Senza Tagli"/>
          <p:cNvPicPr>
            <a:picLocks noChangeAspect="0"/>
          </p:cNvPicPr>
          <p:nvPr>
            <a:videoFile xmlns:mc="http://schemas.openxmlformats.org/markup-compatibility/2006" xmlns:aiw="http://developer.apple.com/namespaces/iwork" r:link="rId3" mc:Ignorable="aiw" aiw:title="CANNIBAL HOLOCAUST (1980) Trailer ITA del Film Horror | Torna al Cinema Restaurato in 4k Senza Tagli" aiw:author="Mr. Movie Italia"/>
          </p:nvPr>
        </p:nvPicPr>
        <p:blipFill>
          <a:blip r:embed="rId4">
            <a:extLst/>
          </a:blip>
          <a:stretch>
            <a:fillRect/>
          </a:stretch>
        </p:blipFill>
        <p:spPr>
          <a:xfrm>
            <a:off x="6845302" y="8761244"/>
            <a:ext cx="7142342" cy="4017567"/>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7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75"/>
                </p:tgtEl>
              </p:cMediaNode>
            </p:video>
            <p:seq concurrent="1" prevAc="none" nextAc="seek">
              <p:cTn id="8" evtFilter="cancelBubble" nodeType="interactiveSeq" restart="whenNotActive" fill="hold">
                <p:stCondLst>
                  <p:cond delay="0" evt="onClick">
                    <p:tgtEl>
                      <p:spTgt spid="27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75"/>
                                        </p:tgtEl>
                                      </p:cBhvr>
                                    </p:cmd>
                                  </p:childTnLst>
                                </p:cTn>
                              </p:par>
                            </p:childTnLst>
                          </p:cTn>
                        </p:par>
                      </p:childTnLst>
                    </p:cTn>
                  </p:par>
                </p:childTnLst>
              </p:cTn>
              <p:nextCondLst>
                <p:cond delay="0" evt="onClick">
                  <p:tgtEl>
                    <p:spTgt spid="275"/>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7" name="CANNIBAL OLOCAUST…"/>
          <p:cNvSpPr txBox="1"/>
          <p:nvPr>
            <p:ph type="title"/>
          </p:nvPr>
        </p:nvSpPr>
        <p:spPr>
          <a:xfrm>
            <a:off x="1473200" y="1803400"/>
            <a:ext cx="21528570" cy="10878767"/>
          </a:xfrm>
          <a:prstGeom prst="rect">
            <a:avLst/>
          </a:prstGeom>
        </p:spPr>
        <p:txBody>
          <a:bodyPr/>
          <a:lstStyle/>
          <a:p>
            <a:pPr defTabSz="511809">
              <a:defRPr b="1" sz="6200">
                <a:effectLst>
                  <a:outerShdw sx="100000" sy="100000" kx="0" ky="0" algn="b" rotWithShape="0" blurRad="31496" dist="23622" dir="5400000">
                    <a:srgbClr val="000000"/>
                  </a:outerShdw>
                </a:effectLst>
                <a:latin typeface="Helvetica Neue"/>
                <a:ea typeface="Helvetica Neue"/>
                <a:cs typeface="Helvetica Neue"/>
                <a:sym typeface="Helvetica Neue"/>
              </a:defRPr>
            </a:pPr>
            <a:r>
              <a:t>CANNIBAL OLOCAUST</a:t>
            </a:r>
          </a:p>
          <a:p>
            <a:pPr defTabSz="511809">
              <a:defRPr sz="4278">
                <a:effectLst>
                  <a:outerShdw sx="100000" sy="100000" kx="0" ky="0" algn="b" rotWithShape="0" blurRad="31496" dist="23622" dir="5400000">
                    <a:srgbClr val="000000"/>
                  </a:outerShdw>
                </a:effectLst>
              </a:defRPr>
            </a:pPr>
            <a:r>
              <a:t>Ecco i dettagli principali della censura:</a:t>
            </a:r>
          </a:p>
          <a:p>
            <a:pPr defTabSz="511809">
              <a:defRPr sz="4278">
                <a:effectLst>
                  <a:outerShdw sx="100000" sy="100000" kx="0" ky="0" algn="b" rotWithShape="0" blurRad="31496" dist="23622" dir="5400000">
                    <a:srgbClr val="000000"/>
                  </a:outerShdw>
                </a:effectLst>
              </a:defRPr>
            </a:pPr>
          </a:p>
          <a:p>
            <a:pPr defTabSz="511809">
              <a:defRPr sz="4278">
                <a:effectLst>
                  <a:outerShdw sx="100000" sy="100000" kx="0" ky="0" algn="b" rotWithShape="0" blurRad="31496" dist="23622" dir="5400000">
                    <a:srgbClr val="000000"/>
                  </a:outerShdw>
                </a:effectLst>
              </a:defRPr>
            </a:pPr>
            <a:r>
              <a:t>Accuse e Sequestro: In Italia, il regista fu accusato di aver girato un "snuff movie" (un film con omicidi reali) e il film venne sequestrato.</a:t>
            </a:r>
          </a:p>
          <a:p>
            <a:pPr defTabSz="511809">
              <a:defRPr sz="4278">
                <a:effectLst>
                  <a:outerShdw sx="100000" sy="100000" kx="0" ky="0" algn="b" rotWithShape="0" blurRad="31496" dist="23622" dir="5400000">
                    <a:srgbClr val="000000"/>
                  </a:outerShdw>
                </a:effectLst>
              </a:defRPr>
            </a:pPr>
          </a:p>
          <a:p>
            <a:pPr defTabSz="511809">
              <a:defRPr sz="4278">
                <a:effectLst>
                  <a:outerShdw sx="100000" sy="100000" kx="0" ky="0" algn="b" rotWithShape="0" blurRad="31496" dist="23622" dir="5400000">
                    <a:srgbClr val="000000"/>
                  </a:outerShdw>
                </a:effectLst>
              </a:defRPr>
            </a:pPr>
            <a:r>
              <a:t>Maltrattamento Animali: Le scene di uccisione reale di animali (tartaruga, scimmie, maiale) hanno causato le maggiori controversie internazionali e il divieto in molti paesi.</a:t>
            </a:r>
          </a:p>
          <a:p>
            <a:pPr defTabSz="511809">
              <a:defRPr sz="4278">
                <a:effectLst>
                  <a:outerShdw sx="100000" sy="100000" kx="0" ky="0" algn="b" rotWithShape="0" blurRad="31496" dist="23622" dir="5400000">
                    <a:srgbClr val="000000"/>
                  </a:outerShdw>
                </a:effectLst>
              </a:defRPr>
            </a:pPr>
          </a:p>
          <a:p>
            <a:pPr defTabSz="511809">
              <a:defRPr sz="4278">
                <a:effectLst>
                  <a:outerShdw sx="100000" sy="100000" kx="0" ky="0" algn="b" rotWithShape="0" blurRad="31496" dist="23622" dir="5400000">
                    <a:srgbClr val="000000"/>
                  </a:outerShdw>
                </a:effectLst>
              </a:defRPr>
            </a:pPr>
            <a:r>
              <a:t>Violenza Estrema: Il realismo delle scene di cannibalismo e violenza sessuale ha portato a una censura severa, in particolare nel Regno Unito, dove è stato inserito tra i cosiddetti video nasty. </a:t>
            </a:r>
          </a:p>
          <a:p>
            <a:pPr defTabSz="511809">
              <a:defRPr sz="4278">
                <a:effectLst>
                  <a:outerShdw sx="100000" sy="100000" kx="0" ky="0" algn="b" rotWithShape="0" blurRad="31496" dist="23622" dir="5400000">
                    <a:srgbClr val="000000"/>
                  </a:outerShdw>
                </a:effectLst>
              </a:defRPr>
            </a:pPr>
          </a:p>
          <a:p>
            <a:pPr defTabSz="511809">
              <a:defRPr sz="4278">
                <a:effectLst>
                  <a:outerShdw sx="100000" sy="100000" kx="0" ky="0" algn="b" rotWithShape="0" blurRad="31496" dist="23622" dir="5400000">
                    <a:srgbClr val="000000"/>
                  </a:outerShdw>
                </a:effectLst>
              </a:defRPr>
            </a:pPr>
            <a:r>
              <a:t>La censura a Cannibal Holocaust è un caso emblematico di scontro tra libertà d'espressione artistica e </a:t>
            </a:r>
            <a:r>
              <a:rPr b="1">
                <a:latin typeface="Helvetica Neue"/>
                <a:ea typeface="Helvetica Neue"/>
                <a:cs typeface="Helvetica Neue"/>
                <a:sym typeface="Helvetica Neue"/>
              </a:rPr>
              <a:t>tutela dell'ordine sociale.</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CANNIBAL OLOCAUST…"/>
          <p:cNvSpPr txBox="1"/>
          <p:nvPr>
            <p:ph type="title"/>
          </p:nvPr>
        </p:nvSpPr>
        <p:spPr>
          <a:xfrm>
            <a:off x="1473200" y="1803400"/>
            <a:ext cx="21528570" cy="10878767"/>
          </a:xfrm>
          <a:prstGeom prst="rect">
            <a:avLst/>
          </a:prstGeom>
        </p:spPr>
        <p:txBody>
          <a:bodyPr/>
          <a:lstStyle/>
          <a:p>
            <a:pPr defTabSz="387984">
              <a:defRPr b="1" sz="4700">
                <a:effectLst>
                  <a:outerShdw sx="100000" sy="100000" kx="0" ky="0" algn="b" rotWithShape="0" blurRad="23876" dist="17907" dir="5400000">
                    <a:srgbClr val="000000"/>
                  </a:outerShdw>
                </a:effectLst>
                <a:latin typeface="Helvetica Neue"/>
                <a:ea typeface="Helvetica Neue"/>
                <a:cs typeface="Helvetica Neue"/>
                <a:sym typeface="Helvetica Neue"/>
              </a:defRPr>
            </a:pPr>
            <a:r>
              <a:t>CANNIBAL OLOCAUST</a:t>
            </a:r>
          </a:p>
          <a:p>
            <a:pPr defTabSz="387984">
              <a:defRPr sz="3243">
                <a:effectLst>
                  <a:outerShdw sx="100000" sy="100000" kx="0" ky="0" algn="b" rotWithShape="0" blurRad="23876" dist="17907" dir="5400000">
                    <a:srgbClr val="000000"/>
                  </a:outerShdw>
                </a:effectLst>
              </a:defRPr>
            </a:pPr>
            <a:r>
              <a:t>Il Sequestro e l'Arresto: </a:t>
            </a:r>
          </a:p>
          <a:p>
            <a:pPr defTabSz="387984">
              <a:defRPr sz="3243">
                <a:effectLst>
                  <a:outerShdw sx="100000" sy="100000" kx="0" ky="0" algn="b" rotWithShape="0" blurRad="23876" dist="17907" dir="5400000">
                    <a:srgbClr val="000000"/>
                  </a:outerShdw>
                </a:effectLst>
              </a:defRPr>
            </a:pPr>
            <a:r>
              <a:t>Pochi giorni dopo l'uscita in Italia, la pellicola fu sequestrata e il regista Ruggero Deodato fu arrestato con l'accusa di aver girato dei veri omicidi (snuff movie). Il realismo era tale che il tribunale sospettò che gli attori fossero stati realmente uccisi.</a:t>
            </a:r>
          </a:p>
          <a:p>
            <a:pPr defTabSz="387984">
              <a:defRPr sz="3243">
                <a:effectLst>
                  <a:outerShdw sx="100000" sy="100000" kx="0" ky="0" algn="b" rotWithShape="0" blurRad="23876" dist="17907" dir="5400000">
                    <a:srgbClr val="000000"/>
                  </a:outerShdw>
                </a:effectLst>
              </a:defRPr>
            </a:pPr>
          </a:p>
          <a:p>
            <a:pPr defTabSz="387984">
              <a:defRPr sz="3243">
                <a:effectLst>
                  <a:outerShdw sx="100000" sy="100000" kx="0" ky="0" algn="b" rotWithShape="0" blurRad="23876" dist="17907" dir="5400000">
                    <a:srgbClr val="000000"/>
                  </a:outerShdw>
                </a:effectLst>
              </a:defRPr>
            </a:pPr>
            <a:r>
              <a:t>La Prova di Vita: </a:t>
            </a:r>
          </a:p>
          <a:p>
            <a:pPr defTabSz="387984">
              <a:defRPr sz="3243">
                <a:effectLst>
                  <a:outerShdw sx="100000" sy="100000" kx="0" ky="0" algn="b" rotWithShape="0" blurRad="23876" dist="17907" dir="5400000">
                    <a:srgbClr val="000000"/>
                  </a:outerShdw>
                </a:effectLst>
              </a:defRPr>
            </a:pPr>
            <a:r>
              <a:t>Per evitare il carcere, Deodato dovette rintracciare i quattro attori protagonisti e portarli in un'aula di tribunale per dimostrare che fossero ancora vivi.</a:t>
            </a:r>
          </a:p>
          <a:p>
            <a:pPr defTabSz="387984">
              <a:defRPr sz="3243">
                <a:effectLst>
                  <a:outerShdw sx="100000" sy="100000" kx="0" ky="0" algn="b" rotWithShape="0" blurRad="23876" dist="17907" dir="5400000">
                    <a:srgbClr val="000000"/>
                  </a:outerShdw>
                </a:effectLst>
              </a:defRPr>
            </a:pPr>
          </a:p>
          <a:p>
            <a:pPr defTabSz="387984">
              <a:defRPr sz="3243">
                <a:effectLst>
                  <a:outerShdw sx="100000" sy="100000" kx="0" ky="0" algn="b" rotWithShape="0" blurRad="23876" dist="17907" dir="5400000">
                    <a:srgbClr val="000000"/>
                  </a:outerShdw>
                </a:effectLst>
              </a:defRPr>
            </a:pPr>
            <a:r>
              <a:t>Violenza Reale sugli Animali: </a:t>
            </a:r>
          </a:p>
          <a:p>
            <a:pPr defTabSz="387984">
              <a:defRPr sz="3243">
                <a:effectLst>
                  <a:outerShdw sx="100000" sy="100000" kx="0" ky="0" algn="b" rotWithShape="0" blurRad="23876" dist="17907" dir="5400000">
                    <a:srgbClr val="000000"/>
                  </a:outerShdw>
                </a:effectLst>
              </a:defRPr>
            </a:pPr>
            <a:r>
              <a:t>Sebbene le accuse di omicidio fossero false, il film conteneva sequenze reali di uccisione di animali (tra cui una tartaruga gigante e una scimmia). Queste scene furono la causa principale della condanna definitiva e del lungo bando del film.</a:t>
            </a:r>
          </a:p>
          <a:p>
            <a:pPr defTabSz="387984">
              <a:defRPr sz="3243">
                <a:effectLst>
                  <a:outerShdw sx="100000" sy="100000" kx="0" ky="0" algn="b" rotWithShape="0" blurRad="23876" dist="17907" dir="5400000">
                    <a:srgbClr val="000000"/>
                  </a:outerShdw>
                </a:effectLst>
              </a:defRPr>
            </a:pPr>
          </a:p>
          <a:p>
            <a:pPr defTabSz="387984">
              <a:defRPr sz="3243">
                <a:effectLst>
                  <a:outerShdw sx="100000" sy="100000" kx="0" ky="0" algn="b" rotWithShape="0" blurRad="23876" dist="17907" dir="5400000">
                    <a:srgbClr val="000000"/>
                  </a:outerShdw>
                </a:effectLst>
              </a:defRPr>
            </a:pPr>
            <a:r>
              <a:t>Primato Mondiale: </a:t>
            </a:r>
          </a:p>
          <a:p>
            <a:pPr defTabSz="387984">
              <a:defRPr sz="3243">
                <a:effectLst>
                  <a:outerShdw sx="100000" sy="100000" kx="0" ky="0" algn="b" rotWithShape="0" blurRad="23876" dist="17907" dir="5400000">
                    <a:srgbClr val="000000"/>
                  </a:outerShdw>
                </a:effectLst>
              </a:defRPr>
            </a:pPr>
            <a:r>
              <a:rPr b="1">
                <a:latin typeface="Helvetica Neue"/>
                <a:ea typeface="Helvetica Neue"/>
                <a:cs typeface="Helvetica Neue"/>
                <a:sym typeface="Helvetica Neue"/>
              </a:rPr>
              <a:t>È considerato da molti il film più censurato di sempre</a:t>
            </a:r>
            <a:r>
              <a:t>, essendo stato v</a:t>
            </a:r>
            <a:r>
              <a:rPr b="1">
                <a:latin typeface="Helvetica Neue"/>
                <a:ea typeface="Helvetica Neue"/>
                <a:cs typeface="Helvetica Neue"/>
                <a:sym typeface="Helvetica Neue"/>
              </a:rPr>
              <a:t>ietato o bandito in oltre 50 paesi al mondo</a:t>
            </a:r>
            <a:r>
              <a:t>, tra cui Australia, Regno Unito, Norvegia e Singapore.</a:t>
            </a:r>
          </a:p>
          <a:p>
            <a:pPr defTabSz="387984">
              <a:defRPr sz="3243">
                <a:effectLst>
                  <a:outerShdw sx="100000" sy="100000" kx="0" ky="0" algn="b" rotWithShape="0" blurRad="23876" dist="17907" dir="5400000">
                    <a:srgbClr val="000000"/>
                  </a:outerShdw>
                </a:effectLst>
              </a:defRPr>
            </a:pPr>
          </a:p>
          <a:p>
            <a:pPr defTabSz="387984">
              <a:defRPr sz="3243">
                <a:effectLst>
                  <a:outerShdw sx="100000" sy="100000" kx="0" ky="0" algn="b" rotWithShape="0" blurRad="23876" dist="17907" dir="5400000">
                    <a:srgbClr val="000000"/>
                  </a:outerShdw>
                </a:effectLst>
              </a:defRPr>
            </a:pPr>
            <a:r>
              <a:t>Il Ritorno al Cinema: </a:t>
            </a:r>
          </a:p>
          <a:p>
            <a:pPr defTabSz="387984">
              <a:defRPr sz="3243">
                <a:effectLst>
                  <a:outerShdw sx="100000" sy="100000" kx="0" ky="0" algn="b" rotWithShape="0" blurRad="23876" dist="17907" dir="5400000">
                    <a:srgbClr val="000000"/>
                  </a:outerShdw>
                </a:effectLst>
              </a:defRPr>
            </a:pPr>
            <a:r>
              <a:t>Solo di recente, in occasione dei 40 anni dall'uscita, la pellicola è tornata nelle sale italiane in versione integrale restaurata, classificata come vietata ai minori di 18 anni.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1"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400" y="901699"/>
            <a:ext cx="9906000" cy="11912601"/>
          </a:xfrm>
          <a:prstGeom prst="rect">
            <a:avLst/>
          </a:prstGeom>
        </p:spPr>
      </p:pic>
      <p:sp>
        <p:nvSpPr>
          <p:cNvPr id="282" name="IL LEONE DEL DESERTO…"/>
          <p:cNvSpPr txBox="1"/>
          <p:nvPr>
            <p:ph type="title"/>
          </p:nvPr>
        </p:nvSpPr>
        <p:spPr>
          <a:prstGeom prst="rect">
            <a:avLst/>
          </a:prstGeom>
        </p:spPr>
        <p:txBody>
          <a:bodyPr/>
          <a:lstStyle/>
          <a:p>
            <a:pPr defTabSz="437514">
              <a:defRPr b="1" sz="5299">
                <a:effectLst>
                  <a:outerShdw sx="100000" sy="100000" kx="0" ky="0" algn="b" rotWithShape="0" blurRad="26923" dist="20192" dir="5400000">
                    <a:srgbClr val="000000"/>
                  </a:outerShdw>
                </a:effectLst>
                <a:latin typeface="Helvetica Neue"/>
                <a:ea typeface="Helvetica Neue"/>
                <a:cs typeface="Helvetica Neue"/>
                <a:sym typeface="Helvetica Neue"/>
              </a:defRPr>
            </a:pPr>
            <a:r>
              <a:t>IL LEONE DEL DESERTO</a:t>
            </a:r>
          </a:p>
          <a:p>
            <a:pPr defTabSz="437514">
              <a:defRPr sz="3657">
                <a:effectLst>
                  <a:outerShdw sx="100000" sy="100000" kx="0" ky="0" algn="b" rotWithShape="0" blurRad="26923" dist="20192" dir="5400000">
                    <a:srgbClr val="000000"/>
                  </a:outerShdw>
                </a:effectLst>
              </a:defRPr>
            </a:pPr>
            <a:r>
              <a:t>OMAR MUKHTAR - IL LEONE DEL DESERTO Regia di Moustapha Akkad. Un film con Anthony Quinn, Oliver Reed, Rod Steiger, Irene Papas, John Gielgud, Gastone Moschin. Titolo originale: Omar Al-Mukhtar. Titolo internazionale: LION OF THE DESERT. Genere Guerra - Libia, USA, 1980, durata 173 minuti.</a:t>
            </a:r>
          </a:p>
        </p:txBody>
      </p:sp>
      <p:sp>
        <p:nvSpPr>
          <p:cNvPr id="283" name="&quot;lesivo dell'onore dell'esercito italiano&quot; e &quot;dannoso per l'immagine dell'Italia&quot;."/>
          <p:cNvSpPr txBox="1"/>
          <p:nvPr>
            <p:ph type="body" sz="quarter" idx="1"/>
          </p:nvPr>
        </p:nvSpPr>
        <p:spPr>
          <a:prstGeom prst="rect">
            <a:avLst/>
          </a:prstGeom>
        </p:spPr>
        <p:txBody>
          <a:bodyPr/>
          <a:lstStyle>
            <a:lvl1pPr>
              <a:defRPr sz="4800"/>
            </a:lvl1pPr>
          </a:lstStyle>
          <a:p>
            <a:pPr/>
            <a:r>
              <a:t>"lesivo dell'onore dell'esercito italiano" e "dannoso per l'immagine dell'Italia".</a:t>
            </a:r>
          </a:p>
        </p:txBody>
      </p:sp>
      <p:pic>
        <p:nvPicPr>
          <p:cNvPr id="284" name="Il Leone del Deserto - TRAILER" descr="Il Leone del Deserto - TRAILER"/>
          <p:cNvPicPr>
            <a:picLocks noChangeAspect="0"/>
          </p:cNvPicPr>
          <p:nvPr>
            <a:videoFile xmlns:mc="http://schemas.openxmlformats.org/markup-compatibility/2006" xmlns:aiw="http://developer.apple.com/namespaces/iwork" r:link="rId3" mc:Ignorable="aiw" aiw:title="Il Leone del Deserto - TRAILER" aiw:author="materiale resistente"/>
          </p:nvPr>
        </p:nvPicPr>
        <p:blipFill>
          <a:blip r:embed="rId4">
            <a:extLst/>
          </a:blip>
          <a:stretch>
            <a:fillRect/>
          </a:stretch>
        </p:blipFill>
        <p:spPr>
          <a:xfrm>
            <a:off x="5043881" y="8384795"/>
            <a:ext cx="7853711" cy="4417712"/>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8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84"/>
                </p:tgtEl>
              </p:cMediaNode>
            </p:video>
            <p:seq concurrent="1" prevAc="none" nextAc="seek">
              <p:cTn id="8" evtFilter="cancelBubble" nodeType="interactiveSeq" restart="whenNotActive" fill="hold">
                <p:stCondLst>
                  <p:cond delay="0" evt="onClick">
                    <p:tgtEl>
                      <p:spTgt spid="28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84"/>
                                        </p:tgtEl>
                                      </p:cBhvr>
                                    </p:cmd>
                                  </p:childTnLst>
                                </p:cTn>
                              </p:par>
                            </p:childTnLst>
                          </p:cTn>
                        </p:par>
                      </p:childTnLst>
                    </p:cTn>
                  </p:par>
                </p:childTnLst>
              </p:cTn>
              <p:nextCondLst>
                <p:cond delay="0" evt="onClick">
                  <p:tgtEl>
                    <p:spTgt spid="28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IL LEONE DEL DESERTO…"/>
          <p:cNvSpPr txBox="1"/>
          <p:nvPr>
            <p:ph type="title"/>
          </p:nvPr>
        </p:nvSpPr>
        <p:spPr>
          <a:xfrm>
            <a:off x="1473200" y="1803400"/>
            <a:ext cx="21528570" cy="10878767"/>
          </a:xfrm>
          <a:prstGeom prst="rect">
            <a:avLst/>
          </a:prstGeom>
        </p:spPr>
        <p:txBody>
          <a:bodyPr/>
          <a:lstStyle/>
          <a:p>
            <a:pPr defTabSz="412750">
              <a:defRPr b="1" sz="5000">
                <a:effectLst>
                  <a:outerShdw sx="100000" sy="100000" kx="0" ky="0" algn="b" rotWithShape="0" blurRad="25400" dist="19050" dir="5400000">
                    <a:srgbClr val="000000"/>
                  </a:outerShdw>
                </a:effectLst>
                <a:latin typeface="Helvetica Neue"/>
                <a:ea typeface="Helvetica Neue"/>
                <a:cs typeface="Helvetica Neue"/>
                <a:sym typeface="Helvetica Neue"/>
              </a:defRPr>
            </a:pPr>
            <a:r>
              <a:t>IL LEONE DEL DESERTO</a:t>
            </a:r>
          </a:p>
          <a:p>
            <a:pPr defTabSz="412750">
              <a:defRPr sz="3450">
                <a:effectLst>
                  <a:outerShdw sx="100000" sy="100000" kx="0" ky="0" algn="b" rotWithShape="0" blurRad="25400" dist="19050" dir="5400000">
                    <a:srgbClr val="000000"/>
                  </a:outerShdw>
                </a:effectLst>
              </a:defRPr>
            </a:pPr>
            <a:r>
              <a:t>Le autorità italiane lo hanno bandito nel 1982 (poco dopo l'uscita internazionale) perché ritenuto "lesivo dell'onore dell'esercito italiano" e "dannoso per l'immagine dell'Italia". La frase è attribuita direttamente a Giulio Andreotti (allora presidente del Consiglio), che lo definì «dannoso per l’onore dell’esercito». Il film non ha mai ricevuto il visto di censura per la distribuzione nelle sale.</a:t>
            </a:r>
          </a:p>
          <a:p>
            <a:pPr defTabSz="412750">
              <a:defRPr sz="3450">
                <a:effectLst>
                  <a:outerShdw sx="100000" sy="100000" kx="0" ky="0" algn="b" rotWithShape="0" blurRad="25400" dist="19050" dir="5400000">
                    <a:srgbClr val="000000"/>
                  </a:outerShdw>
                </a:effectLst>
              </a:defRPr>
            </a:pPr>
          </a:p>
          <a:p>
            <a:pPr defTabSz="412750">
              <a:defRPr sz="3450">
                <a:effectLst>
                  <a:outerShdw sx="100000" sy="100000" kx="0" ky="0" algn="b" rotWithShape="0" blurRad="25400" dist="19050" dir="5400000">
                    <a:srgbClr val="000000"/>
                  </a:outerShdw>
                </a:effectLst>
              </a:defRPr>
            </a:pPr>
            <a:r>
              <a:t>Non è stato proiettato ufficialmente nelle sale cinematografiche italiane per oltre 40 anni.</a:t>
            </a:r>
          </a:p>
          <a:p>
            <a:pPr defTabSz="412750">
              <a:defRPr sz="3450">
                <a:effectLst>
                  <a:outerShdw sx="100000" sy="100000" kx="0" ky="0" algn="b" rotWithShape="0" blurRad="25400" dist="19050" dir="5400000">
                    <a:srgbClr val="000000"/>
                  </a:outerShdw>
                </a:effectLst>
              </a:defRPr>
            </a:pPr>
            <a:r>
              <a:t>Nel 1987 la Digos bloccò una proiezione a Trento durante un incontro pacifista.</a:t>
            </a:r>
          </a:p>
          <a:p>
            <a:pPr defTabSz="412750">
              <a:defRPr sz="3450">
                <a:effectLst>
                  <a:outerShdw sx="100000" sy="100000" kx="0" ky="0" algn="b" rotWithShape="0" blurRad="25400" dist="19050" dir="5400000">
                    <a:srgbClr val="000000"/>
                  </a:outerShdw>
                </a:effectLst>
              </a:defRPr>
            </a:pPr>
            <a:r>
              <a:t>È stato trasmesso per la prima volta in TV (pay TV) solo nel 2009, in occasione della visita di Stato di Gheddafi in Italia (fu proprio Gheddafi a finanziare il film negli anni '70-'80).</a:t>
            </a:r>
          </a:p>
          <a:p>
            <a:pPr defTabSz="412750">
              <a:defRPr sz="3450">
                <a:effectLst>
                  <a:outerShdw sx="100000" sy="100000" kx="0" ky="0" algn="b" rotWithShape="0" blurRad="25400" dist="19050" dir="5400000">
                    <a:srgbClr val="000000"/>
                  </a:outerShdw>
                </a:effectLst>
              </a:defRPr>
            </a:pPr>
            <a:r>
              <a:t>Tentativi sporadici di proiezioni (festival, cineclub, eventi politici) sono stati spesso ostacolati o impediti.</a:t>
            </a:r>
          </a:p>
          <a:p>
            <a:pPr defTabSz="412750">
              <a:defRPr sz="3450">
                <a:effectLst>
                  <a:outerShdw sx="100000" sy="100000" kx="0" ky="0" algn="b" rotWithShape="0" blurRad="25400" dist="19050" dir="5400000">
                    <a:srgbClr val="000000"/>
                  </a:outerShdw>
                </a:effectLst>
              </a:defRPr>
            </a:pPr>
          </a:p>
          <a:p>
            <a:pPr defTabSz="412750">
              <a:defRPr sz="3450">
                <a:effectLst>
                  <a:outerShdw sx="100000" sy="100000" kx="0" ky="0" algn="b" rotWithShape="0" blurRad="25400" dist="19050" dir="5400000">
                    <a:srgbClr val="000000"/>
                  </a:outerShdw>
                </a:effectLst>
              </a:defRPr>
            </a:pPr>
            <a:r>
              <a:t>Situazione recente (fino al 2026)</a:t>
            </a:r>
          </a:p>
          <a:p>
            <a:pPr defTabSz="412750">
              <a:defRPr sz="3450">
                <a:effectLst>
                  <a:outerShdw sx="100000" sy="100000" kx="0" ky="0" algn="b" rotWithShape="0" blurRad="25400" dist="19050" dir="5400000">
                    <a:srgbClr val="000000"/>
                  </a:outerShdw>
                </a:effectLst>
              </a:defRPr>
            </a:pPr>
            <a:r>
              <a:t>Fino al 2024 il film era ancora considerato "vietato" o privo di visto ufficiale per la libera circolazione nelle sale. Diverse associazioni e realtà indipendenti (come Un Ponte Per) hanno lavorato per "liberarlo" dalla censura storica.</a:t>
            </a:r>
          </a:p>
          <a:p>
            <a:pPr defTabSz="412750">
              <a:defRPr sz="3450">
                <a:effectLst>
                  <a:outerShdw sx="100000" sy="100000" kx="0" ky="0" algn="b" rotWithShape="0" blurRad="25400" dist="19050" dir="5400000">
                    <a:srgbClr val="000000"/>
                  </a:outerShdw>
                </a:effectLst>
              </a:defRPr>
            </a:pPr>
            <a:r>
              <a:t>Nel 2024 è emerso in superficie:</a:t>
            </a:r>
          </a:p>
          <a:p>
            <a:pPr defTabSz="412750">
              <a:defRPr sz="3450">
                <a:effectLst>
                  <a:outerShdw sx="100000" sy="100000" kx="0" ky="0" algn="b" rotWithShape="0" blurRad="25400" dist="19050" dir="5400000">
                    <a:srgbClr val="000000"/>
                  </a:outerShdw>
                </a:effectLst>
              </a:defRPr>
            </a:pPr>
          </a:p>
          <a:p>
            <a:pPr defTabSz="412750">
              <a:defRPr sz="3450">
                <a:effectLst>
                  <a:outerShdw sx="100000" sy="100000" kx="0" ky="0" algn="b" rotWithShape="0" blurRad="25400" dist="19050" dir="5400000">
                    <a:srgbClr val="000000"/>
                  </a:outerShdw>
                </a:effectLst>
              </a:defRPr>
            </a:pPr>
            <a:r>
              <a:t>È stato proiettato in alcune sale (prima proiezione ufficiale annunciata per il 16 settembre 2024 al Nuovo Cinema Aquila di Roma, dopo oltre 40 anni di divieto).</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399" y="901700"/>
            <a:ext cx="9906001" cy="11912600"/>
          </a:xfrm>
          <a:prstGeom prst="rect">
            <a:avLst/>
          </a:prstGeom>
        </p:spPr>
      </p:pic>
      <p:sp>
        <p:nvSpPr>
          <p:cNvPr id="289" name="SALÒ O LE 120 GIORNATE DI SODOMA…"/>
          <p:cNvSpPr txBox="1"/>
          <p:nvPr>
            <p:ph type="title"/>
          </p:nvPr>
        </p:nvSpPr>
        <p:spPr>
          <a:prstGeom prst="rect">
            <a:avLst/>
          </a:prstGeom>
        </p:spPr>
        <p:txBody>
          <a:bodyPr/>
          <a:lstStyle/>
          <a:p>
            <a:pPr defTabSz="421004">
              <a:defRPr b="1" sz="5100">
                <a:effectLst>
                  <a:outerShdw sx="100000" sy="100000" kx="0" ky="0" algn="b" rotWithShape="0" blurRad="25908" dist="19431" dir="5400000">
                    <a:srgbClr val="000000"/>
                  </a:outerShdw>
                </a:effectLst>
                <a:latin typeface="Helvetica Neue"/>
                <a:ea typeface="Helvetica Neue"/>
                <a:cs typeface="Helvetica Neue"/>
                <a:sym typeface="Helvetica Neue"/>
              </a:defRPr>
            </a:pPr>
            <a:r>
              <a:t>SALÒ O LE 120 GIORNATE DI SODOMA</a:t>
            </a:r>
          </a:p>
          <a:p>
            <a:pPr defTabSz="421004">
              <a:defRPr sz="3518">
                <a:effectLst>
                  <a:outerShdw sx="100000" sy="100000" kx="0" ky="0" algn="b" rotWithShape="0" blurRad="25908" dist="19431" dir="5400000">
                    <a:srgbClr val="000000"/>
                  </a:outerShdw>
                </a:effectLst>
              </a:defRPr>
            </a:pPr>
            <a:r>
              <a:t>Regia di Pier Paolo Pasolini. Con Caterina Boratto, Paolo Bonacelli, Giorgio Cataldi, Umberto Paolo Quintavalle, Elsa De Giorgi. Cast completo Genere Drammatico, - Italia, Francia, 1975, durata 116 minuti. </a:t>
            </a:r>
          </a:p>
        </p:txBody>
      </p:sp>
      <p:sp>
        <p:nvSpPr>
          <p:cNvPr id="290" name="&quot;lesivo dell'onore dell'esercito italiano&quot; e &quot;dannoso per l'immagine dell'Italia&quot;."/>
          <p:cNvSpPr txBox="1"/>
          <p:nvPr>
            <p:ph type="body" sz="quarter" idx="1"/>
          </p:nvPr>
        </p:nvSpPr>
        <p:spPr>
          <a:prstGeom prst="rect">
            <a:avLst/>
          </a:prstGeom>
        </p:spPr>
        <p:txBody>
          <a:bodyPr/>
          <a:lstStyle>
            <a:lvl1pPr>
              <a:defRPr sz="4800"/>
            </a:lvl1pPr>
          </a:lstStyle>
          <a:p>
            <a:pPr/>
            <a:r>
              <a:t>"lesivo dell'onore dell'esercito italiano" e "dannoso per l'immagine dell'Italia".</a:t>
            </a:r>
          </a:p>
        </p:txBody>
      </p:sp>
      <p:pic>
        <p:nvPicPr>
          <p:cNvPr id="291" name="Salò o le 120 giornate di Sodoma - Trailer (Il Cinema Ritrovato al cinema)" descr="Salò o le 120 giornate di Sodoma - Trailer (Il Cinema Ritrovato al cinema)"/>
          <p:cNvPicPr>
            <a:picLocks noChangeAspect="0"/>
          </p:cNvPicPr>
          <p:nvPr>
            <a:videoFile xmlns:mc="http://schemas.openxmlformats.org/markup-compatibility/2006" xmlns:aiw="http://developer.apple.com/namespaces/iwork" r:link="rId3" mc:Ignorable="aiw" aiw:title="Salò o le 120 giornate di Sodoma - Trailer (Il Cinema Ritrovato al cinema)" aiw:author="CinetecaBologna"/>
          </p:nvPr>
        </p:nvPicPr>
        <p:blipFill>
          <a:blip r:embed="rId4">
            <a:extLst/>
          </a:blip>
          <a:stretch>
            <a:fillRect/>
          </a:stretch>
        </p:blipFill>
        <p:spPr>
          <a:xfrm>
            <a:off x="6049736" y="8434651"/>
            <a:ext cx="6096001" cy="4572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29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291"/>
                </p:tgtEl>
              </p:cMediaNode>
            </p:video>
            <p:seq concurrent="1" prevAc="none" nextAc="seek">
              <p:cTn id="8" evtFilter="cancelBubble" nodeType="interactiveSeq" restart="whenNotActive" fill="hold">
                <p:stCondLst>
                  <p:cond delay="0" evt="onClick">
                    <p:tgtEl>
                      <p:spTgt spid="29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291"/>
                                        </p:tgtEl>
                                      </p:cBhvr>
                                    </p:cmd>
                                  </p:childTnLst>
                                </p:cTn>
                              </p:par>
                            </p:childTnLst>
                          </p:cTn>
                        </p:par>
                      </p:childTnLst>
                    </p:cTn>
                  </p:par>
                </p:childTnLst>
              </p:cTn>
              <p:nextCondLst>
                <p:cond delay="0" evt="onClick">
                  <p:tgtEl>
                    <p:spTgt spid="291"/>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le censure più assurde"/>
          <p:cNvSpPr txBox="1"/>
          <p:nvPr>
            <p:ph type="title"/>
          </p:nvPr>
        </p:nvSpPr>
        <p:spPr>
          <a:prstGeom prst="rect">
            <a:avLst/>
          </a:prstGeom>
        </p:spPr>
        <p:txBody>
          <a:bodyPr/>
          <a:lstStyle/>
          <a:p>
            <a:pPr/>
            <a:r>
              <a:t>le censure più assurde</a:t>
            </a:r>
          </a:p>
        </p:txBody>
      </p:sp>
      <p:sp>
        <p:nvSpPr>
          <p:cNvPr id="154" name="Doppio clic per modificare"/>
          <p:cNvSpPr txBox="1"/>
          <p:nvPr>
            <p:ph type="body" idx="1"/>
          </p:nvPr>
        </p:nvSpPr>
        <p:spPr>
          <a:prstGeom prst="rect">
            <a:avLst/>
          </a:prstGeom>
        </p:spPr>
        <p:txBody>
          <a:bodyPr/>
          <a:lstStyle/>
          <a:p>
            <a:pPr>
              <a:buBlip>
                <a:blip r:embed="rId2"/>
              </a:buBlip>
            </a:pPr>
          </a:p>
        </p:txBody>
      </p:sp>
      <p:pic>
        <p:nvPicPr>
          <p:cNvPr id="155" name="Top 10 FILM CENSURATI per i MOTIVI più STUPIDI!" descr="Top 10 FILM CENSURATI per i MOTIVI più STUPIDI!"/>
          <p:cNvPicPr>
            <a:picLocks noChangeAspect="0"/>
          </p:cNvPicPr>
          <p:nvPr>
            <a:videoFile xmlns:mc="http://schemas.openxmlformats.org/markup-compatibility/2006" xmlns:aiw="http://developer.apple.com/namespaces/iwork" r:link="rId3" mc:Ignorable="aiw" aiw:title="Top 10 FILM CENSURATI per i MOTIVI più STUPIDI!" aiw:author="WatchMojo Italia"/>
          </p:nvPr>
        </p:nvPicPr>
        <p:blipFill>
          <a:blip r:embed="rId4">
            <a:extLst/>
          </a:blip>
          <a:stretch>
            <a:fillRect/>
          </a:stretch>
        </p:blipFill>
        <p:spPr>
          <a:xfrm>
            <a:off x="1527294" y="2811677"/>
            <a:ext cx="18157412" cy="10213546"/>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15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155"/>
                </p:tgtEl>
              </p:cMediaNode>
            </p:video>
            <p:seq concurrent="1" prevAc="none" nextAc="seek">
              <p:cTn id="8" evtFilter="cancelBubble" nodeType="interactiveSeq" restart="whenNotActive" fill="hold">
                <p:stCondLst>
                  <p:cond delay="0" evt="onClick">
                    <p:tgtEl>
                      <p:spTgt spid="15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155"/>
                                        </p:tgtEl>
                                      </p:cBhvr>
                                    </p:cmd>
                                  </p:childTnLst>
                                </p:cTn>
                              </p:par>
                            </p:childTnLst>
                          </p:cTn>
                        </p:par>
                      </p:childTnLst>
                    </p:cTn>
                  </p:par>
                </p:childTnLst>
              </p:cTn>
              <p:nextCondLst>
                <p:cond delay="0" evt="onClick">
                  <p:tgtEl>
                    <p:spTgt spid="155"/>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3" name="518lvBXp+pL._AC_UF894,1000_QL80_.jpg" descr="518lvBXp+pL._AC_UF894,1000_QL80_.jpg"/>
          <p:cNvPicPr>
            <a:picLocks noChangeAspect="1"/>
          </p:cNvPicPr>
          <p:nvPr/>
        </p:nvPicPr>
        <p:blipFill>
          <a:blip r:embed="rId2">
            <a:extLst/>
          </a:blip>
          <a:stretch>
            <a:fillRect/>
          </a:stretch>
        </p:blipFill>
        <p:spPr>
          <a:xfrm>
            <a:off x="6580468" y="508000"/>
            <a:ext cx="10058401" cy="12700000"/>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Salò…"/>
          <p:cNvSpPr txBox="1"/>
          <p:nvPr>
            <p:ph type="title"/>
          </p:nvPr>
        </p:nvSpPr>
        <p:spPr>
          <a:xfrm>
            <a:off x="1473200" y="1803400"/>
            <a:ext cx="21528570" cy="10878767"/>
          </a:xfrm>
          <a:prstGeom prst="rect">
            <a:avLst/>
          </a:prstGeom>
        </p:spPr>
        <p:txBody>
          <a:bodyPr/>
          <a:lstStyle/>
          <a:p>
            <a:pPr defTabSz="635634">
              <a:defRPr b="1" sz="7700">
                <a:effectLst>
                  <a:outerShdw sx="100000" sy="100000" kx="0" ky="0" algn="b" rotWithShape="0" blurRad="39116" dist="29337" dir="5400000">
                    <a:srgbClr val="000000"/>
                  </a:outerShdw>
                </a:effectLst>
                <a:latin typeface="Helvetica Neue"/>
                <a:ea typeface="Helvetica Neue"/>
                <a:cs typeface="Helvetica Neue"/>
                <a:sym typeface="Helvetica Neue"/>
              </a:defRPr>
            </a:pPr>
            <a:r>
              <a:t>Salò</a:t>
            </a:r>
          </a:p>
          <a:p>
            <a:pPr defTabSz="635634">
              <a:defRPr sz="5312">
                <a:effectLst>
                  <a:outerShdw sx="100000" sy="100000" kx="0" ky="0" algn="b" rotWithShape="0" blurRad="39116" dist="29337" dir="5400000">
                    <a:srgbClr val="000000"/>
                  </a:outerShdw>
                </a:effectLst>
              </a:defRPr>
            </a:pPr>
            <a:r>
              <a:t>11 novembre 1975</a:t>
            </a:r>
          </a:p>
          <a:p>
            <a:pPr defTabSz="635634">
              <a:defRPr sz="5312">
                <a:effectLst>
                  <a:outerShdw sx="100000" sy="100000" kx="0" ky="0" algn="b" rotWithShape="0" blurRad="39116" dist="29337" dir="5400000">
                    <a:srgbClr val="000000"/>
                  </a:outerShdw>
                </a:effectLst>
              </a:defRPr>
            </a:pPr>
          </a:p>
          <a:p>
            <a:pPr defTabSz="635634">
              <a:defRPr sz="5312">
                <a:effectLst>
                  <a:outerShdw sx="100000" sy="100000" kx="0" ky="0" algn="b" rotWithShape="0" blurRad="39116" dist="29337" dir="5400000">
                    <a:srgbClr val="000000"/>
                  </a:outerShdw>
                </a:effectLst>
              </a:defRPr>
            </a:pPr>
            <a:r>
              <a:t>La prima sezione della Commissione di revisione esamina il film, dopo avere ricevuto una comunicazione del produttore che “dichiara di essere disposto ad eseguire anche dei tagli se la Commissione lo ritiene opportuno”. La deliberazione è la seguente: “il film nella sua tragicità porta sullo schermo immagini così aberranti e ripugnanti di perversioni sessuali che offendono sicuramente il buon costume e come tali sopraffanno la tematica ispiratrice del film sull’anarchia di ogni potere. Si esprime pertanto parere contrario alla proiezione in pubblico del film stesso”.</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Salò…"/>
          <p:cNvSpPr txBox="1"/>
          <p:nvPr>
            <p:ph type="title"/>
          </p:nvPr>
        </p:nvSpPr>
        <p:spPr>
          <a:xfrm>
            <a:off x="1473200" y="1803400"/>
            <a:ext cx="21528570" cy="10878767"/>
          </a:xfrm>
          <a:prstGeom prst="rect">
            <a:avLst/>
          </a:prstGeom>
        </p:spPr>
        <p:txBody>
          <a:bodyPr/>
          <a:lstStyle/>
          <a:p>
            <a:pPr defTabSz="421004">
              <a:defRPr b="1" sz="5100">
                <a:effectLst>
                  <a:outerShdw sx="100000" sy="100000" kx="0" ky="0" algn="b" rotWithShape="0" blurRad="25908" dist="19431" dir="5400000">
                    <a:srgbClr val="000000"/>
                  </a:outerShdw>
                </a:effectLst>
                <a:latin typeface="Helvetica Neue"/>
                <a:ea typeface="Helvetica Neue"/>
                <a:cs typeface="Helvetica Neue"/>
                <a:sym typeface="Helvetica Neue"/>
              </a:defRPr>
            </a:pPr>
            <a:r>
              <a:t>Salò</a:t>
            </a:r>
          </a:p>
          <a:p>
            <a:pPr defTabSz="421004">
              <a:defRPr sz="3518">
                <a:effectLst>
                  <a:outerShdw sx="100000" sy="100000" kx="0" ky="0" algn="b" rotWithShape="0" blurRad="25908" dist="19431" dir="5400000">
                    <a:srgbClr val="000000"/>
                  </a:outerShdw>
                </a:effectLst>
              </a:defRPr>
            </a:pPr>
            <a:r>
              <a:t>13 gennaio 1976</a:t>
            </a:r>
          </a:p>
          <a:p>
            <a:pPr defTabSz="421004">
              <a:defRPr sz="3518">
                <a:effectLst>
                  <a:outerShdw sx="100000" sy="100000" kx="0" ky="0" algn="b" rotWithShape="0" blurRad="25908" dist="19431" dir="5400000">
                    <a:srgbClr val="000000"/>
                  </a:outerShdw>
                </a:effectLst>
              </a:defRPr>
            </a:pPr>
          </a:p>
          <a:p>
            <a:pPr defTabSz="421004">
              <a:defRPr sz="3518">
                <a:effectLst>
                  <a:outerShdw sx="100000" sy="100000" kx="0" ky="0" algn="b" rotWithShape="0" blurRad="25908" dist="19431" dir="5400000">
                    <a:srgbClr val="000000"/>
                  </a:outerShdw>
                </a:effectLst>
              </a:defRPr>
            </a:pPr>
            <a:r>
              <a:t>Dopo la Commissione di censura che in appello promuove il film, è quindi la magistratura a intervenire e stavolta il film rimarrà sotto sequestro per oltre un anno.</a:t>
            </a:r>
          </a:p>
          <a:p>
            <a:pPr defTabSz="421004">
              <a:defRPr sz="3518">
                <a:effectLst>
                  <a:outerShdw sx="100000" sy="100000" kx="0" ky="0" algn="b" rotWithShape="0" blurRad="25908" dist="19431" dir="5400000">
                    <a:srgbClr val="000000"/>
                  </a:outerShdw>
                </a:effectLst>
              </a:defRPr>
            </a:pPr>
          </a:p>
          <a:p>
            <a:pPr defTabSz="421004">
              <a:defRPr sz="3518">
                <a:effectLst>
                  <a:outerShdw sx="100000" sy="100000" kx="0" ky="0" algn="b" rotWithShape="0" blurRad="25908" dist="19431" dir="5400000">
                    <a:srgbClr val="000000"/>
                  </a:outerShdw>
                </a:effectLst>
              </a:defRPr>
            </a:pPr>
          </a:p>
          <a:p>
            <a:pPr defTabSz="421004">
              <a:defRPr sz="3518">
                <a:effectLst>
                  <a:outerShdw sx="100000" sy="100000" kx="0" ky="0" algn="b" rotWithShape="0" blurRad="25908" dist="19431" dir="5400000">
                    <a:srgbClr val="000000"/>
                  </a:outerShdw>
                </a:effectLst>
              </a:defRPr>
            </a:pPr>
            <a:r>
              <a:t>5 marzo 1977</a:t>
            </a:r>
          </a:p>
          <a:p>
            <a:pPr defTabSz="421004">
              <a:defRPr sz="3518">
                <a:effectLst>
                  <a:outerShdw sx="100000" sy="100000" kx="0" ky="0" algn="b" rotWithShape="0" blurRad="25908" dist="19431" dir="5400000">
                    <a:srgbClr val="000000"/>
                  </a:outerShdw>
                </a:effectLst>
              </a:defRPr>
            </a:pPr>
          </a:p>
          <a:p>
            <a:pPr defTabSz="421004">
              <a:defRPr sz="3518">
                <a:effectLst>
                  <a:outerShdw sx="100000" sy="100000" kx="0" ky="0" algn="b" rotWithShape="0" blurRad="25908" dist="19431" dir="5400000">
                    <a:srgbClr val="000000"/>
                  </a:outerShdw>
                </a:effectLst>
              </a:defRPr>
            </a:pPr>
            <a:r>
              <a:t>La Corte d’Appello di Milano ordina la restituzione della pellicola alla PEA “previa eliminazione e confisca” delle seguenti sequenze:</a:t>
            </a:r>
          </a:p>
          <a:p>
            <a:pPr defTabSz="421004">
              <a:defRPr sz="3518">
                <a:effectLst>
                  <a:outerShdw sx="100000" sy="100000" kx="0" ky="0" algn="b" rotWithShape="0" blurRad="25908" dist="19431" dir="5400000">
                    <a:srgbClr val="000000"/>
                  </a:outerShdw>
                </a:effectLst>
              </a:defRPr>
            </a:pPr>
          </a:p>
          <a:p>
            <a:pPr defTabSz="421004">
              <a:defRPr sz="3518">
                <a:effectLst>
                  <a:outerShdw sx="100000" sy="100000" kx="0" ky="0" algn="b" rotWithShape="0" blurRad="25908" dist="19431" dir="5400000">
                    <a:srgbClr val="000000"/>
                  </a:outerShdw>
                </a:effectLst>
              </a:defRPr>
            </a:pPr>
            <a:r>
              <a:t>-Nella seconda parte del film la scena riguardante la sodomizzazione del presidente Durcet e quella della masturbazione del ragazzo inesperto e del fantoccio;</a:t>
            </a:r>
          </a:p>
          <a:p>
            <a:pPr defTabSz="421004">
              <a:defRPr sz="3518">
                <a:effectLst>
                  <a:outerShdw sx="100000" sy="100000" kx="0" ky="0" algn="b" rotWithShape="0" blurRad="25908" dist="19431" dir="5400000">
                    <a:srgbClr val="000000"/>
                  </a:outerShdw>
                </a:effectLst>
              </a:defRPr>
            </a:pPr>
            <a:r>
              <a:t>-nella terza parte del film dopo il matrimonio dei due ragazzi la scena della sodomizzazione del personaggio di Blangis;</a:t>
            </a:r>
          </a:p>
          <a:p>
            <a:pPr defTabSz="421004">
              <a:defRPr sz="3518">
                <a:effectLst>
                  <a:outerShdw sx="100000" sy="100000" kx="0" ky="0" algn="b" rotWithShape="0" blurRad="25908" dist="19431" dir="5400000">
                    <a:srgbClr val="000000"/>
                  </a:outerShdw>
                </a:effectLst>
              </a:defRPr>
            </a:pPr>
            <a:r>
              <a:t>-nella quarta parte del film la scena della masturbazione del Presidente davanti lo specchio </a:t>
            </a:r>
          </a:p>
          <a:p>
            <a:pPr defTabSz="421004">
              <a:defRPr sz="3518">
                <a:effectLst>
                  <a:outerShdw sx="100000" sy="100000" kx="0" ky="0" algn="b" rotWithShape="0" blurRad="25908" dist="19431" dir="5400000">
                    <a:srgbClr val="000000"/>
                  </a:outerShdw>
                </a:effectLst>
              </a:defRPr>
            </a:pPr>
            <a:r>
              <a:t>-nella quinta quella della sodomizzazione del Vescovo</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9" name="Salò…"/>
          <p:cNvSpPr txBox="1"/>
          <p:nvPr>
            <p:ph type="title"/>
          </p:nvPr>
        </p:nvSpPr>
        <p:spPr>
          <a:xfrm>
            <a:off x="1427715" y="2727574"/>
            <a:ext cx="21528570" cy="10878768"/>
          </a:xfrm>
          <a:prstGeom prst="rect">
            <a:avLst/>
          </a:prstGeom>
        </p:spPr>
        <p:txBody>
          <a:bodyPr/>
          <a:lstStyle/>
          <a:p>
            <a:pPr>
              <a:defRPr b="1">
                <a:latin typeface="Helvetica Neue"/>
                <a:ea typeface="Helvetica Neue"/>
                <a:cs typeface="Helvetica Neue"/>
                <a:sym typeface="Helvetica Neue"/>
              </a:defRPr>
            </a:pPr>
            <a:r>
              <a:t>Salò</a:t>
            </a:r>
          </a:p>
          <a:p>
            <a:pPr>
              <a:defRPr sz="6900"/>
            </a:pPr>
            <a:r>
              <a:t>LA MORTE DI PASOLINI: alla ricerca delle bobine rubate</a:t>
            </a:r>
          </a:p>
        </p:txBody>
      </p:sp>
      <p:sp>
        <p:nvSpPr>
          <p:cNvPr id="300" name="La morte di Pier Paolo Pasolini, avvenuta la notte tra il 1 e il 2 novembre 1975 all'Idroscalo di Ostia, è strettamente legata al furto delle bobine (pellicole originali) del suo ultimo film, &quot;Salò o le 120 giornate di Sodoma&quot;.…"/>
          <p:cNvSpPr txBox="1"/>
          <p:nvPr/>
        </p:nvSpPr>
        <p:spPr>
          <a:xfrm>
            <a:off x="1523989" y="1223115"/>
            <a:ext cx="21336023" cy="82365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La morte di Pier Paolo Pasolini, avvenuta la notte tra il 1 e il 2 novembre 1975 all'Idroscalo di Ostia, è strettamente legata al furto delle bobine (pellicole originali) del suo ultimo film, "Salò o le 120 giornate di Sodoma". </a:t>
            </a:r>
          </a:p>
          <a:p>
            <a:pPr/>
          </a:p>
          <a:p>
            <a:pPr/>
            <a:r>
              <a:t>Il Furto e il Ricatto: Nell'agosto 1975, i negativi di Salò (insieme a quelli del Casanova di Fellini) furono rubati dagli stabilimenti Technicolor. Pasolini ricevette richieste di riscatto esorbitanti e, secondo recenti inchieste della Commissione Antimafia, l'appuntamento all'Idroscalo sarebbe stato una trappola tesa con la scusa della restituzione delle pellicole.</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2"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400" y="901700"/>
            <a:ext cx="9906000" cy="11912600"/>
          </a:xfrm>
          <a:prstGeom prst="rect">
            <a:avLst/>
          </a:prstGeom>
        </p:spPr>
      </p:pic>
      <p:sp>
        <p:nvSpPr>
          <p:cNvPr id="303" name="UMBERTO D…"/>
          <p:cNvSpPr txBox="1"/>
          <p:nvPr>
            <p:ph type="title"/>
          </p:nvPr>
        </p:nvSpPr>
        <p:spPr>
          <a:prstGeom prst="rect">
            <a:avLst/>
          </a:prstGeom>
        </p:spPr>
        <p:txBody>
          <a:bodyPr/>
          <a:lstStyle/>
          <a:p>
            <a:pPr defTabSz="511809">
              <a:defRPr b="1" sz="6200">
                <a:effectLst>
                  <a:outerShdw sx="100000" sy="100000" kx="0" ky="0" algn="b" rotWithShape="0" blurRad="31496" dist="23622" dir="5400000">
                    <a:srgbClr val="000000"/>
                  </a:outerShdw>
                </a:effectLst>
                <a:latin typeface="Helvetica Neue"/>
                <a:ea typeface="Helvetica Neue"/>
                <a:cs typeface="Helvetica Neue"/>
                <a:sym typeface="Helvetica Neue"/>
              </a:defRPr>
            </a:pPr>
            <a:r>
              <a:t>UMBERTO D</a:t>
            </a:r>
          </a:p>
          <a:p>
            <a:pPr defTabSz="511809">
              <a:defRPr sz="4278">
                <a:effectLst>
                  <a:outerShdw sx="100000" sy="100000" kx="0" ky="0" algn="b" rotWithShape="0" blurRad="31496" dist="23622" dir="5400000">
                    <a:srgbClr val="000000"/>
                  </a:outerShdw>
                </a:effectLst>
              </a:defRPr>
            </a:pPr>
            <a:r>
              <a:t>Regia di Vittorio De Sica. Con Maria Pia Casilio, Carlo Battisti, Lina Gennari, Memmo Carotenuto, Alberto Albani Barbieri. Genere Drammatico - Italia, 1952, durata 89 minuti</a:t>
            </a:r>
          </a:p>
        </p:txBody>
      </p:sp>
      <p:sp>
        <p:nvSpPr>
          <p:cNvPr id="304" name="“I panni sporchi si lavano in famiglia”"/>
          <p:cNvSpPr txBox="1"/>
          <p:nvPr>
            <p:ph type="body" sz="quarter" idx="1"/>
          </p:nvPr>
        </p:nvSpPr>
        <p:spPr>
          <a:prstGeom prst="rect">
            <a:avLst/>
          </a:prstGeom>
        </p:spPr>
        <p:txBody>
          <a:bodyPr/>
          <a:lstStyle>
            <a:lvl1pPr>
              <a:defRPr sz="4800"/>
            </a:lvl1pPr>
          </a:lstStyle>
          <a:p>
            <a:pPr/>
            <a:r>
              <a:t>“I panni sporchi si lavano in famiglia”</a:t>
            </a:r>
          </a:p>
        </p:txBody>
      </p:sp>
      <p:pic>
        <p:nvPicPr>
          <p:cNvPr id="305" name="Umberto D. (1952) ORIGINAL TRAILER" descr="Umberto D. (1952) ORIGINAL TRAILER"/>
          <p:cNvPicPr>
            <a:picLocks noChangeAspect="0"/>
          </p:cNvPicPr>
          <p:nvPr>
            <a:videoFile xmlns:mc="http://schemas.openxmlformats.org/markup-compatibility/2006" xmlns:aiw="http://developer.apple.com/namespaces/iwork" r:link="rId3" mc:Ignorable="aiw" aiw:title="Umberto D. (1952) ORIGINAL TRAILER" aiw:author="Unseen Trailers"/>
          </p:nvPr>
        </p:nvPicPr>
        <p:blipFill>
          <a:blip r:embed="rId4">
            <a:extLst/>
          </a:blip>
          <a:stretch>
            <a:fillRect/>
          </a:stretch>
        </p:blipFill>
        <p:spPr>
          <a:xfrm>
            <a:off x="4019078" y="8027584"/>
            <a:ext cx="8760178" cy="49276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05"/>
                </p:tgtEl>
              </p:cMediaNode>
            </p:video>
            <p:seq concurrent="1" prevAc="none" nextAc="seek">
              <p:cTn id="8" evtFilter="cancelBubble" nodeType="interactiveSeq" restart="whenNotActive" fill="hold">
                <p:stCondLst>
                  <p:cond delay="0" evt="onClick">
                    <p:tgtEl>
                      <p:spTgt spid="30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05"/>
                                        </p:tgtEl>
                                      </p:cBhvr>
                                    </p:cmd>
                                  </p:childTnLst>
                                </p:cTn>
                              </p:par>
                            </p:childTnLst>
                          </p:cTn>
                        </p:par>
                      </p:childTnLst>
                    </p:cTn>
                  </p:par>
                </p:childTnLst>
              </p:cTn>
              <p:nextCondLst>
                <p:cond delay="0" evt="onClick">
                  <p:tgtEl>
                    <p:spTgt spid="305"/>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Umberto D…"/>
          <p:cNvSpPr txBox="1"/>
          <p:nvPr>
            <p:ph type="title"/>
          </p:nvPr>
        </p:nvSpPr>
        <p:spPr>
          <a:xfrm>
            <a:off x="1473200" y="1803400"/>
            <a:ext cx="21528570" cy="10878767"/>
          </a:xfrm>
          <a:prstGeom prst="rect">
            <a:avLst/>
          </a:prstGeom>
        </p:spPr>
        <p:txBody>
          <a:bodyPr/>
          <a:lstStyle/>
          <a:p>
            <a:pPr defTabSz="511809">
              <a:defRPr b="1" sz="6200">
                <a:effectLst>
                  <a:outerShdw sx="100000" sy="100000" kx="0" ky="0" algn="b" rotWithShape="0" blurRad="31496" dist="23622" dir="5400000">
                    <a:srgbClr val="000000"/>
                  </a:outerShdw>
                </a:effectLst>
                <a:latin typeface="Helvetica Neue"/>
                <a:ea typeface="Helvetica Neue"/>
                <a:cs typeface="Helvetica Neue"/>
                <a:sym typeface="Helvetica Neue"/>
              </a:defRPr>
            </a:pPr>
            <a:r>
              <a:t>Umberto D</a:t>
            </a:r>
          </a:p>
          <a:p>
            <a:pPr defTabSz="511809">
              <a:defRPr sz="4278">
                <a:effectLst>
                  <a:outerShdw sx="100000" sy="100000" kx="0" ky="0" algn="b" rotWithShape="0" blurRad="31496" dist="23622" dir="5400000">
                    <a:srgbClr val="000000"/>
                  </a:outerShdw>
                </a:effectLst>
              </a:defRPr>
            </a:pPr>
            <a:r>
              <a:t>Umberto D. (subì pesanti censure e ostacoli, sia in fase di sceneggiatura che dopo l'uscita, a causa del suo crudo realismo che denunciava la miseria nell'Italia del dopoguerra. Fu vietato ai minori di 16 anni e subì tagli e modifiche, inclusa la censura di alcune scene, nonostante il tentativo di aggirare la censura preventiva. </a:t>
            </a:r>
          </a:p>
          <a:p>
            <a:pPr defTabSz="511809">
              <a:defRPr sz="4278">
                <a:effectLst>
                  <a:outerShdw sx="100000" sy="100000" kx="0" ky="0" algn="b" rotWithShape="0" blurRad="31496" dist="23622" dir="5400000">
                    <a:srgbClr val="000000"/>
                  </a:outerShdw>
                </a:effectLst>
              </a:defRPr>
            </a:pPr>
          </a:p>
          <a:p>
            <a:pPr defTabSz="511809">
              <a:defRPr sz="4278">
                <a:effectLst>
                  <a:outerShdw sx="100000" sy="100000" kx="0" ky="0" algn="b" rotWithShape="0" blurRad="31496" dist="23622" dir="5400000">
                    <a:srgbClr val="000000"/>
                  </a:outerShdw>
                </a:effectLst>
              </a:defRPr>
            </a:pPr>
            <a:r>
              <a:t>Ecco i dettagli principali della censura:</a:t>
            </a:r>
          </a:p>
          <a:p>
            <a:pPr defTabSz="511809">
              <a:defRPr sz="4278">
                <a:effectLst>
                  <a:outerShdw sx="100000" sy="100000" kx="0" ky="0" algn="b" rotWithShape="0" blurRad="31496" dist="23622" dir="5400000">
                    <a:srgbClr val="000000"/>
                  </a:outerShdw>
                </a:effectLst>
              </a:defRPr>
            </a:pPr>
            <a:r>
              <a:t>-Tagli alle scene: Vennero eliminate scene specifiche, tra cui una protesta in ospedale e modificato il contesto della gravidanza della protagonista.</a:t>
            </a:r>
          </a:p>
          <a:p>
            <a:pPr defTabSz="511809">
              <a:defRPr sz="4278">
                <a:effectLst>
                  <a:outerShdw sx="100000" sy="100000" kx="0" ky="0" algn="b" rotWithShape="0" blurRad="31496" dist="23622" dir="5400000">
                    <a:srgbClr val="000000"/>
                  </a:outerShdw>
                </a:effectLst>
              </a:defRPr>
            </a:pPr>
            <a:r>
              <a:t>-Ostilità politica: Il contesto politico dell'epoca, specialmente con critiche da parte del sottosegretario Giulio Andreotti, mirava a boicottare i film neorealisti che mostravano un'Italia povera.</a:t>
            </a:r>
          </a:p>
          <a:p>
            <a:pPr defTabSz="511809">
              <a:defRPr sz="4278">
                <a:effectLst>
                  <a:outerShdw sx="100000" sy="100000" kx="0" ky="0" algn="b" rotWithShape="0" blurRad="31496" dist="23622" dir="5400000">
                    <a:srgbClr val="000000"/>
                  </a:outerShdw>
                </a:effectLst>
              </a:defRPr>
            </a:pPr>
            <a:r>
              <a:t>-Reintegrazione: Solo in una riedizione del 1967, con ulteriori tagli, il film ottenne l'autorizzazione senza limitazioni di età per la televisione.</a:t>
            </a:r>
          </a:p>
          <a:p>
            <a:pPr defTabSz="511809">
              <a:defRPr sz="4278">
                <a:effectLst>
                  <a:outerShdw sx="100000" sy="100000" kx="0" ky="0" algn="b" rotWithShape="0" blurRad="31496" dist="23622" dir="5400000">
                    <a:srgbClr val="000000"/>
                  </a:outerShdw>
                </a:effectLst>
              </a:defRPr>
            </a:pPr>
            <a:r>
              <a:t>Rifiuto: Inizialmente il film ebbe scarso successo commerciale e fu criticato per la sua rappresentazione drammatica della realtà.</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9"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400" y="901700"/>
            <a:ext cx="9906000" cy="11912600"/>
          </a:xfrm>
          <a:prstGeom prst="rect">
            <a:avLst/>
          </a:prstGeom>
        </p:spPr>
      </p:pic>
      <p:sp>
        <p:nvSpPr>
          <p:cNvPr id="310" name="HARLEM…"/>
          <p:cNvSpPr txBox="1"/>
          <p:nvPr>
            <p:ph type="title"/>
          </p:nvPr>
        </p:nvSpPr>
        <p:spPr>
          <a:prstGeom prst="rect">
            <a:avLst/>
          </a:prstGeom>
        </p:spPr>
        <p:txBody>
          <a:bodyPr/>
          <a:lstStyle/>
          <a:p>
            <a:pPr defTabSz="511809">
              <a:defRPr b="1" sz="6200">
                <a:effectLst>
                  <a:outerShdw sx="100000" sy="100000" kx="0" ky="0" algn="b" rotWithShape="0" blurRad="31496" dist="23622" dir="5400000">
                    <a:srgbClr val="000000"/>
                  </a:outerShdw>
                </a:effectLst>
                <a:latin typeface="Helvetica Neue"/>
                <a:ea typeface="Helvetica Neue"/>
                <a:cs typeface="Helvetica Neue"/>
                <a:sym typeface="Helvetica Neue"/>
              </a:defRPr>
            </a:pPr>
            <a:r>
              <a:t>HARLEM</a:t>
            </a:r>
          </a:p>
          <a:p>
            <a:pPr defTabSz="511809">
              <a:defRPr sz="4278">
                <a:effectLst>
                  <a:outerShdw sx="100000" sy="100000" kx="0" ky="0" algn="b" rotWithShape="0" blurRad="31496" dist="23622" dir="5400000">
                    <a:srgbClr val="000000"/>
                  </a:outerShdw>
                </a:effectLst>
              </a:defRPr>
            </a:pPr>
            <a:r>
              <a:t>Regia di Carmine Gallone. Un film con Osvaldo Valenti, Massimo Girotti, Elisa Cegani, Vivi Gioi, Amedeo Nazzari, Luigi Almirante. Genere Drammatico - Italia, 1943, durata 90 minuti. </a:t>
            </a:r>
          </a:p>
        </p:txBody>
      </p:sp>
      <p:sp>
        <p:nvSpPr>
          <p:cNvPr id="311" name="Il film più censurato di sempre"/>
          <p:cNvSpPr txBox="1"/>
          <p:nvPr>
            <p:ph type="body" sz="quarter" idx="1"/>
          </p:nvPr>
        </p:nvSpPr>
        <p:spPr>
          <a:prstGeom prst="rect">
            <a:avLst/>
          </a:prstGeom>
        </p:spPr>
        <p:txBody>
          <a:bodyPr/>
          <a:lstStyle>
            <a:lvl1pPr>
              <a:defRPr sz="4800"/>
            </a:lvl1pPr>
          </a:lstStyle>
          <a:p>
            <a:pPr/>
            <a:r>
              <a:t>Il film più censurato di sempre</a:t>
            </a:r>
          </a:p>
        </p:txBody>
      </p:sp>
      <p:pic>
        <p:nvPicPr>
          <p:cNvPr id="312" name="Booktrailer &quot;Harlem - Il film più censurato di sempre&quot; in libreria dal 22 aprile 2021" descr="Booktrailer &quot;Harlem - Il film più censurato di sempre&quot; in libreria dal 22 aprile 2021"/>
          <p:cNvPicPr>
            <a:picLocks noChangeAspect="0"/>
          </p:cNvPicPr>
          <p:nvPr>
            <a:videoFile xmlns:mc="http://schemas.openxmlformats.org/markup-compatibility/2006" xmlns:aiw="http://developer.apple.com/namespaces/iwork" r:link="rId3" mc:Ignorable="aiw" aiw:title="Booktrailer &quot;Harlem - Il film più censurato di sempre&quot; in libreria dal 22 aprile 2021" aiw:author="Luca Martera"/>
          </p:nvPr>
        </p:nvPicPr>
        <p:blipFill>
          <a:blip r:embed="rId4">
            <a:extLst/>
          </a:blip>
          <a:stretch>
            <a:fillRect/>
          </a:stretch>
        </p:blipFill>
        <p:spPr>
          <a:xfrm>
            <a:off x="4925971" y="7699976"/>
            <a:ext cx="7021744" cy="5266309"/>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1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12"/>
                </p:tgtEl>
              </p:cMediaNode>
            </p:video>
            <p:seq concurrent="1" prevAc="none" nextAc="seek">
              <p:cTn id="8" evtFilter="cancelBubble" nodeType="interactiveSeq" restart="whenNotActive" fill="hold">
                <p:stCondLst>
                  <p:cond delay="0" evt="onClick">
                    <p:tgtEl>
                      <p:spTgt spid="31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2"/>
                                        </p:tgtEl>
                                      </p:cBhvr>
                                    </p:cmd>
                                  </p:childTnLst>
                                </p:cTn>
                              </p:par>
                            </p:childTnLst>
                          </p:cTn>
                        </p:par>
                      </p:childTnLst>
                    </p:cTn>
                  </p:par>
                </p:childTnLst>
              </p:cTn>
              <p:nextCondLst>
                <p:cond delay="0" evt="onClick">
                  <p:tgtEl>
                    <p:spTgt spid="31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Harlem…"/>
          <p:cNvSpPr txBox="1"/>
          <p:nvPr>
            <p:ph type="title"/>
          </p:nvPr>
        </p:nvSpPr>
        <p:spPr>
          <a:xfrm>
            <a:off x="1473200" y="1803400"/>
            <a:ext cx="21528570" cy="10878767"/>
          </a:xfrm>
          <a:prstGeom prst="rect">
            <a:avLst/>
          </a:prstGeom>
        </p:spPr>
        <p:txBody>
          <a:bodyPr/>
          <a:lstStyle/>
          <a:p>
            <a:pPr defTabSz="586104">
              <a:defRPr b="1" sz="7100">
                <a:effectLst>
                  <a:outerShdw sx="100000" sy="100000" kx="0" ky="0" algn="b" rotWithShape="0" blurRad="36068" dist="27050" dir="5400000">
                    <a:srgbClr val="000000"/>
                  </a:outerShdw>
                </a:effectLst>
                <a:latin typeface="Helvetica Neue"/>
                <a:ea typeface="Helvetica Neue"/>
                <a:cs typeface="Helvetica Neue"/>
                <a:sym typeface="Helvetica Neue"/>
              </a:defRPr>
            </a:pPr>
            <a:r>
              <a:t>Harlem</a:t>
            </a:r>
          </a:p>
          <a:p>
            <a:pPr defTabSz="586104">
              <a:defRPr sz="4899">
                <a:effectLst>
                  <a:outerShdw sx="100000" sy="100000" kx="0" ky="0" algn="b" rotWithShape="0" blurRad="36068" dist="27050" dir="5400000">
                    <a:srgbClr val="000000"/>
                  </a:outerShdw>
                </a:effectLst>
              </a:defRPr>
            </a:pPr>
            <a:r>
              <a:t>La Storia delle Censure:</a:t>
            </a:r>
          </a:p>
          <a:p>
            <a:pPr defTabSz="586104">
              <a:defRPr sz="4899">
                <a:effectLst>
                  <a:outerShdw sx="100000" sy="100000" kx="0" ky="0" algn="b" rotWithShape="0" blurRad="36068" dist="27050" dir="5400000">
                    <a:srgbClr val="000000"/>
                  </a:outerShdw>
                </a:effectLst>
              </a:defRPr>
            </a:pPr>
          </a:p>
          <a:p>
            <a:pPr defTabSz="586104">
              <a:defRPr sz="4899">
                <a:effectLst>
                  <a:outerShdw sx="100000" sy="100000" kx="0" ky="0" algn="b" rotWithShape="0" blurRad="36068" dist="27050" dir="5400000">
                    <a:srgbClr val="000000"/>
                  </a:outerShdw>
                </a:effectLst>
              </a:defRPr>
            </a:pPr>
            <a:r>
              <a:t>Il dopoguerra: Dopo la caduta del fascismo, il film fu sequestrato dagli alleati nel 1944.</a:t>
            </a:r>
          </a:p>
          <a:p>
            <a:pPr defTabSz="586104">
              <a:defRPr sz="4899">
                <a:effectLst>
                  <a:outerShdw sx="100000" sy="100000" kx="0" ky="0" algn="b" rotWithShape="0" blurRad="36068" dist="27050" dir="5400000">
                    <a:srgbClr val="000000"/>
                  </a:outerShdw>
                </a:effectLst>
              </a:defRPr>
            </a:pPr>
          </a:p>
          <a:p>
            <a:pPr defTabSz="586104">
              <a:defRPr sz="4899">
                <a:effectLst>
                  <a:outerShdw sx="100000" sy="100000" kx="0" ky="0" algn="b" rotWithShape="0" blurRad="36068" dist="27050" dir="5400000">
                    <a:srgbClr val="000000"/>
                  </a:outerShdw>
                </a:effectLst>
              </a:defRPr>
            </a:pPr>
            <a:r>
              <a:t>Riedizioni: Nel 1946 fu rimesso in circolazione, ma subì tagli pesantissimi (circa 31 minuti) per eliminare i riferimenti antisemiti e i dialoghi più esplicitamente antiamericani, pur mantenendo inizialmente la connotazione razzista verso i neri.</a:t>
            </a:r>
          </a:p>
          <a:p>
            <a:pPr defTabSz="586104">
              <a:defRPr sz="4899">
                <a:effectLst>
                  <a:outerShdw sx="100000" sy="100000" kx="0" ky="0" algn="b" rotWithShape="0" blurRad="36068" dist="27050" dir="5400000">
                    <a:srgbClr val="000000"/>
                  </a:outerShdw>
                </a:effectLst>
              </a:defRPr>
            </a:pPr>
          </a:p>
          <a:p>
            <a:pPr defTabSz="586104">
              <a:defRPr sz="4899">
                <a:effectLst>
                  <a:outerShdw sx="100000" sy="100000" kx="0" ky="0" algn="b" rotWithShape="0" blurRad="36068" dist="27050" dir="5400000">
                    <a:srgbClr val="000000"/>
                  </a:outerShdw>
                </a:effectLst>
              </a:defRPr>
            </a:pPr>
            <a:r>
              <a:t>Eredità: È stato oggetto di riscoperta recente grazie al libro di Luca Martera, Harlem. Il film più censurato di sempre (2021), che ne ha ricostruito le vicende produttive e censorie. </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6" name="Primo piano degli ingranaggi di una bicicletta" descr="Primo piano degli ingranaggi di una bicicletta"/>
          <p:cNvPicPr>
            <a:picLocks noChangeAspect="0"/>
          </p:cNvPicPr>
          <p:nvPr>
            <p:ph type="pic" idx="21"/>
          </p:nvPr>
        </p:nvPicPr>
        <p:blipFill>
          <a:blip r:embed="rId2">
            <a:extLst/>
          </a:blip>
          <a:stretch>
            <a:fillRect/>
          </a:stretch>
        </p:blipFill>
        <p:spPr>
          <a:xfrm>
            <a:off x="12979399" y="901699"/>
            <a:ext cx="9906001" cy="11912601"/>
          </a:xfrm>
          <a:prstGeom prst="rect">
            <a:avLst/>
          </a:prstGeom>
        </p:spPr>
      </p:pic>
      <p:sp>
        <p:nvSpPr>
          <p:cNvPr id="317" name="ULTIMO TANGO A PARIGI…"/>
          <p:cNvSpPr txBox="1"/>
          <p:nvPr>
            <p:ph type="title"/>
          </p:nvPr>
        </p:nvSpPr>
        <p:spPr>
          <a:prstGeom prst="rect">
            <a:avLst/>
          </a:prstGeom>
        </p:spPr>
        <p:txBody>
          <a:bodyPr/>
          <a:lstStyle/>
          <a:p>
            <a:pPr defTabSz="503555">
              <a:defRPr b="1" sz="6100">
                <a:effectLst>
                  <a:outerShdw sx="100000" sy="100000" kx="0" ky="0" algn="b" rotWithShape="0" blurRad="30988" dist="23241" dir="5400000">
                    <a:srgbClr val="000000"/>
                  </a:outerShdw>
                </a:effectLst>
                <a:latin typeface="Helvetica Neue"/>
                <a:ea typeface="Helvetica Neue"/>
                <a:cs typeface="Helvetica Neue"/>
                <a:sym typeface="Helvetica Neue"/>
              </a:defRPr>
            </a:pPr>
            <a:r>
              <a:t>ULTIMO TANGO A PARIGI</a:t>
            </a:r>
          </a:p>
          <a:p>
            <a:pPr defTabSz="503555">
              <a:defRPr sz="4209">
                <a:effectLst>
                  <a:outerShdw sx="100000" sy="100000" kx="0" ky="0" algn="b" rotWithShape="0" blurRad="30988" dist="23241" dir="5400000">
                    <a:srgbClr val="000000"/>
                  </a:outerShdw>
                </a:effectLst>
              </a:defRPr>
            </a:pPr>
            <a:r>
              <a:t>Regia di Bernardo Bertolucci. Con Marlon Brando, Maria Schneider, Maria Michi, Giovanna Galletti, Gitt Magrini. Genere Drammatico, - Italia, 1972, durata 132 minuti. </a:t>
            </a:r>
          </a:p>
        </p:txBody>
      </p:sp>
      <p:sp>
        <p:nvSpPr>
          <p:cNvPr id="318" name="&quot;esasperato pansessualismo&quot;, oscenità e atti contrari al comune senso del pudore."/>
          <p:cNvSpPr txBox="1"/>
          <p:nvPr>
            <p:ph type="body" sz="quarter" idx="1"/>
          </p:nvPr>
        </p:nvSpPr>
        <p:spPr>
          <a:prstGeom prst="rect">
            <a:avLst/>
          </a:prstGeom>
        </p:spPr>
        <p:txBody>
          <a:bodyPr/>
          <a:lstStyle>
            <a:lvl1pPr>
              <a:defRPr sz="4800"/>
            </a:lvl1pPr>
          </a:lstStyle>
          <a:p>
            <a:pPr/>
            <a:r>
              <a:t>"esasperato pansessualismo", oscenità e atti contrari al comune senso del pudore. </a:t>
            </a:r>
          </a:p>
        </p:txBody>
      </p:sp>
      <p:pic>
        <p:nvPicPr>
          <p:cNvPr id="319" name="Ultimo Tango a Parigi - Trailer Ufficiale" descr="Ultimo Tango a Parigi - Trailer Ufficiale"/>
          <p:cNvPicPr>
            <a:picLocks noChangeAspect="0"/>
          </p:cNvPicPr>
          <p:nvPr>
            <a:videoFile xmlns:mc="http://schemas.openxmlformats.org/markup-compatibility/2006" xmlns:aiw="http://developer.apple.com/namespaces/iwork" r:link="rId3" mc:Ignorable="aiw" aiw:title="Ultimo Tango a Parigi - Trailer Ufficiale" aiw:author="Pressview"/>
          </p:nvPr>
        </p:nvPicPr>
        <p:blipFill>
          <a:blip r:embed="rId4">
            <a:extLst/>
          </a:blip>
          <a:stretch>
            <a:fillRect/>
          </a:stretch>
        </p:blipFill>
        <p:spPr>
          <a:xfrm>
            <a:off x="6536424" y="8420506"/>
            <a:ext cx="7551320" cy="4247619"/>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19"/>
                </p:tgtEl>
              </p:cMediaNode>
            </p:video>
            <p:seq concurrent="1" prevAc="none" nextAc="seek">
              <p:cTn id="8" evtFilter="cancelBubble" nodeType="interactiveSeq" restart="whenNotActive" fill="hold">
                <p:stCondLst>
                  <p:cond delay="0" evt="onClick">
                    <p:tgtEl>
                      <p:spTgt spid="31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19"/>
                                        </p:tgtEl>
                                      </p:cBhvr>
                                    </p:cmd>
                                  </p:childTnLst>
                                </p:cTn>
                              </p:par>
                            </p:childTnLst>
                          </p:cTn>
                        </p:par>
                      </p:childTnLst>
                    </p:cTn>
                  </p:par>
                </p:childTnLst>
              </p:cTn>
              <p:nextCondLst>
                <p:cond delay="0" evt="onClick">
                  <p:tgtEl>
                    <p:spTgt spid="319"/>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Ultimo Tango a Parigi…"/>
          <p:cNvSpPr txBox="1"/>
          <p:nvPr>
            <p:ph type="title"/>
          </p:nvPr>
        </p:nvSpPr>
        <p:spPr>
          <a:xfrm>
            <a:off x="1473200" y="1803400"/>
            <a:ext cx="21528570" cy="10878767"/>
          </a:xfrm>
          <a:prstGeom prst="rect">
            <a:avLst/>
          </a:prstGeom>
        </p:spPr>
        <p:txBody>
          <a:bodyPr/>
          <a:lstStyle/>
          <a:p>
            <a:pPr defTabSz="470534">
              <a:defRPr b="1" sz="5700">
                <a:effectLst>
                  <a:outerShdw sx="100000" sy="100000" kx="0" ky="0" algn="b" rotWithShape="0" blurRad="28956" dist="21717" dir="5400000">
                    <a:srgbClr val="000000"/>
                  </a:outerShdw>
                </a:effectLst>
                <a:latin typeface="Helvetica Neue"/>
                <a:ea typeface="Helvetica Neue"/>
                <a:cs typeface="Helvetica Neue"/>
                <a:sym typeface="Helvetica Neue"/>
              </a:defRPr>
            </a:pPr>
            <a:r>
              <a:t>Ultimo Tango a Parigi</a:t>
            </a:r>
          </a:p>
          <a:p>
            <a:pPr defTabSz="470534">
              <a:defRPr sz="3932">
                <a:effectLst>
                  <a:outerShdw sx="100000" sy="100000" kx="0" ky="0" algn="b" rotWithShape="0" blurRad="28956" dist="21717" dir="5400000">
                    <a:srgbClr val="000000"/>
                  </a:outerShdw>
                </a:effectLst>
              </a:defRPr>
            </a:pPr>
            <a:r>
              <a:t>Ultimo tango a Parigi (1972) di Bernardo Bertolucci subì una severa censura in Italia a causa delle esplicite scene di sesso, inclusa quella celebre e controversa dello stupro simulato con il burro. Il film fu sequestrato, condannato al rogo e i diritti civili del regista furono sospesi per cinque anni. </a:t>
            </a:r>
          </a:p>
          <a:p>
            <a:pPr defTabSz="470534">
              <a:defRPr sz="3932">
                <a:effectLst>
                  <a:outerShdw sx="100000" sy="100000" kx="0" ky="0" algn="b" rotWithShape="0" blurRad="28956" dist="21717" dir="5400000">
                    <a:srgbClr val="000000"/>
                  </a:outerShdw>
                </a:effectLst>
              </a:defRPr>
            </a:pPr>
          </a:p>
          <a:p>
            <a:pPr defTabSz="470534">
              <a:defRPr sz="3932">
                <a:effectLst>
                  <a:outerShdw sx="100000" sy="100000" kx="0" ky="0" algn="b" rotWithShape="0" blurRad="28956" dist="21717" dir="5400000">
                    <a:srgbClr val="000000"/>
                  </a:outerShdw>
                </a:effectLst>
              </a:defRPr>
            </a:pPr>
            <a:r>
              <a:t>Ecco i punti chiave della censura:</a:t>
            </a:r>
          </a:p>
          <a:p>
            <a:pPr defTabSz="470534">
              <a:defRPr sz="3932">
                <a:effectLst>
                  <a:outerShdw sx="100000" sy="100000" kx="0" ky="0" algn="b" rotWithShape="0" blurRad="28956" dist="21717" dir="5400000">
                    <a:srgbClr val="000000"/>
                  </a:outerShdw>
                </a:effectLst>
              </a:defRPr>
            </a:pPr>
            <a:r>
              <a:t>Scandalo e Sequestro: Il film fu accusato di "esasperato pansessualismo" e oscenità, provocando il sequestro delle copie e la distruzione quasi totale della pellicola.</a:t>
            </a:r>
          </a:p>
          <a:p>
            <a:pPr defTabSz="470534">
              <a:defRPr sz="3932">
                <a:effectLst>
                  <a:outerShdw sx="100000" sy="100000" kx="0" ky="0" algn="b" rotWithShape="0" blurRad="28956" dist="21717" dir="5400000">
                    <a:srgbClr val="000000"/>
                  </a:outerShdw>
                </a:effectLst>
              </a:defRPr>
            </a:pPr>
            <a:r>
              <a:t>Controversia sul Burro: La scena della sodomizzazione (stupro simulato) tra Marlon Brando e Maria Schneider fu il fulcro delle polemiche e delle azioni legali.</a:t>
            </a:r>
          </a:p>
          <a:p>
            <a:pPr defTabSz="470534">
              <a:defRPr sz="3932">
                <a:effectLst>
                  <a:outerShdw sx="100000" sy="100000" kx="0" ky="0" algn="b" rotWithShape="0" blurRad="28956" dist="21717" dir="5400000">
                    <a:srgbClr val="000000"/>
                  </a:outerShdw>
                </a:effectLst>
              </a:defRPr>
            </a:pPr>
            <a:r>
              <a:t>Conseguenze Legali: Nel 1976, la Corte di Cassazione confermò la condanna alla distruzione del film e la sospensione dei diritti civili di Bertolucci (inclusi quelli di voto) per cinque anni.</a:t>
            </a:r>
          </a:p>
          <a:p>
            <a:pPr defTabSz="470534">
              <a:defRPr sz="3932">
                <a:effectLst>
                  <a:outerShdw sx="100000" sy="100000" kx="0" ky="0" algn="b" rotWithShape="0" blurRad="28956" dist="21717" dir="5400000">
                    <a:srgbClr val="000000"/>
                  </a:outerShdw>
                </a:effectLst>
              </a:defRPr>
            </a:pPr>
            <a:r>
              <a:t>Riabilitazione: Solo nel 1987 la pellicola fu riabilitata e ne fu permessa la proiezione, dopo che le copie originali erano state fortunatamente salvate dal responsabile della Cineteca Nazionale. </a:t>
            </a:r>
          </a:p>
          <a:p>
            <a:pPr defTabSz="470534">
              <a:defRPr sz="3932">
                <a:effectLst>
                  <a:outerShdw sx="100000" sy="100000" kx="0" ky="0" algn="b" rotWithShape="0" blurRad="28956" dist="21717" dir="5400000">
                    <a:srgbClr val="000000"/>
                  </a:outerShdw>
                </a:effectLst>
              </a:defRPr>
            </a:pPr>
          </a:p>
          <a:p>
            <a:pPr defTabSz="470534">
              <a:defRPr sz="3932">
                <a:effectLst>
                  <a:outerShdw sx="100000" sy="100000" kx="0" ky="0" algn="b" rotWithShape="0" blurRad="28956" dist="21717" dir="5400000">
                    <a:srgbClr val="000000"/>
                  </a:outerShdw>
                </a:effectLst>
              </a:defRPr>
            </a:pPr>
            <a:r>
              <a:t>La vicenda ha rappresentato uno dei casi più eclatanti di scontro tra arte e censura cinematografica in Italia.</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Cos’è la censura?"/>
          <p:cNvSpPr txBox="1"/>
          <p:nvPr>
            <p:ph type="title"/>
          </p:nvPr>
        </p:nvSpPr>
        <p:spPr>
          <a:prstGeom prst="rect">
            <a:avLst/>
          </a:prstGeom>
        </p:spPr>
        <p:txBody>
          <a:bodyPr/>
          <a:lstStyle/>
          <a:p>
            <a:pPr/>
            <a:r>
              <a:t>Cos’è la censura? </a:t>
            </a:r>
          </a:p>
        </p:txBody>
      </p:sp>
      <p:sp>
        <p:nvSpPr>
          <p:cNvPr id="158" name="Doppio clic per modificare"/>
          <p:cNvSpPr txBox="1"/>
          <p:nvPr>
            <p:ph type="body" idx="1"/>
          </p:nvPr>
        </p:nvSpPr>
        <p:spPr>
          <a:prstGeom prst="rect">
            <a:avLst/>
          </a:prstGeom>
        </p:spPr>
        <p:txBody>
          <a:bodyPr/>
          <a:lstStyle/>
          <a:p>
            <a:pPr>
              <a:buBlip>
                <a:blip r:embed="rId2"/>
              </a:buBlip>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Ultimo Tango a Parigi…"/>
          <p:cNvSpPr txBox="1"/>
          <p:nvPr>
            <p:ph type="title"/>
          </p:nvPr>
        </p:nvSpPr>
        <p:spPr>
          <a:xfrm>
            <a:off x="1427715" y="-4026012"/>
            <a:ext cx="21528570" cy="10878767"/>
          </a:xfrm>
          <a:prstGeom prst="rect">
            <a:avLst/>
          </a:prstGeom>
        </p:spPr>
        <p:txBody>
          <a:bodyPr/>
          <a:lstStyle/>
          <a:p>
            <a:pPr>
              <a:defRPr b="1">
                <a:latin typeface="Helvetica Neue"/>
                <a:ea typeface="Helvetica Neue"/>
                <a:cs typeface="Helvetica Neue"/>
                <a:sym typeface="Helvetica Neue"/>
              </a:defRPr>
            </a:pPr>
            <a:r>
              <a:t>Ultimo Tango a Parigi</a:t>
            </a:r>
          </a:p>
          <a:p>
            <a:pPr>
              <a:defRPr sz="6900"/>
            </a:pPr>
          </a:p>
          <a:p>
            <a:pPr>
              <a:defRPr sz="6900"/>
            </a:pPr>
            <a:r>
              <a:t>LA CENSURA DEMOCRISTIANA</a:t>
            </a:r>
          </a:p>
          <a:p>
            <a:pPr>
              <a:defRPr sz="6900"/>
            </a:pPr>
            <a:r>
              <a:t>LA CENSURA FEMMINISTA</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 name="Ultimo Tango a Parigi…"/>
          <p:cNvSpPr txBox="1"/>
          <p:nvPr>
            <p:ph type="title"/>
          </p:nvPr>
        </p:nvSpPr>
        <p:spPr>
          <a:xfrm>
            <a:off x="1427715" y="223883"/>
            <a:ext cx="21528570" cy="13268234"/>
          </a:xfrm>
          <a:prstGeom prst="rect">
            <a:avLst/>
          </a:prstGeom>
        </p:spPr>
        <p:txBody>
          <a:bodyPr/>
          <a:lstStyle/>
          <a:p>
            <a:pPr defTabSz="338454">
              <a:defRPr b="1" sz="4100">
                <a:effectLst>
                  <a:outerShdw sx="100000" sy="100000" kx="0" ky="0" algn="b" rotWithShape="0" blurRad="20828" dist="15621" dir="5400000">
                    <a:srgbClr val="000000"/>
                  </a:outerShdw>
                </a:effectLst>
                <a:latin typeface="Helvetica Neue"/>
                <a:ea typeface="Helvetica Neue"/>
                <a:cs typeface="Helvetica Neue"/>
                <a:sym typeface="Helvetica Neue"/>
              </a:defRPr>
            </a:pPr>
            <a:r>
              <a:t>Ultimo Tango a Parigi</a:t>
            </a:r>
          </a:p>
          <a:p>
            <a:pPr defTabSz="338454">
              <a:defRPr sz="2829">
                <a:effectLst>
                  <a:outerShdw sx="100000" sy="100000" kx="0" ky="0" algn="b" rotWithShape="0" blurRad="20828" dist="15621" dir="5400000">
                    <a:srgbClr val="000000"/>
                  </a:outerShdw>
                </a:effectLst>
              </a:defRPr>
            </a:pPr>
          </a:p>
          <a:p>
            <a:pPr defTabSz="338454">
              <a:defRPr sz="2829">
                <a:effectLst>
                  <a:outerShdw sx="100000" sy="100000" kx="0" ky="0" algn="b" rotWithShape="0" blurRad="20828" dist="15621" dir="5400000">
                    <a:srgbClr val="000000"/>
                  </a:outerShdw>
                </a:effectLst>
              </a:defRPr>
            </a:pPr>
            <a:r>
              <a:t>La censura e le critiche femministe nei confronti di "Ultimo tango a Parigi" (1972) di Bernardo Bertolucci non riguardano solo l'uscita iniziale del film, ma si sono riaccese con forza in epoca recente, trasformandosi in una condanna etica e politica contro la violenza di genere nell'industria cinematografica.</a:t>
            </a:r>
          </a:p>
          <a:p>
            <a:pPr defTabSz="338454">
              <a:defRPr sz="2829">
                <a:effectLst>
                  <a:outerShdw sx="100000" sy="100000" kx="0" ky="0" algn="b" rotWithShape="0" blurRad="20828" dist="15621" dir="5400000">
                    <a:srgbClr val="000000"/>
                  </a:outerShdw>
                </a:effectLst>
              </a:defRPr>
            </a:pPr>
            <a:r>
              <a:t>I</a:t>
            </a:r>
            <a:r>
              <a:rPr b="1">
                <a:latin typeface="Helvetica Neue"/>
                <a:ea typeface="Helvetica Neue"/>
                <a:cs typeface="Helvetica Neue"/>
                <a:sym typeface="Helvetica Neue"/>
              </a:rPr>
              <a:t>l fulcro della polemica è la celebre scena del burro (sodomia simulata)</a:t>
            </a:r>
            <a:r>
              <a:t>, girata da Marlon Brando e Maria Schneider, che ha sollevato accuse di sessismo, violenza e abuso. </a:t>
            </a:r>
          </a:p>
          <a:p>
            <a:pPr defTabSz="338454">
              <a:defRPr sz="2829">
                <a:effectLst>
                  <a:outerShdw sx="100000" sy="100000" kx="0" ky="0" algn="b" rotWithShape="0" blurRad="20828" dist="15621" dir="5400000">
                    <a:srgbClr val="000000"/>
                  </a:outerShdw>
                </a:effectLst>
              </a:defRPr>
            </a:pPr>
          </a:p>
          <a:p>
            <a:pPr defTabSz="338454">
              <a:defRPr sz="2829">
                <a:effectLst>
                  <a:outerShdw sx="100000" sy="100000" kx="0" ky="0" algn="b" rotWithShape="0" blurRad="20828" dist="15621" dir="5400000">
                    <a:srgbClr val="000000"/>
                  </a:outerShdw>
                </a:effectLst>
              </a:defRPr>
            </a:pPr>
            <a:r>
              <a:t>Ecco i punti chiave della questione:</a:t>
            </a:r>
          </a:p>
          <a:p>
            <a:pPr defTabSz="338454">
              <a:defRPr sz="2829">
                <a:effectLst>
                  <a:outerShdw sx="100000" sy="100000" kx="0" ky="0" algn="b" rotWithShape="0" blurRad="20828" dist="15621" dir="5400000">
                    <a:srgbClr val="000000"/>
                  </a:outerShdw>
                </a:effectLst>
              </a:defRPr>
            </a:pPr>
            <a:r>
              <a:t>L'Abuso sul Set (la "trappola"): Nel 2007, e con maggiore risalto nel 2013, emerse che la scena della sodomizzazione usando il burro come lubrificante non era stata concordata con l'attrice Maria Schneider (allora diciannovenne). Bertolucci ammise di aver concordato il dettaglio con Brando la mattina stessa delle riprese, senza informare la Schneider, per ottenere una reazione di "umiliazione" reale e non recitata.</a:t>
            </a:r>
          </a:p>
          <a:p>
            <a:pPr defTabSz="338454">
              <a:defRPr sz="2829">
                <a:effectLst>
                  <a:outerShdw sx="100000" sy="100000" kx="0" ky="0" algn="b" rotWithShape="0" blurRad="20828" dist="15621" dir="5400000">
                    <a:srgbClr val="000000"/>
                  </a:outerShdw>
                </a:effectLst>
              </a:defRPr>
            </a:pPr>
            <a:r>
              <a:t>La Testimonianza di Maria Schneider: La Schneider dichiarò di essersi sentita "violentata" non solo dal personaggio di Brando, ma da entrambi gli uomini (regista e attore). Raccontò che le lacrime versate nella scena erano reali, descrivendo l'esperienza come umiliante e traumatica.</a:t>
            </a:r>
          </a:p>
          <a:p>
            <a:pPr defTabSz="338454">
              <a:defRPr sz="2829">
                <a:effectLst>
                  <a:outerShdw sx="100000" sy="100000" kx="0" ky="0" algn="b" rotWithShape="0" blurRad="20828" dist="15621" dir="5400000">
                    <a:srgbClr val="000000"/>
                  </a:outerShdw>
                </a:effectLst>
              </a:defRPr>
            </a:pPr>
          </a:p>
          <a:p>
            <a:pPr defTabSz="338454">
              <a:defRPr sz="2829">
                <a:effectLst>
                  <a:outerShdw sx="100000" sy="100000" kx="0" ky="0" algn="b" rotWithShape="0" blurRad="20828" dist="15621" dir="5400000">
                    <a:srgbClr val="000000"/>
                  </a:outerShdw>
                </a:effectLst>
              </a:defRPr>
            </a:pPr>
            <a:r>
              <a:t>Critica Femminista e #MeToo: Le critiche femministe evidenziano come il film celebri la dominazione maschile a scapito della voce femminile. Dopo la riemersione dell'intervista di Bertolucci nel 2016, il caso è diventato un simbolo della "rape culture" (cultura dello stupro) nel cinema, spingendo attrici come Jessica Chastain ed Evan Rachel Wood a condannare il regista.</a:t>
            </a:r>
          </a:p>
          <a:p>
            <a:pPr defTabSz="338454">
              <a:defRPr sz="2829">
                <a:effectLst>
                  <a:outerShdw sx="100000" sy="100000" kx="0" ky="0" algn="b" rotWithShape="0" blurRad="20828" dist="15621" dir="5400000">
                    <a:srgbClr val="000000"/>
                  </a:outerShdw>
                </a:effectLst>
              </a:defRPr>
            </a:pPr>
            <a:r>
              <a:t>Censura Contemporanea: </a:t>
            </a:r>
            <a:r>
              <a:rPr b="1">
                <a:latin typeface="Helvetica Neue"/>
                <a:ea typeface="Helvetica Neue"/>
                <a:cs typeface="Helvetica Neue"/>
                <a:sym typeface="Helvetica Neue"/>
              </a:rPr>
              <a:t>A causa di queste rivelazioni, la proiezione del film è stata talvolta contestata o annullata. </a:t>
            </a:r>
            <a:r>
              <a:t>Ad esempio, nel dicembre 2024, la proiezione del film è stata bloccata alla Cinémathèque di Parigi a seguito di proteste femministe. Le proteste non chiedono solo la censura del film, ma criticano la sua continua giustificazione come "capolavoro" a fronte della reale violenza subita dall'attrice.</a:t>
            </a:r>
          </a:p>
          <a:p>
            <a:pPr defTabSz="338454">
              <a:defRPr sz="2829">
                <a:effectLst>
                  <a:outerShdw sx="100000" sy="100000" kx="0" ky="0" algn="b" rotWithShape="0" blurRad="20828" dist="15621" dir="5400000">
                    <a:srgbClr val="000000"/>
                  </a:outerShdw>
                </a:effectLst>
              </a:defRPr>
            </a:pPr>
            <a:r>
              <a:t>La posizione di Bertolucci: Il regista, pur sentendosi "in colpa", non ha mai espresso rimpianto per come ha girato la scena, dichiarando in un'intervista del 2013 che "voleva la reazione di una ragazza, non di un'attrice". </a:t>
            </a:r>
          </a:p>
          <a:p>
            <a:pPr defTabSz="338454">
              <a:defRPr sz="2829">
                <a:effectLst>
                  <a:outerShdw sx="100000" sy="100000" kx="0" ky="0" algn="b" rotWithShape="0" blurRad="20828" dist="15621" dir="5400000">
                    <a:srgbClr val="000000"/>
                  </a:outerShdw>
                </a:effectLst>
              </a:defRPr>
            </a:pPr>
          </a:p>
          <a:p>
            <a:pPr defTabSz="338454">
              <a:defRPr sz="2829">
                <a:effectLst>
                  <a:outerShdw sx="100000" sy="100000" kx="0" ky="0" algn="b" rotWithShape="0" blurRad="20828" dist="15621" dir="5400000">
                    <a:srgbClr val="000000"/>
                  </a:outerShdw>
                </a:effectLst>
              </a:defRPr>
            </a:pPr>
            <a:r>
              <a:t>In sintesi, la "censura femminista" di Ultimo tango a Parigi non è più quella puritana degli anni '70 contro la nudità, ma una critica politica che denuncia lo sfruttamento del corpo femminile e la manipolazione psicologica delle attrici da parte di un sistema cinematografico dominato dagli uomini</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 name="“Credere che possa esserci stato un vero rapporto sessuale equivale a credere che Marlon Brando sia morto davvero nel 1972 su un piccolo balcone di Parigi”.…"/>
          <p:cNvSpPr txBox="1"/>
          <p:nvPr>
            <p:ph type="title"/>
          </p:nvPr>
        </p:nvSpPr>
        <p:spPr>
          <a:xfrm>
            <a:off x="1427715" y="-5581831"/>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p>
          <a:p>
            <a:pPr algn="ctr">
              <a:defRPr sz="6900"/>
            </a:pPr>
            <a:r>
              <a:rPr i="1">
                <a:latin typeface="Helvetica Neue"/>
                <a:ea typeface="Helvetica Neue"/>
                <a:cs typeface="Helvetica Neue"/>
                <a:sym typeface="Helvetica Neue"/>
              </a:rPr>
              <a:t>“Credere che possa esserci stato un vero rapporto sessuale equivale a credere che Marlon Brando sia morto davvero nel 1972 su un piccolo balcone di Parigi”</a:t>
            </a:r>
            <a:r>
              <a:t>.</a:t>
            </a:r>
          </a:p>
          <a:p>
            <a:pPr algn="ctr">
              <a:defRPr sz="6900"/>
            </a:pPr>
          </a:p>
          <a:p>
            <a:pPr lvl="3" algn="ctr">
              <a:defRPr sz="6900"/>
            </a:pPr>
            <a:r>
              <a:t>                                           Vittorio Storaro</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IL CORPO DELLA DONNA, IL CORPO DELLA DONNA, IL CORPO DELLA DONNA…"/>
          <p:cNvSpPr txBox="1"/>
          <p:nvPr>
            <p:ph type="title"/>
          </p:nvPr>
        </p:nvSpPr>
        <p:spPr>
          <a:xfrm>
            <a:off x="1427715" y="-5581831"/>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CORPO DELLA DONNA, IL CORPO DELLA DONNA, IL CORPO DELLA DONNA…</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IL #ME TOO"/>
          <p:cNvSpPr txBox="1"/>
          <p:nvPr>
            <p:ph type="title"/>
          </p:nvPr>
        </p:nvSpPr>
        <p:spPr>
          <a:xfrm>
            <a:off x="1427715" y="-5581831"/>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#ME TOO</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3" name="LA DISNEY E IL WOKE"/>
          <p:cNvSpPr txBox="1"/>
          <p:nvPr>
            <p:ph type="title"/>
          </p:nvPr>
        </p:nvSpPr>
        <p:spPr>
          <a:xfrm>
            <a:off x="1427715" y="-5581831"/>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LA DISNEY E IL WOKE</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Biancaneve e i sette diversamente alti"/>
          <p:cNvSpPr txBox="1"/>
          <p:nvPr>
            <p:ph type="title"/>
          </p:nvPr>
        </p:nvSpPr>
        <p:spPr>
          <a:xfrm>
            <a:off x="-2885102" y="-11529726"/>
            <a:ext cx="21528571"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Biancaneve e i sette diversamente alti</a:t>
            </a:r>
          </a:p>
        </p:txBody>
      </p:sp>
      <p:sp>
        <p:nvSpPr>
          <p:cNvPr id="336" name="Biancaneve non &quot;bianca come la neve&quot;: La protagonista è interpretata da Rachel Zegler, attrice statunitense di origini colombiane. Questo ha causato polemiche sulla mancata corrispondenza con la descrizione fisica originale (&quot;pelle bianca come la neve&quot;),"/>
          <p:cNvSpPr txBox="1"/>
          <p:nvPr/>
        </p:nvSpPr>
        <p:spPr>
          <a:xfrm>
            <a:off x="543323" y="1771778"/>
            <a:ext cx="22598265" cy="92719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Biancaneve non "bianca come la neve": La protagonista è interpretata da Rachel Zegler, attrice statunitense di origini colombiane. Questo ha causato polemiche sulla mancata corrispondenza con la descrizione fisica originale ("pelle bianca come la neve"), elemento centrale del titolo.</a:t>
            </a:r>
          </a:p>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La fine del "sogno" del vero amore: Rachel Zegler ha dichiarato che il film non si concentrerà sulla storia d'amore, definendo la versione originale "estremamente datata" e criticando il fatto che la trama ruotasse intorno al principe che salva la protagonista.</a:t>
            </a:r>
          </a:p>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Biancaneve come leader, non come casalinga: Il nuovo adattamento presenta una Biancaneve che sogna di diventare una leader giusta, coraggiosa e impavida, piuttosto che una principessa in attesa di essere salvata o dedita a prendersi cura della casa dei nani.</a:t>
            </a:r>
          </a:p>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Sostituzione dei "Sette Nani": Inizialmente sostituiti da "creature magiche" di varie etnie, altezze e generi per evitare stereotipi, dopo le critiche sono stati reinseriti in CGI, ma non come i nani classici. Le foto dal set avevano mostrato una rappresentazione molto diversa dall'originale, descritta come "politicamente corretta".</a:t>
            </a:r>
          </a:p>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Il Principe non è un salvatore: Il personaggio del principe è stato sostituito o modificato (il nuovo personaggio si chiama Jonathan), descritto come un interesse amoroso che non ha il ruolo attivo di salvatore del classico.</a:t>
            </a:r>
          </a:p>
          <a:p>
            <a:pPr marL="457200" indent="-317500" defTabSz="457200">
              <a:spcBef>
                <a:spcPts val="1200"/>
              </a:spcBef>
              <a:buClr>
                <a:srgbClr val="E6E8F0"/>
              </a:buClr>
              <a:buSzPct val="75000"/>
              <a:buFont typeface="Helvetica Neue"/>
              <a:buChar char="•"/>
              <a:defRPr sz="3300">
                <a:solidFill>
                  <a:srgbClr val="E6E8F0"/>
                </a:solidFill>
                <a:effectLst/>
                <a:latin typeface="Helvetica Neue"/>
                <a:ea typeface="Helvetica Neue"/>
                <a:cs typeface="Helvetica Neue"/>
                <a:sym typeface="Helvetica Neue"/>
              </a:defRPr>
            </a:pPr>
            <a:r>
              <a:t>Dichiarazioni del cast: Rachel Zegler ha spesso commentato che la versione del 1937 è "osservata" e che la loro versione è una rivisitazione moderna. Questo atteggiamento ha attirato l'ira dei fan nostalgici e critiche per la presunta mancanza di rispetto verso il classico Disney.</a:t>
            </a:r>
          </a:p>
        </p:txBody>
      </p:sp>
      <p:sp>
        <p:nvSpPr>
          <p:cNvPr id="337" name="170 milioni di perdite"/>
          <p:cNvSpPr txBox="1"/>
          <p:nvPr/>
        </p:nvSpPr>
        <p:spPr>
          <a:xfrm>
            <a:off x="16168608" y="11743491"/>
            <a:ext cx="5760086" cy="8451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170 milioni di perdite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IL CASO L’ESORCISTA"/>
          <p:cNvSpPr txBox="1"/>
          <p:nvPr>
            <p:ph type="title"/>
          </p:nvPr>
        </p:nvSpPr>
        <p:spPr>
          <a:xfrm>
            <a:off x="-3003586" y="-10795126"/>
            <a:ext cx="21528571"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CASO L’ESORCISTA</a:t>
            </a:r>
          </a:p>
        </p:txBody>
      </p:sp>
      <p:sp>
        <p:nvSpPr>
          <p:cNvPr id="340" name="L'ESORCISTA Regia di William Friedkin. Con Ellen Burstyn, Max von Sydow, Linda Blair, Jason Miller, Lee J. Cobb. Titolo originale: The Exorcist. Genere Horror, - USA, 1973, durata 121 minuti."/>
          <p:cNvSpPr txBox="1"/>
          <p:nvPr/>
        </p:nvSpPr>
        <p:spPr>
          <a:xfrm>
            <a:off x="5916147" y="3254485"/>
            <a:ext cx="17020302" cy="313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L'ESORCISTA Regia di William Friedkin. Con Ellen Burstyn, Max von Sydow, Linda Blair, Jason Miller, Lee J. Cobb. Titolo originale: The Exorcist. Genere Horror, - USA, 1973, durata 121 minuti. </a:t>
            </a:r>
          </a:p>
        </p:txBody>
      </p:sp>
      <p:pic>
        <p:nvPicPr>
          <p:cNvPr id="341" name="81g32srM67L._SL1500_.jpg" descr="81g32srM67L._SL1500_.jpg"/>
          <p:cNvPicPr>
            <a:picLocks noChangeAspect="1"/>
          </p:cNvPicPr>
          <p:nvPr/>
        </p:nvPicPr>
        <p:blipFill>
          <a:blip r:embed="rId2">
            <a:extLst/>
          </a:blip>
          <a:stretch>
            <a:fillRect/>
          </a:stretch>
        </p:blipFill>
        <p:spPr>
          <a:xfrm>
            <a:off x="830200" y="3356800"/>
            <a:ext cx="4753221" cy="6371609"/>
          </a:xfrm>
          <a:prstGeom prst="rect">
            <a:avLst/>
          </a:prstGeom>
          <a:ln w="12700">
            <a:miter lim="400000"/>
          </a:ln>
        </p:spPr>
      </p:pic>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HARD TIME"/>
          <p:cNvSpPr txBox="1"/>
          <p:nvPr>
            <p:ph type="title"/>
          </p:nvPr>
        </p:nvSpPr>
        <p:spPr>
          <a:xfrm>
            <a:off x="-7221615" y="-13085"/>
            <a:ext cx="21528571"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HARD TIME</a:t>
            </a:r>
          </a:p>
        </p:txBody>
      </p:sp>
      <p:pic>
        <p:nvPicPr>
          <p:cNvPr id="344" name="Hard Time 3 (Pornocrazia)- rassegna di cinema porno 20 dicembre 2011.jpg" descr="Hard Time 3 (Pornocrazia)- rassegna di cinema porno 20 dicembre 2011.jpg"/>
          <p:cNvPicPr>
            <a:picLocks noChangeAspect="1"/>
          </p:cNvPicPr>
          <p:nvPr/>
        </p:nvPicPr>
        <p:blipFill>
          <a:blip r:embed="rId2">
            <a:extLst/>
          </a:blip>
          <a:stretch>
            <a:fillRect/>
          </a:stretch>
        </p:blipFill>
        <p:spPr>
          <a:xfrm>
            <a:off x="1133365" y="1049155"/>
            <a:ext cx="9558514" cy="6233814"/>
          </a:xfrm>
          <a:prstGeom prst="rect">
            <a:avLst/>
          </a:prstGeom>
          <a:ln w="12700">
            <a:miter lim="400000"/>
          </a:ln>
        </p:spPr>
      </p:pic>
      <p:pic>
        <p:nvPicPr>
          <p:cNvPr id="345" name="hard time.jpg.avif" descr="hard time.jpg.avif"/>
          <p:cNvPicPr>
            <a:picLocks noChangeAspect="1"/>
          </p:cNvPicPr>
          <p:nvPr/>
        </p:nvPicPr>
        <p:blipFill>
          <a:blip r:embed="rId3">
            <a:extLst/>
          </a:blip>
          <a:stretch>
            <a:fillRect/>
          </a:stretch>
        </p:blipFill>
        <p:spPr>
          <a:xfrm>
            <a:off x="11193471" y="4114800"/>
            <a:ext cx="12575076" cy="6421316"/>
          </a:xfrm>
          <a:prstGeom prst="rect">
            <a:avLst/>
          </a:prstGeom>
          <a:ln w="12700">
            <a:miter lim="400000"/>
          </a:ln>
        </p:spPr>
      </p:pic>
      <p:sp>
        <p:nvSpPr>
          <p:cNvPr id="346" name="il caso de Le Ragazze del Porno"/>
          <p:cNvSpPr txBox="1"/>
          <p:nvPr/>
        </p:nvSpPr>
        <p:spPr>
          <a:xfrm>
            <a:off x="8443453" y="11933065"/>
            <a:ext cx="89141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caso de Le Ragazze del Porno</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L’URLO"/>
          <p:cNvSpPr txBox="1"/>
          <p:nvPr>
            <p:ph type="title"/>
          </p:nvPr>
        </p:nvSpPr>
        <p:spPr>
          <a:xfrm>
            <a:off x="-6510711" y="-510718"/>
            <a:ext cx="21528571"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L’URLO</a:t>
            </a:r>
          </a:p>
        </p:txBody>
      </p:sp>
      <p:pic>
        <p:nvPicPr>
          <p:cNvPr id="349" name="L'URLO - trailer del film" descr="L'URLO - trailer del film"/>
          <p:cNvPicPr>
            <a:picLocks noChangeAspect="0"/>
          </p:cNvPicPr>
          <p:nvPr>
            <a:videoFile xmlns:mc="http://schemas.openxmlformats.org/markup-compatibility/2006" xmlns:aiw="http://developer.apple.com/namespaces/iwork" r:link="rId2" mc:Ignorable="aiw" aiw:title="L'URLO - trailer del film" aiw:author="Michelangelo Severgnini"/>
          </p:nvPr>
        </p:nvPicPr>
        <p:blipFill>
          <a:blip r:embed="rId3">
            <a:extLst/>
          </a:blip>
          <a:stretch>
            <a:fillRect/>
          </a:stretch>
        </p:blipFill>
        <p:spPr>
          <a:xfrm>
            <a:off x="4064000" y="1551399"/>
            <a:ext cx="16256000" cy="9144001"/>
          </a:xfrm>
          <a:prstGeom prst="rect">
            <a:avLst/>
          </a:prstGeom>
        </p:spPr>
      </p:pic>
      <p:sp>
        <p:nvSpPr>
          <p:cNvPr id="350" name="Michelangelo Severgnini (80’, 2021)"/>
          <p:cNvSpPr txBox="1"/>
          <p:nvPr/>
        </p:nvSpPr>
        <p:spPr>
          <a:xfrm>
            <a:off x="6737284" y="11719794"/>
            <a:ext cx="982472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Michelangelo Severgnini (80’, 2021)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4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49"/>
                </p:tgtEl>
              </p:cMediaNode>
            </p:video>
            <p:seq concurrent="1" prevAc="none" nextAc="seek">
              <p:cTn id="8" evtFilter="cancelBubble" nodeType="interactiveSeq" restart="whenNotActive" fill="hold">
                <p:stCondLst>
                  <p:cond delay="0" evt="onClick">
                    <p:tgtEl>
                      <p:spTgt spid="34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49"/>
                                        </p:tgtEl>
                                      </p:cBhvr>
                                    </p:cmd>
                                  </p:childTnLst>
                                </p:cTn>
                              </p:par>
                            </p:childTnLst>
                          </p:cTn>
                        </p:par>
                      </p:childTnLst>
                    </p:cTn>
                  </p:par>
                </p:childTnLst>
              </p:cTn>
              <p:nextCondLst>
                <p:cond delay="0" evt="onClick">
                  <p:tgtEl>
                    <p:spTgt spid="34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Cos’è la censura?"/>
          <p:cNvSpPr txBox="1"/>
          <p:nvPr>
            <p:ph type="title"/>
          </p:nvPr>
        </p:nvSpPr>
        <p:spPr>
          <a:prstGeom prst="rect">
            <a:avLst/>
          </a:prstGeom>
        </p:spPr>
        <p:txBody>
          <a:bodyPr/>
          <a:lstStyle/>
          <a:p>
            <a:pPr/>
            <a:r>
              <a:t>Cos’è la censura? </a:t>
            </a:r>
          </a:p>
        </p:txBody>
      </p:sp>
      <p:sp>
        <p:nvSpPr>
          <p:cNvPr id="161" name="Quando è censura? Se il prete dice:…"/>
          <p:cNvSpPr txBox="1"/>
          <p:nvPr>
            <p:ph type="body" idx="1"/>
          </p:nvPr>
        </p:nvSpPr>
        <p:spPr>
          <a:prstGeom prst="rect">
            <a:avLst/>
          </a:prstGeom>
        </p:spPr>
        <p:txBody>
          <a:bodyPr/>
          <a:lstStyle/>
          <a:p>
            <a:pPr>
              <a:buBlip>
                <a:blip r:embed="rId2"/>
              </a:buBlip>
            </a:pPr>
            <a:r>
              <a:t>Quando è censura? Se il prete dice: </a:t>
            </a:r>
          </a:p>
          <a:p>
            <a:pPr>
              <a:buBlip>
                <a:blip r:embed="rId2"/>
              </a:buBlip>
            </a:pPr>
            <a:r>
              <a:t>-vi vieto di andare al cinema a vedere questo film!</a:t>
            </a:r>
          </a:p>
          <a:p>
            <a:pPr>
              <a:buBlip>
                <a:blip r:embed="rId2"/>
              </a:buBlip>
            </a:pPr>
            <a:r>
              <a:t>-questo film non può essere proiettato nel mio cinema! Andate a vederlo altrove!</a:t>
            </a:r>
          </a:p>
          <a:p>
            <a:pPr>
              <a:buBlip>
                <a:blip r:embed="rId2"/>
              </a:buBlip>
            </a:pPr>
            <a:r>
              <a:t>-non vi consiglio di andare a guardare questo film</a:t>
            </a:r>
          </a:p>
          <a:p>
            <a:pPr>
              <a:buBlip>
                <a:blip r:embed="rId2"/>
              </a:buBlip>
            </a:pPr>
            <a:r>
              <a:t>-questo film non trova spazio nella mia programmazione</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 name="CITIZEN BERLUSCONI"/>
          <p:cNvSpPr txBox="1"/>
          <p:nvPr>
            <p:ph type="title"/>
          </p:nvPr>
        </p:nvSpPr>
        <p:spPr>
          <a:xfrm>
            <a:off x="-5610233" y="-11434940"/>
            <a:ext cx="21528571"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CITIZEN BERLUSCONI</a:t>
            </a:r>
          </a:p>
        </p:txBody>
      </p:sp>
      <p:sp>
        <p:nvSpPr>
          <p:cNvPr id="353" name="CITIZEN BERLUSCONI. IL PRESIDENTE E LA STAMPA Regia di Susan Gray. Un film Genere Documentario - USA, 2003, durata 55 minuti"/>
          <p:cNvSpPr txBox="1"/>
          <p:nvPr/>
        </p:nvSpPr>
        <p:spPr>
          <a:xfrm>
            <a:off x="4299580" y="10152103"/>
            <a:ext cx="15784840"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CITIZEN BERLUSCONI. IL PRESIDENTE E LA STAMPA Regia di Susan Gray. Un film Genere Documentario - USA, 2003, durata 55 minuti</a:t>
            </a:r>
          </a:p>
        </p:txBody>
      </p:sp>
      <p:pic>
        <p:nvPicPr>
          <p:cNvPr id="354" name="CITIZEN BERLUSCONI in ITALIANO - Chi è Silvio Berlusconi?" descr="CITIZEN BERLUSCONI in ITALIANO - Chi è Silvio Berlusconi?"/>
          <p:cNvPicPr>
            <a:picLocks noChangeAspect="0"/>
          </p:cNvPicPr>
          <p:nvPr>
            <a:videoFile xmlns:mc="http://schemas.openxmlformats.org/markup-compatibility/2006" xmlns:aiw="http://developer.apple.com/namespaces/iwork" r:link="rId2" mc:Ignorable="aiw" aiw:title="CITIZEN BERLUSCONI in ITALIANO - Chi è Silvio Berlusconi?" aiw:author="dona maso"/>
          </p:nvPr>
        </p:nvPicPr>
        <p:blipFill>
          <a:blip r:embed="rId3">
            <a:extLst/>
          </a:blip>
          <a:stretch>
            <a:fillRect/>
          </a:stretch>
        </p:blipFill>
        <p:spPr>
          <a:xfrm>
            <a:off x="7730412" y="3066885"/>
            <a:ext cx="8923176" cy="6692383"/>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54"/>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54"/>
                </p:tgtEl>
              </p:cMediaNode>
            </p:video>
            <p:seq concurrent="1" prevAc="none" nextAc="seek">
              <p:cTn id="8" evtFilter="cancelBubble" nodeType="interactiveSeq" restart="whenNotActive" fill="hold">
                <p:stCondLst>
                  <p:cond delay="0" evt="onClick">
                    <p:tgtEl>
                      <p:spTgt spid="354"/>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54"/>
                                        </p:tgtEl>
                                      </p:cBhvr>
                                    </p:cmd>
                                  </p:childTnLst>
                                </p:cTn>
                              </p:par>
                            </p:childTnLst>
                          </p:cTn>
                        </p:par>
                      </p:childTnLst>
                    </p:cTn>
                  </p:par>
                </p:childTnLst>
              </p:cTn>
              <p:nextCondLst>
                <p:cond delay="0" evt="onClick">
                  <p:tgtEl>
                    <p:spTgt spid="354"/>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FEDERICO GRECO"/>
          <p:cNvSpPr txBox="1"/>
          <p:nvPr>
            <p:ph type="title"/>
          </p:nvPr>
        </p:nvSpPr>
        <p:spPr>
          <a:xfrm>
            <a:off x="-5207387" y="-510718"/>
            <a:ext cx="21528570"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FEDERICO GRECO</a:t>
            </a:r>
          </a:p>
        </p:txBody>
      </p:sp>
      <p:pic>
        <p:nvPicPr>
          <p:cNvPr id="357" name="C'era una volta in Italia - Giacarta sta arrivando - Trailer" descr="C'era una volta in Italia - Giacarta sta arrivando - Trailer"/>
          <p:cNvPicPr>
            <a:picLocks noChangeAspect="0"/>
          </p:cNvPicPr>
          <p:nvPr>
            <a:videoFile xmlns:mc="http://schemas.openxmlformats.org/markup-compatibility/2006" xmlns:aiw="http://developer.apple.com/namespaces/iwork" r:link="rId2" mc:Ignorable="aiw" aiw:title="C'era una volta in Italia - Giacarta sta arrivando - Trailer" aiw:author="CG Entertainment"/>
          </p:nvPr>
        </p:nvPicPr>
        <p:blipFill>
          <a:blip r:embed="rId3">
            <a:extLst/>
          </a:blip>
          <a:stretch>
            <a:fillRect/>
          </a:stretch>
        </p:blipFill>
        <p:spPr>
          <a:xfrm>
            <a:off x="12887722" y="1093171"/>
            <a:ext cx="9272979" cy="5216052"/>
          </a:xfrm>
          <a:prstGeom prst="rect">
            <a:avLst/>
          </a:prstGeom>
        </p:spPr>
      </p:pic>
      <p:pic>
        <p:nvPicPr>
          <p:cNvPr id="358" name="PIIGS – trailer ufficiale HD" descr="PIIGS – trailer ufficiale HD"/>
          <p:cNvPicPr>
            <a:picLocks noChangeAspect="0"/>
          </p:cNvPicPr>
          <p:nvPr>
            <a:videoFile xmlns:mc="http://schemas.openxmlformats.org/markup-compatibility/2006" xmlns:aiw="http://developer.apple.com/namespaces/iwork" r:link="rId4" mc:Ignorable="aiw" aiw:title="PIIGS – trailer ufficiale HD" aiw:author="Fil Rouge Media"/>
          </p:nvPr>
        </p:nvPicPr>
        <p:blipFill>
          <a:blip r:embed="rId5">
            <a:extLst/>
          </a:blip>
          <a:stretch>
            <a:fillRect/>
          </a:stretch>
        </p:blipFill>
        <p:spPr>
          <a:xfrm>
            <a:off x="4474041" y="1033169"/>
            <a:ext cx="7114742" cy="5336057"/>
          </a:xfrm>
          <a:prstGeom prst="rect">
            <a:avLst/>
          </a:prstGeom>
        </p:spPr>
      </p:pic>
      <p:pic>
        <p:nvPicPr>
          <p:cNvPr id="359" name="D'Istruzione Pubblica - Official Trailer" descr="D'Istruzione Pubblica - Official Trailer"/>
          <p:cNvPicPr>
            <a:picLocks noChangeAspect="0"/>
          </p:cNvPicPr>
          <p:nvPr>
            <a:videoFile xmlns:mc="http://schemas.openxmlformats.org/markup-compatibility/2006" xmlns:aiw="http://developer.apple.com/namespaces/iwork" r:link="rId6" mc:Ignorable="aiw" aiw:title="D'Istruzione Pubblica - Official Trailer" aiw:author="OpenDDB - Distribuzioni Dal Basso"/>
          </p:nvPr>
        </p:nvPicPr>
        <p:blipFill>
          <a:blip r:embed="rId7">
            <a:extLst/>
          </a:blip>
          <a:stretch>
            <a:fillRect/>
          </a:stretch>
        </p:blipFill>
        <p:spPr>
          <a:xfrm>
            <a:off x="7769917" y="6558459"/>
            <a:ext cx="8844167" cy="4974844"/>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57"/>
                                        </p:tgtEl>
                                      </p:cBhvr>
                                    </p:cmd>
                                  </p:childTnLst>
                                </p:cTn>
                              </p:par>
                            </p:childTnLst>
                          </p:cTn>
                        </p:par>
                      </p:childTnLst>
                    </p:cTn>
                  </p:par>
                  <p:par>
                    <p:cTn id="7" fill="hold">
                      <p:stCondLst>
                        <p:cond delay="indefinite"/>
                      </p:stCondLst>
                      <p:childTnLst>
                        <p:par>
                          <p:cTn id="8" fill="hold">
                            <p:stCondLst>
                              <p:cond delay="0"/>
                            </p:stCondLst>
                            <p:childTnLst>
                              <p:par>
                                <p:cTn id="9" presetClass="mediacall" nodeType="clickEffect" presetSubtype="0" presetID="1" grpId="2" fill="hold">
                                  <p:stCondLst>
                                    <p:cond delay="0"/>
                                  </p:stCondLst>
                                  <p:childTnLst>
                                    <p:cmd type="call" cmd="playFrom(0.0)">
                                      <p:cBhvr>
                                        <p:cTn id="10" dur="1" fill="hold"/>
                                        <p:tgtEl>
                                          <p:spTgt spid="358"/>
                                        </p:tgtEl>
                                      </p:cBhvr>
                                    </p:cmd>
                                  </p:childTnLst>
                                </p:cTn>
                              </p:par>
                            </p:childTnLst>
                          </p:cTn>
                        </p:par>
                      </p:childTnLst>
                    </p:cTn>
                  </p:par>
                  <p:par>
                    <p:cTn id="11" fill="hold">
                      <p:stCondLst>
                        <p:cond delay="indefinite"/>
                      </p:stCondLst>
                      <p:childTnLst>
                        <p:par>
                          <p:cTn id="12" fill="hold">
                            <p:stCondLst>
                              <p:cond delay="0"/>
                            </p:stCondLst>
                            <p:childTnLst>
                              <p:par>
                                <p:cTn id="13" presetClass="mediacall" nodeType="clickEffect" presetSubtype="0" presetID="1" grpId="3" fill="hold">
                                  <p:stCondLst>
                                    <p:cond delay="0"/>
                                  </p:stCondLst>
                                  <p:childTnLst>
                                    <p:cmd type="call" cmd="playFrom(0.0)">
                                      <p:cBhvr>
                                        <p:cTn id="14" dur="1" fill="hold"/>
                                        <p:tgtEl>
                                          <p:spTgt spid="35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15" fill="hold" display="0">
                  <p:stCondLst>
                    <p:cond delay="indefinite"/>
                  </p:stCondLst>
                </p:cTn>
                <p:tgtEl>
                  <p:spTgt spid="357"/>
                </p:tgtEl>
              </p:cMediaNode>
            </p:video>
            <p:seq concurrent="1" prevAc="none" nextAc="seek">
              <p:cTn id="16" evtFilter="cancelBubble" nodeType="interactiveSeq" restart="whenNotActive" fill="hold">
                <p:stCondLst>
                  <p:cond delay="0" evt="onClick">
                    <p:tgtEl>
                      <p:spTgt spid="357"/>
                    </p:tgtEl>
                  </p:cond>
                </p:stCondLst>
                <p:endSync delay="0" evt="end">
                  <p:rtn val="all"/>
                </p:endSync>
                <p:childTnLst>
                  <p:par>
                    <p:cTn id="17" fill="hold">
                      <p:stCondLst>
                        <p:cond delay="0"/>
                      </p:stCondLst>
                      <p:childTnLst>
                        <p:par>
                          <p:cTn id="18" fill="hold">
                            <p:stCondLst>
                              <p:cond delay="0"/>
                            </p:stCondLst>
                            <p:childTnLst>
                              <p:par>
                                <p:cTn id="19" presetClass="mediacall" nodeType="clickEffect" presetSubtype="0" presetID="2" fill="hold">
                                  <p:stCondLst>
                                    <p:cond delay="0"/>
                                  </p:stCondLst>
                                  <p:childTnLst>
                                    <p:cmd type="call" cmd="togglePause">
                                      <p:cBhvr>
                                        <p:cTn id="20" dur="1" fill="hold"/>
                                        <p:tgtEl>
                                          <p:spTgt spid="357"/>
                                        </p:tgtEl>
                                      </p:cBhvr>
                                    </p:cmd>
                                  </p:childTnLst>
                                </p:cTn>
                              </p:par>
                            </p:childTnLst>
                          </p:cTn>
                        </p:par>
                      </p:childTnLst>
                    </p:cTn>
                  </p:par>
                </p:childTnLst>
              </p:cTn>
              <p:nextCondLst>
                <p:cond delay="0" evt="onClick">
                  <p:tgtEl>
                    <p:spTgt spid="357"/>
                  </p:tgtEl>
                </p:cond>
              </p:nextCondLst>
            </p:seq>
            <p:video fullScrn="0">
              <p:cMediaNode mute="0" showWhenStopped="1" numSld="1" vol="80000">
                <p:cTn id="21" fill="hold" display="0">
                  <p:stCondLst>
                    <p:cond delay="indefinite"/>
                  </p:stCondLst>
                </p:cTn>
                <p:tgtEl>
                  <p:spTgt spid="358"/>
                </p:tgtEl>
              </p:cMediaNode>
            </p:video>
            <p:seq concurrent="1" prevAc="none" nextAc="seek">
              <p:cTn id="22" evtFilter="cancelBubble" nodeType="interactiveSeq" restart="whenNotActive" fill="hold">
                <p:stCondLst>
                  <p:cond delay="0" evt="onClick">
                    <p:tgtEl>
                      <p:spTgt spid="358"/>
                    </p:tgtEl>
                  </p:cond>
                </p:stCondLst>
                <p:endSync delay="0" evt="end">
                  <p:rtn val="all"/>
                </p:endSync>
                <p:childTnLst>
                  <p:par>
                    <p:cTn id="23" fill="hold">
                      <p:stCondLst>
                        <p:cond delay="0"/>
                      </p:stCondLst>
                      <p:childTnLst>
                        <p:par>
                          <p:cTn id="24" fill="hold">
                            <p:stCondLst>
                              <p:cond delay="0"/>
                            </p:stCondLst>
                            <p:childTnLst>
                              <p:par>
                                <p:cTn id="25" presetClass="mediacall" nodeType="clickEffect" presetSubtype="0" presetID="2" fill="hold">
                                  <p:stCondLst>
                                    <p:cond delay="0"/>
                                  </p:stCondLst>
                                  <p:childTnLst>
                                    <p:cmd type="call" cmd="togglePause">
                                      <p:cBhvr>
                                        <p:cTn id="26" dur="1" fill="hold"/>
                                        <p:tgtEl>
                                          <p:spTgt spid="358"/>
                                        </p:tgtEl>
                                      </p:cBhvr>
                                    </p:cmd>
                                  </p:childTnLst>
                                </p:cTn>
                              </p:par>
                            </p:childTnLst>
                          </p:cTn>
                        </p:par>
                      </p:childTnLst>
                    </p:cTn>
                  </p:par>
                </p:childTnLst>
              </p:cTn>
              <p:nextCondLst>
                <p:cond delay="0" evt="onClick">
                  <p:tgtEl>
                    <p:spTgt spid="358"/>
                  </p:tgtEl>
                </p:cond>
              </p:nextCondLst>
            </p:seq>
            <p:video fullScrn="0">
              <p:cMediaNode mute="0" showWhenStopped="1" numSld="1" vol="80000">
                <p:cTn id="27" fill="hold" display="0">
                  <p:stCondLst>
                    <p:cond delay="indefinite"/>
                  </p:stCondLst>
                </p:cTn>
                <p:tgtEl>
                  <p:spTgt spid="359"/>
                </p:tgtEl>
              </p:cMediaNode>
            </p:video>
            <p:seq concurrent="1" prevAc="none" nextAc="seek">
              <p:cTn id="28" evtFilter="cancelBubble" nodeType="interactiveSeq" restart="whenNotActive" fill="hold">
                <p:stCondLst>
                  <p:cond delay="0" evt="onClick">
                    <p:tgtEl>
                      <p:spTgt spid="359"/>
                    </p:tgtEl>
                  </p:cond>
                </p:stCondLst>
                <p:endSync delay="0" evt="end">
                  <p:rtn val="all"/>
                </p:endSync>
                <p:childTnLst>
                  <p:par>
                    <p:cTn id="29" fill="hold">
                      <p:stCondLst>
                        <p:cond delay="0"/>
                      </p:stCondLst>
                      <p:childTnLst>
                        <p:par>
                          <p:cTn id="30" fill="hold">
                            <p:stCondLst>
                              <p:cond delay="0"/>
                            </p:stCondLst>
                            <p:childTnLst>
                              <p:par>
                                <p:cTn id="31" presetClass="mediacall" nodeType="clickEffect" presetSubtype="0" presetID="2" fill="hold">
                                  <p:stCondLst>
                                    <p:cond delay="0"/>
                                  </p:stCondLst>
                                  <p:childTnLst>
                                    <p:cmd type="call" cmd="togglePause">
                                      <p:cBhvr>
                                        <p:cTn id="32" dur="1" fill="hold"/>
                                        <p:tgtEl>
                                          <p:spTgt spid="359"/>
                                        </p:tgtEl>
                                      </p:cBhvr>
                                    </p:cmd>
                                  </p:childTnLst>
                                </p:cTn>
                              </p:par>
                            </p:childTnLst>
                          </p:cTn>
                        </p:par>
                      </p:childTnLst>
                    </p:cTn>
                  </p:par>
                </p:childTnLst>
              </p:cTn>
              <p:nextCondLst>
                <p:cond delay="0" evt="onClick">
                  <p:tgtEl>
                    <p:spTgt spid="359"/>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IL TESTIMONE"/>
          <p:cNvSpPr txBox="1"/>
          <p:nvPr>
            <p:ph type="title"/>
          </p:nvPr>
        </p:nvSpPr>
        <p:spPr>
          <a:xfrm>
            <a:off x="1427715" y="437154"/>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TESTIMONE</a:t>
            </a:r>
          </a:p>
        </p:txBody>
      </p:sp>
      <p:pic>
        <p:nvPicPr>
          <p:cNvPr id="362" name="&quot;Il testimone&quot;: il film con la censura più veloce della storia d'Italia" descr="&quot;Il testimone&quot;: il film con la censura più veloce della storia d'Italia"/>
          <p:cNvPicPr>
            <a:picLocks noChangeAspect="0"/>
          </p:cNvPicPr>
          <p:nvPr>
            <a:videoFile xmlns:mc="http://schemas.openxmlformats.org/markup-compatibility/2006" xmlns:aiw="http://developer.apple.com/namespaces/iwork" r:link="rId2" mc:Ignorable="aiw" aiw:title="&quot;Il testimone&quot;: il film con la censura più veloce della storia d'Italia" aiw:author="l'AntiDiplomatico"/>
          </p:nvPr>
        </p:nvPicPr>
        <p:blipFill>
          <a:blip r:embed="rId3">
            <a:extLst/>
          </a:blip>
          <a:stretch>
            <a:fillRect/>
          </a:stretch>
        </p:blipFill>
        <p:spPr>
          <a:xfrm>
            <a:off x="4064000" y="2712542"/>
            <a:ext cx="16256000" cy="914400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6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62"/>
                </p:tgtEl>
              </p:cMediaNode>
            </p:video>
            <p:seq concurrent="1" prevAc="none" nextAc="seek">
              <p:cTn id="8" evtFilter="cancelBubble" nodeType="interactiveSeq" restart="whenNotActive" fill="hold">
                <p:stCondLst>
                  <p:cond delay="0" evt="onClick">
                    <p:tgtEl>
                      <p:spTgt spid="36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62"/>
                                        </p:tgtEl>
                                      </p:cBhvr>
                                    </p:cmd>
                                  </p:childTnLst>
                                </p:cTn>
                              </p:par>
                            </p:childTnLst>
                          </p:cTn>
                        </p:par>
                      </p:childTnLst>
                    </p:cTn>
                  </p:par>
                </p:childTnLst>
              </p:cTn>
              <p:nextCondLst>
                <p:cond delay="0" evt="onClick">
                  <p:tgtEl>
                    <p:spTgt spid="362"/>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IL TESTIMONE"/>
          <p:cNvSpPr txBox="1"/>
          <p:nvPr>
            <p:ph type="title"/>
          </p:nvPr>
        </p:nvSpPr>
        <p:spPr>
          <a:xfrm>
            <a:off x="1427715" y="437154"/>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TESTIMONE</a:t>
            </a:r>
          </a:p>
        </p:txBody>
      </p:sp>
      <p:sp>
        <p:nvSpPr>
          <p:cNvPr id="365" name="Bologna (gennaio 2024): Una proiezione prevista per il 27 gennaio alla casa di quartiere Villa Paradiso è stata annullata in seguito alle forti polemiche politiche e alla presa di posizione del Comune.…"/>
          <p:cNvSpPr txBox="1"/>
          <p:nvPr/>
        </p:nvSpPr>
        <p:spPr>
          <a:xfrm>
            <a:off x="3467845" y="604901"/>
            <a:ext cx="18392546" cy="125061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Bologna (gennaio 2024): Una proiezione prevista per il 27 gennaio alla casa di quartiere Villa Paradiso è stata annullata in seguito alle forti polemiche politiche e alla presa di posizione del Comune.</a:t>
            </a:r>
          </a:p>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Viterbo (gennaio 2024): Il teatro San Leonardo ha annullato la proiezione prevista dopo le proteste e la segnalazione della natura controversa del film.</a:t>
            </a:r>
          </a:p>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Firenze (gennaio 2024): Annullata una proiezione al teatro dell'Affratellamento. Tuttavia, il film è stato riproposto successivamente a marzo in altre sedi, provocando nuove polemiche.</a:t>
            </a:r>
          </a:p>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Genova (gennaio 2024): Polemiche e pressioni per la mancata proiezione al Cap.</a:t>
            </a:r>
          </a:p>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Bolzano (aprile 2024): Forte contestazione da parte della comunità ucraina e dell'associazione "Liberi oltre le illusioni" contro la proiezione in un cineforum.</a:t>
            </a:r>
          </a:p>
          <a:p>
            <a:pPr marL="457199" indent="-317499" defTabSz="457200">
              <a:spcBef>
                <a:spcPts val="1200"/>
              </a:spcBef>
              <a:buClr>
                <a:srgbClr val="E6E8F0"/>
              </a:buClr>
              <a:buSzPct val="75000"/>
              <a:buFont typeface="Helvetica Neue"/>
              <a:buChar char="•"/>
              <a:defRPr sz="4500">
                <a:solidFill>
                  <a:srgbClr val="E6E8F0"/>
                </a:solidFill>
                <a:effectLst/>
                <a:latin typeface="Helvetica Neue"/>
                <a:ea typeface="Helvetica Neue"/>
                <a:cs typeface="Helvetica Neue"/>
                <a:sym typeface="Helvetica Neue"/>
              </a:defRPr>
            </a:pPr>
            <a:r>
              <a:t>Bologna (giugno 2024): Nonostante i tentativi di stop, una proiezione è avvenuta al Parco 11 Settembre, accompagnata da manifestazioni di protesta. </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IL TESTIMONE"/>
          <p:cNvSpPr txBox="1"/>
          <p:nvPr>
            <p:ph type="title"/>
          </p:nvPr>
        </p:nvSpPr>
        <p:spPr>
          <a:xfrm>
            <a:off x="3607820" y="-5297470"/>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IL TESTIMONE</a:t>
            </a:r>
          </a:p>
        </p:txBody>
      </p:sp>
      <p:pic>
        <p:nvPicPr>
          <p:cNvPr id="368" name="Screenshot 2026-02-28 alle 11.08.27.png" descr="Screenshot 2026-02-28 alle 11.08.27.png"/>
          <p:cNvPicPr>
            <a:picLocks noChangeAspect="1"/>
          </p:cNvPicPr>
          <p:nvPr/>
        </p:nvPicPr>
        <p:blipFill>
          <a:blip r:embed="rId2">
            <a:extLst/>
          </a:blip>
          <a:stretch>
            <a:fillRect/>
          </a:stretch>
        </p:blipFill>
        <p:spPr>
          <a:xfrm>
            <a:off x="1617154" y="340126"/>
            <a:ext cx="9197636" cy="13035748"/>
          </a:xfrm>
          <a:prstGeom prst="rect">
            <a:avLst/>
          </a:prstGeom>
          <a:ln w="12700">
            <a:miter lim="400000"/>
          </a:ln>
        </p:spPr>
      </p:pic>
      <p:sp>
        <p:nvSpPr>
          <p:cNvPr id="369" name="https://www.cineforum.bz.it/post/in-italia-c-è-la-libertà-di-espressione-ma-a-qualcuno-non-piace"/>
          <p:cNvSpPr txBox="1"/>
          <p:nvPr/>
        </p:nvSpPr>
        <p:spPr>
          <a:xfrm>
            <a:off x="11496036" y="9109444"/>
            <a:ext cx="11440067" cy="2369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https://www.cineforum.bz.it/post/in-italia-c-è-la-libertà-di-espressione-ma-a-qualcuno-non-piace</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1" name="SUBMISSION di 12’ Theo Van Gogh"/>
          <p:cNvSpPr txBox="1"/>
          <p:nvPr>
            <p:ph type="title"/>
          </p:nvPr>
        </p:nvSpPr>
        <p:spPr>
          <a:xfrm>
            <a:off x="-2814011" y="-1079441"/>
            <a:ext cx="21528570"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SUBMISSION di 12’ Theo Van Gogh</a:t>
            </a:r>
          </a:p>
        </p:txBody>
      </p:sp>
      <p:pic>
        <p:nvPicPr>
          <p:cNvPr id="372" name="Sallusti presenta Submission di Theo Van Gogh" descr="Sallusti presenta Submission di Theo Van Gogh"/>
          <p:cNvPicPr>
            <a:picLocks noChangeAspect="0"/>
          </p:cNvPicPr>
          <p:nvPr>
            <a:videoFile xmlns:mc="http://schemas.openxmlformats.org/markup-compatibility/2006" xmlns:aiw="http://developer.apple.com/namespaces/iwork" r:link="rId2" mc:Ignorable="aiw" aiw:title="Sallusti presenta Submission di Theo Van Gogh" aiw:author="ilgiornale"/>
          </p:nvPr>
        </p:nvPicPr>
        <p:blipFill>
          <a:blip r:embed="rId3">
            <a:extLst/>
          </a:blip>
          <a:stretch>
            <a:fillRect/>
          </a:stretch>
        </p:blipFill>
        <p:spPr>
          <a:xfrm>
            <a:off x="1371451" y="6381472"/>
            <a:ext cx="6096001" cy="4572001"/>
          </a:xfrm>
          <a:prstGeom prst="rect">
            <a:avLst/>
          </a:prstGeom>
        </p:spPr>
      </p:pic>
      <p:sp>
        <p:nvSpPr>
          <p:cNvPr id="373" name="A causa di quest'opera, Theo van Gogh fu assassinato il 2 novembre 2004 ad Amsterdam da un estremista islamico, Mohammed Bouyeri, che lo colpì con colpi di pistola e lo sgozzò, lasciando un messaggio minatorio sul suo corpo."/>
          <p:cNvSpPr txBox="1"/>
          <p:nvPr/>
        </p:nvSpPr>
        <p:spPr>
          <a:xfrm>
            <a:off x="916389" y="2433613"/>
            <a:ext cx="19827515" cy="313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 A causa di quest'opera, Theo van Gogh fu assassinato il 2 novembre 2004 ad Amsterdam da un estremista islamico, Mohammed Bouyeri, che lo colpì con colpi di pistola e lo sgozzò, lasciando un messaggio minatorio sul suo corpo.</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72"/>
                </p:tgtEl>
              </p:cMediaNode>
            </p:video>
            <p:seq concurrent="1" prevAc="none" nextAc="seek">
              <p:cTn id="8" evtFilter="cancelBubble" nodeType="interactiveSeq" restart="whenNotActive" fill="hold">
                <p:stCondLst>
                  <p:cond delay="0" evt="onClick">
                    <p:tgtEl>
                      <p:spTgt spid="372"/>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72"/>
                                        </p:tgtEl>
                                      </p:cBhvr>
                                    </p:cmd>
                                  </p:childTnLst>
                                </p:cTn>
                              </p:par>
                            </p:childTnLst>
                          </p:cTn>
                        </p:par>
                      </p:childTnLst>
                    </p:cTn>
                  </p:par>
                </p:childTnLst>
              </p:cTn>
              <p:nextCondLst>
                <p:cond delay="0" evt="onClick">
                  <p:tgtEl>
                    <p:spTgt spid="37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BERRETTI VERDI"/>
          <p:cNvSpPr txBox="1"/>
          <p:nvPr>
            <p:ph type="title"/>
          </p:nvPr>
        </p:nvSpPr>
        <p:spPr>
          <a:xfrm>
            <a:off x="1427715" y="-4610263"/>
            <a:ext cx="21528570"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BERRETTI VERDI</a:t>
            </a:r>
          </a:p>
        </p:txBody>
      </p:sp>
      <p:pic>
        <p:nvPicPr>
          <p:cNvPr id="376" name="I BERRETTI VERDI | Teaser trailer italiano" descr="I BERRETTI VERDI | Teaser trailer italiano"/>
          <p:cNvPicPr>
            <a:picLocks noChangeAspect="0"/>
          </p:cNvPicPr>
          <p:nvPr>
            <a:videoFile xmlns:mc="http://schemas.openxmlformats.org/markup-compatibility/2006" xmlns:aiw="http://developer.apple.com/namespaces/iwork" r:link="rId2" mc:Ignorable="aiw" aiw:title="I BERRETTI VERDI | Teaser trailer italiano" aiw:author="MovieDigger"/>
          </p:nvPr>
        </p:nvPicPr>
        <p:blipFill>
          <a:blip r:embed="rId3">
            <a:extLst/>
          </a:blip>
          <a:stretch>
            <a:fillRect/>
          </a:stretch>
        </p:blipFill>
        <p:spPr>
          <a:xfrm>
            <a:off x="6311690" y="588346"/>
            <a:ext cx="11760620" cy="6615350"/>
          </a:xfrm>
          <a:prstGeom prst="rect">
            <a:avLst/>
          </a:prstGeom>
        </p:spPr>
      </p:pic>
      <p:sp>
        <p:nvSpPr>
          <p:cNvPr id="377" name="BERRETTI VERDI Regia di John Wayne, Ray Kellogg. Un film con David Janssen, John Wayne, Jim Hutton, George Takei. Titolo originale: The Green Berets. Genere Guerra - USA, 1968, durata 141 minuti."/>
          <p:cNvSpPr txBox="1"/>
          <p:nvPr/>
        </p:nvSpPr>
        <p:spPr>
          <a:xfrm>
            <a:off x="3787981" y="9178684"/>
            <a:ext cx="16808037" cy="3131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BERRETTI VERDI Regia di John Wayne, Ray Kellogg. Un film con David Janssen, John Wayne, Jim Hutton, George Takei. Titolo originale: The Green Berets. Genere Guerra - USA, 1968, durata 141 minuti.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76"/>
                </p:tgtEl>
              </p:cMediaNode>
            </p:video>
            <p:seq concurrent="1" prevAc="none" nextAc="seek">
              <p:cTn id="8" evtFilter="cancelBubble" nodeType="interactiveSeq" restart="whenNotActive" fill="hold">
                <p:stCondLst>
                  <p:cond delay="0" evt="onClick">
                    <p:tgtEl>
                      <p:spTgt spid="37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76"/>
                                        </p:tgtEl>
                                      </p:cBhvr>
                                    </p:cmd>
                                  </p:childTnLst>
                                </p:cTn>
                              </p:par>
                            </p:childTnLst>
                          </p:cTn>
                        </p:par>
                      </p:childTnLst>
                    </p:cTn>
                  </p:par>
                </p:childTnLst>
              </p:cTn>
              <p:nextCondLst>
                <p:cond delay="0" evt="onClick">
                  <p:tgtEl>
                    <p:spTgt spid="376"/>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Tagli nelle scene: Nella versione italiana furono rimosse diverse sequenze che mostravano la crudeltà dei soldati nord-vietnamiti e i riferimenti diretti al coinvolgimento di elementi cinesi e sovietici nel conflitto.…"/>
          <p:cNvSpPr txBox="1"/>
          <p:nvPr/>
        </p:nvSpPr>
        <p:spPr>
          <a:xfrm>
            <a:off x="4343329" y="1743331"/>
            <a:ext cx="15697341" cy="92814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indent="-317500" defTabSz="457200">
              <a:spcBef>
                <a:spcPts val="1200"/>
              </a:spcBef>
              <a:buClr>
                <a:srgbClr val="E6E8F0"/>
              </a:buClr>
              <a:buSzPct val="75000"/>
              <a:buFont typeface="Helvetica Neue"/>
              <a:buChar char="•"/>
              <a:defRPr sz="4200">
                <a:solidFill>
                  <a:srgbClr val="E6E8F0"/>
                </a:solidFill>
                <a:effectLst/>
                <a:latin typeface="Helvetica Neue"/>
                <a:ea typeface="Helvetica Neue"/>
                <a:cs typeface="Helvetica Neue"/>
                <a:sym typeface="Helvetica Neue"/>
              </a:defRPr>
            </a:pPr>
            <a:r>
              <a:t>Tagli nelle scene: Nella versione italiana furono rimosse diverse sequenze che mostravano la crudeltà dei soldati nord-vietnamiti e i riferimenti diretti al coinvolgimento di elementi cinesi e sovietici nel conflitto.</a:t>
            </a:r>
          </a:p>
          <a:p>
            <a:pPr marL="457200" indent="-317500" defTabSz="457200">
              <a:spcBef>
                <a:spcPts val="1200"/>
              </a:spcBef>
              <a:buClr>
                <a:srgbClr val="E6E8F0"/>
              </a:buClr>
              <a:buSzPct val="75000"/>
              <a:buFont typeface="Helvetica Neue"/>
              <a:buChar char="•"/>
              <a:defRPr sz="4200">
                <a:solidFill>
                  <a:srgbClr val="E6E8F0"/>
                </a:solidFill>
                <a:effectLst/>
                <a:latin typeface="Helvetica Neue"/>
                <a:ea typeface="Helvetica Neue"/>
                <a:cs typeface="Helvetica Neue"/>
                <a:sym typeface="Helvetica Neue"/>
              </a:defRPr>
            </a:pPr>
            <a:r>
              <a:t>Boicottaggio e proteste: L'uscita del film nel 1968 scatenò forti contestazioni. In diverse città italiane, come Pistoia e Reggio Calabria, giovani manifestanti organizzarono picchetti e sit-in davanti ai cinema per impedirne la proiezione, accusando l'opera di essere pura propaganda filogovernativa americana.</a:t>
            </a:r>
          </a:p>
          <a:p>
            <a:pPr marL="457200" indent="-317500" defTabSz="457200">
              <a:spcBef>
                <a:spcPts val="1200"/>
              </a:spcBef>
              <a:buClr>
                <a:srgbClr val="E6E8F0"/>
              </a:buClr>
              <a:buSzPct val="75000"/>
              <a:buFont typeface="Helvetica Neue"/>
              <a:buChar char="•"/>
              <a:defRPr sz="4200">
                <a:solidFill>
                  <a:srgbClr val="E6E8F0"/>
                </a:solidFill>
                <a:effectLst/>
                <a:latin typeface="Helvetica Neue"/>
                <a:ea typeface="Helvetica Neue"/>
                <a:cs typeface="Helvetica Neue"/>
                <a:sym typeface="Helvetica Neue"/>
              </a:defRPr>
            </a:pPr>
            <a:r>
              <a:t>Censura televisiva: A causa del suo contenuto politico marcatamente conservatore e della rappresentazione controversa della guerra del Vietnam, il film è stato storicamente trasmesso molto raramente sui canali televisivi nazionali</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L’IMPERATORE DELLA CALIFORNIA"/>
          <p:cNvSpPr txBox="1"/>
          <p:nvPr>
            <p:ph type="title"/>
          </p:nvPr>
        </p:nvSpPr>
        <p:spPr>
          <a:xfrm>
            <a:off x="1261837" y="-9610286"/>
            <a:ext cx="21528571" cy="13268235"/>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L’IMPERATORE DELLA CALIFORNIA</a:t>
            </a:r>
          </a:p>
        </p:txBody>
      </p:sp>
      <p:sp>
        <p:nvSpPr>
          <p:cNvPr id="382" name="Censurato in Usa perchè etichettato come antiamericano"/>
          <p:cNvSpPr txBox="1"/>
          <p:nvPr/>
        </p:nvSpPr>
        <p:spPr>
          <a:xfrm>
            <a:off x="4021804" y="9089450"/>
            <a:ext cx="1567688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Censurato in Usa perchè etichettato come antiamericano</a:t>
            </a:r>
          </a:p>
        </p:txBody>
      </p:sp>
      <p:sp>
        <p:nvSpPr>
          <p:cNvPr id="383" name="Censurato in Germania e Unione Sovietica perché filoamericano"/>
          <p:cNvSpPr txBox="1"/>
          <p:nvPr/>
        </p:nvSpPr>
        <p:spPr>
          <a:xfrm>
            <a:off x="3115660" y="10330199"/>
            <a:ext cx="1748917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Censurato in Germania e Unione Sovietica perché filoamericano</a:t>
            </a:r>
          </a:p>
        </p:txBody>
      </p:sp>
      <p:sp>
        <p:nvSpPr>
          <p:cNvPr id="384" name="Regia di Luis Trenker. Con Luis Trenker, Viktoria V. Ballasko, Werner Kunig, Viktoria von Ballasko, Karli Zwingmann. Cast completo Titolo originale: Der Kaiser von Kalifornien. Genere Western, Avventura - Germania, 1936, durata 95 minuti."/>
          <p:cNvSpPr txBox="1"/>
          <p:nvPr/>
        </p:nvSpPr>
        <p:spPr>
          <a:xfrm>
            <a:off x="3453206" y="4191992"/>
            <a:ext cx="17145833" cy="3131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Regia di Luis Trenker. Con Luis Trenker, Viktoria V. Ballasko, Werner Kunig, Viktoria von Ballasko, Karli Zwingmann. Cast completo Titolo originale: Der Kaiser von Kalifornien. Genere Western, Avventura - Germania, 1936, durata 95 minuti.</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TODO MODO Regia di Elio Petri. Con Gian Maria Volonté, Franco Citti, Michel Piccoli, Marcello Mastroianni, Mariangela Melato. Genere Drammatico - Italia, 1976, durata 130 minuti."/>
          <p:cNvSpPr txBox="1"/>
          <p:nvPr>
            <p:ph type="title"/>
          </p:nvPr>
        </p:nvSpPr>
        <p:spPr>
          <a:xfrm>
            <a:off x="1427715" y="-3496514"/>
            <a:ext cx="21528570" cy="13268235"/>
          </a:xfrm>
          <a:prstGeom prst="rect">
            <a:avLst/>
          </a:prstGeom>
        </p:spPr>
        <p:txBody>
          <a:bodyPr/>
          <a:lstStyle/>
          <a:p>
            <a:pPr algn="ctr">
              <a:defRPr b="1">
                <a:latin typeface="Helvetica Neue"/>
                <a:ea typeface="Helvetica Neue"/>
                <a:cs typeface="Helvetica Neue"/>
                <a:sym typeface="Helvetica Neue"/>
              </a:defRPr>
            </a:pPr>
            <a:r>
              <a:t> </a:t>
            </a:r>
          </a:p>
          <a:p>
            <a:pPr algn="ctr">
              <a:defRPr sz="6900"/>
            </a:pPr>
          </a:p>
          <a:p>
            <a:pPr algn="ctr">
              <a:defRPr sz="4800"/>
            </a:pPr>
            <a:r>
              <a:t>TODO MODO Regia di Elio Petri. Con Gian Maria Volonté, Franco Citti, Michel Piccoli, Marcello Mastroianni, Mariangela Melato. Genere Drammatico - Italia, 1976, durata 130 minuti.</a:t>
            </a:r>
          </a:p>
        </p:txBody>
      </p:sp>
      <p:pic>
        <p:nvPicPr>
          <p:cNvPr id="387" name="TODO MODO - Trailer (Il Cinema Ritrovato al cinema)" descr="TODO MODO - Trailer (Il Cinema Ritrovato al cinema)"/>
          <p:cNvPicPr>
            <a:picLocks noChangeAspect="0"/>
          </p:cNvPicPr>
          <p:nvPr>
            <a:videoFile xmlns:mc="http://schemas.openxmlformats.org/markup-compatibility/2006" xmlns:aiw="http://developer.apple.com/namespaces/iwork" r:link="rId2" mc:Ignorable="aiw" aiw:title="TODO MODO - Trailer (Il Cinema Ritrovato al cinema)" aiw:author="CinetecaBologna"/>
          </p:nvPr>
        </p:nvPicPr>
        <p:blipFill>
          <a:blip r:embed="rId3">
            <a:extLst/>
          </a:blip>
          <a:stretch>
            <a:fillRect/>
          </a:stretch>
        </p:blipFill>
        <p:spPr>
          <a:xfrm>
            <a:off x="7451938" y="612043"/>
            <a:ext cx="10198841" cy="5736849"/>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8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87"/>
                </p:tgtEl>
              </p:cMediaNode>
            </p:video>
            <p:seq concurrent="1" prevAc="none" nextAc="seek">
              <p:cTn id="8" evtFilter="cancelBubble" nodeType="interactiveSeq" restart="whenNotActive" fill="hold">
                <p:stCondLst>
                  <p:cond delay="0" evt="onClick">
                    <p:tgtEl>
                      <p:spTgt spid="387"/>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87"/>
                                        </p:tgtEl>
                                      </p:cBhvr>
                                    </p:cmd>
                                  </p:childTnLst>
                                </p:cTn>
                              </p:par>
                            </p:childTnLst>
                          </p:cTn>
                        </p:par>
                      </p:childTnLst>
                    </p:cTn>
                  </p:par>
                </p:childTnLst>
              </p:cTn>
              <p:nextCondLst>
                <p:cond delay="0" evt="onClick">
                  <p:tgtEl>
                    <p:spTgt spid="38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Articolo 21…"/>
          <p:cNvSpPr txBox="1"/>
          <p:nvPr>
            <p:ph type="ctrTitle"/>
          </p:nvPr>
        </p:nvSpPr>
        <p:spPr>
          <a:xfrm>
            <a:off x="1473200" y="1506338"/>
            <a:ext cx="21651546" cy="11032221"/>
          </a:xfrm>
          <a:prstGeom prst="rect">
            <a:avLst/>
          </a:prstGeom>
        </p:spPr>
        <p:txBody>
          <a:bodyPr/>
          <a:lstStyle/>
          <a:p>
            <a:pPr defTabSz="338454">
              <a:defRPr b="1" sz="4100">
                <a:effectLst>
                  <a:outerShdw sx="100000" sy="100000" kx="0" ky="0" algn="b" rotWithShape="0" blurRad="20828" dist="15621" dir="5400000">
                    <a:srgbClr val="000000"/>
                  </a:outerShdw>
                </a:effectLst>
                <a:latin typeface="Helvetica Neue"/>
                <a:ea typeface="Helvetica Neue"/>
                <a:cs typeface="Helvetica Neue"/>
                <a:sym typeface="Helvetica Neue"/>
              </a:defRPr>
            </a:pPr>
            <a:r>
              <a:t>Articolo 21</a:t>
            </a:r>
          </a:p>
          <a:p>
            <a:pPr defTabSz="338454">
              <a:defRPr b="1" sz="4100">
                <a:effectLst>
                  <a:outerShdw sx="100000" sy="100000" kx="0" ky="0" algn="b" rotWithShape="0" blurRad="20828" dist="15621" dir="5400000">
                    <a:srgbClr val="000000"/>
                  </a:outerShdw>
                </a:effectLst>
                <a:latin typeface="Helvetica Neue"/>
                <a:ea typeface="Helvetica Neue"/>
                <a:cs typeface="Helvetica Neue"/>
                <a:sym typeface="Helvetica Neue"/>
              </a:defRPr>
            </a:pPr>
            <a:r>
              <a:t>Tutti hanno diritto di manifestare liberamente il proprio pensiero con la parola, lo scritto e ogni altro mezzo di diffusione.</a:t>
            </a:r>
          </a:p>
          <a:p>
            <a:pPr defTabSz="338454">
              <a:defRPr sz="4100">
                <a:effectLst>
                  <a:outerShdw sx="100000" sy="100000" kx="0" ky="0" algn="b" rotWithShape="0" blurRad="20828" dist="15621" dir="5400000">
                    <a:srgbClr val="000000"/>
                  </a:outerShdw>
                </a:effectLst>
              </a:defRPr>
            </a:pPr>
            <a:r>
              <a:t>La stampa non può essere soggetta ad autorizzazioni o censure.</a:t>
            </a:r>
          </a:p>
          <a:p>
            <a:pPr defTabSz="338454">
              <a:defRPr sz="4100">
                <a:effectLst>
                  <a:outerShdw sx="100000" sy="100000" kx="0" ky="0" algn="b" rotWithShape="0" blurRad="20828" dist="15621" dir="5400000">
                    <a:srgbClr val="000000"/>
                  </a:outerShdw>
                </a:effectLst>
              </a:defRPr>
            </a:pPr>
            <a:r>
              <a:t>Si può procedere a sequestro soltanto per atto motivato dell'autorità giudiziaria [cfr. art. 111 c.1] nel caso di delitti, per i quali la legge sulla stampa espressamente lo autorizzi, o nel caso di violazione delle norme che la legge stessa prescriva per l'indicazione dei responsabili.</a:t>
            </a:r>
          </a:p>
          <a:p>
            <a:pPr defTabSz="338454">
              <a:defRPr sz="4100">
                <a:effectLst>
                  <a:outerShdw sx="100000" sy="100000" kx="0" ky="0" algn="b" rotWithShape="0" blurRad="20828" dist="15621" dir="5400000">
                    <a:srgbClr val="000000"/>
                  </a:outerShdw>
                </a:effectLst>
              </a:defRPr>
            </a:pPr>
            <a:r>
              <a:t>In tali casi, quando vi sia assoluta urgenza e non sia possibile il tempestivo intervento dell'autorità giudiziaria, il sequestro della stampa periodica può essere eseguito da ufficiali di polizia giudiziaria, che devono immediatamente, e non mai oltre ventiquattro ore, fare denunzia all'autorità giudiziaria. Se questa non lo convalida nelle ventiquattro ore successive, il sequestro s'intende revocato e privo d'ogni effetto.</a:t>
            </a:r>
          </a:p>
          <a:p>
            <a:pPr defTabSz="338454">
              <a:defRPr sz="4100">
                <a:effectLst>
                  <a:outerShdw sx="100000" sy="100000" kx="0" ky="0" algn="b" rotWithShape="0" blurRad="20828" dist="15621" dir="5400000">
                    <a:srgbClr val="000000"/>
                  </a:outerShdw>
                </a:effectLst>
              </a:defRPr>
            </a:pPr>
            <a:r>
              <a:t>La legge può stabilire, con norme di carattere generale, che siano resi noti i mezzi di finanziamento della stampa periodica.</a:t>
            </a:r>
          </a:p>
          <a:p>
            <a:pPr defTabSz="338454">
              <a:defRPr sz="4100">
                <a:effectLst>
                  <a:outerShdw sx="100000" sy="100000" kx="0" ky="0" algn="b" rotWithShape="0" blurRad="20828" dist="15621" dir="5400000">
                    <a:srgbClr val="000000"/>
                  </a:outerShdw>
                </a:effectLst>
              </a:defRPr>
            </a:pPr>
            <a:r>
              <a:rPr b="1">
                <a:latin typeface="Helvetica Neue"/>
                <a:ea typeface="Helvetica Neue"/>
                <a:cs typeface="Helvetica Neue"/>
                <a:sym typeface="Helvetica Neue"/>
              </a:rPr>
              <a:t>Sono vietate le pubblicazioni a stampa, gli spettacoli e tutte le altre manifestazioni contrarie al buon costume.</a:t>
            </a:r>
            <a:r>
              <a:t> La legge stabilisce provvedimenti adeguati a prevenire e a reprimere le violazioni.</a:t>
            </a: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odo Modo (1976) di Elio Petri fu censurato e ostracizzato a causa del suo ritratto ferocemente critico della Democrazia Cristiana e del potere politico italiano, rappresentato come corrotto e paranoico. La pellicola subì una distribuzione limitata, crit"/>
          <p:cNvSpPr txBox="1"/>
          <p:nvPr>
            <p:ph type="title"/>
          </p:nvPr>
        </p:nvSpPr>
        <p:spPr>
          <a:xfrm>
            <a:off x="1712076" y="-36782"/>
            <a:ext cx="21528571" cy="13268234"/>
          </a:xfrm>
          <a:prstGeom prst="rect">
            <a:avLst/>
          </a:prstGeom>
        </p:spPr>
        <p:txBody>
          <a:bodyPr/>
          <a:lstStyle/>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Todo Modo (1976) di Elio Petri fu censurato e ostracizzato a causa del suo ritratto ferocemente critico della Democrazia Cristiana e del potere politico italiano, rappresentato come corrotto e paranoico. La pellicola subì una distribuzione limitata, critiche feroci, e scomparve dopo il rapimento di Aldo Moro, venendo ritrovata bruciata anni dopo. </a:t>
            </a: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Ecco i punti chiave della censura e sparizione del film:</a:t>
            </a: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Rappresentazione scomoda: Il film, ispirato all'omonimo romanzo di Leonardo Sciascia, mostrava un "Lui" (chiaro riferimento ad Andreotti) e un Presidente (riferimento a Moro) in un contesto claustrofobico e delirante.</a:t>
            </a: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Contesto politico: Uscito in un periodo di massima tensione, il film anticipò, attraverso la trama grottesca, il rapimento e l'assassinio di Aldo Moro, rendendo il film imbarazzante e inviso alle autorità politiche.</a:t>
            </a: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Ostracismo e sparizione: A causa delle forti pressioni, il film non fu distribuito negli Stati Uniti e vide pochissime sale in Italia. Successivamente, la pellicola sparì dalla circolazione, ritrovata solo anni dopo danneggiata (bruciata) a Cinecittà.</a:t>
            </a:r>
          </a:p>
          <a:p>
            <a:pPr algn="ctr" defTabSz="346709">
              <a:defRPr b="1" sz="4200">
                <a:effectLst>
                  <a:outerShdw sx="100000" sy="100000" kx="0" ky="0" algn="b" rotWithShape="0" blurRad="21336" dist="16002" dir="5400000">
                    <a:srgbClr val="000000"/>
                  </a:outerShdw>
                </a:effectLst>
                <a:latin typeface="Helvetica Neue"/>
                <a:ea typeface="Helvetica Neue"/>
                <a:cs typeface="Helvetica Neue"/>
                <a:sym typeface="Helvetica Neue"/>
              </a:defRPr>
            </a:pPr>
            <a:r>
              <a:t>Gian Maria Volonté: L'interpretazione di Volonté, che ricalcava mimica e modi di Aldo Moro, creò forti resistenze tanto che le prime riprese furono cestinate per l'eccessiva somiglianza, inizialmente ritenuta troppo esplicita.</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 name="ARANCIA MECCANICA"/>
          <p:cNvSpPr txBox="1"/>
          <p:nvPr>
            <p:ph type="title"/>
          </p:nvPr>
        </p:nvSpPr>
        <p:spPr>
          <a:xfrm>
            <a:off x="-5302175" y="-11671907"/>
            <a:ext cx="21528571" cy="13268234"/>
          </a:xfrm>
          <a:prstGeom prst="rect">
            <a:avLst/>
          </a:prstGeom>
        </p:spPr>
        <p:txBody>
          <a:bodyPr/>
          <a:lstStyle/>
          <a:p>
            <a:pPr algn="ctr">
              <a:defRPr b="1">
                <a:latin typeface="Helvetica Neue"/>
                <a:ea typeface="Helvetica Neue"/>
                <a:cs typeface="Helvetica Neue"/>
                <a:sym typeface="Helvetica Neue"/>
              </a:defRPr>
            </a:pPr>
          </a:p>
          <a:p>
            <a:pPr algn="ctr">
              <a:defRPr sz="6900"/>
            </a:pPr>
          </a:p>
          <a:p>
            <a:pPr algn="ctr">
              <a:defRPr sz="6900"/>
            </a:pPr>
            <a:r>
              <a:t>ARANCIA MECCANICA</a:t>
            </a:r>
          </a:p>
        </p:txBody>
      </p:sp>
      <p:sp>
        <p:nvSpPr>
          <p:cNvPr id="392" name="In Italia: Il film non fu mai ufficialmente vietato, ma ricevette un pesante divieto ai minori di 18 anni al momento dell'uscita nel 1972. Questo limite legale ne impedì per decenni la trasmissione sulle TV generaliste, avvenuta solo nel 2007 su La7 dopo"/>
          <p:cNvSpPr txBox="1"/>
          <p:nvPr/>
        </p:nvSpPr>
        <p:spPr>
          <a:xfrm>
            <a:off x="1732340" y="5782674"/>
            <a:ext cx="20919319" cy="66056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pPr>
            <a:r>
              <a:t>In Italia: Il film non fu mai ufficialmente vietato, ma ricevette un pesante divieto ai minori di 18 anni al momento dell'uscita nel 1972. Questo limite legale ne impedì per decenni la trasmissione sulle TV generaliste, avvenuta solo nel 2007 su La7 dopo che il divieto fu abbassato ai minori di 14 anni nel 1998.</a:t>
            </a:r>
          </a:p>
          <a:p>
            <a:pPr>
              <a:defRPr sz="3000"/>
            </a:pPr>
            <a:r>
              <a:t>Nel Regno Unito (Autocensura): Fu un caso unico: non fu il governo a bandirlo, ma lo stesso Stanley Kubrick a chiederne il ritiro dalle sale nel 1973. Il regista prese questa decisione drastica a causa delle minacce di morte ricevute dalla sua famiglia e delle accuse secondo cui il film avrebbe ispirato atti di emulazione violenta ("copycat crimes"). Il film tornò disponibile in Gran Bretagna solo nel 1999, dopo la morte del regista.</a:t>
            </a:r>
          </a:p>
          <a:p>
            <a:pPr>
              <a:defRPr sz="3000"/>
            </a:pPr>
            <a:r>
              <a:t>Negli Stati Uniti: Uscì inizialmente con il rating X (riservato ai film pornografici o estremamente violenti). Per ottenere il rating R (minori accompagnati), Kubrick dovette tagliare circa 30 secondi di scene sessualmente esplicite.</a:t>
            </a:r>
          </a:p>
          <a:p>
            <a:pPr>
              <a:defRPr sz="3000"/>
            </a:pPr>
            <a:r>
              <a:t>Altri Paesi: Fu totalmente bandito in nazioni come l'Irlanda (fino al 2000) e Singapore.</a:t>
            </a:r>
          </a:p>
        </p:txBody>
      </p:sp>
      <p:sp>
        <p:nvSpPr>
          <p:cNvPr id="393" name="ARANCIA MECCANICA Regia di Stanley Kubrick. Con Malcolm McDowell, Patrick Magee, Adrienne Corri, Michael Bates, Warren Clark. Titolo originale: A Clockwork Orange. Genere Drammatico, - Gran Bretagna, 1971, durata 137 minuti."/>
          <p:cNvSpPr txBox="1"/>
          <p:nvPr/>
        </p:nvSpPr>
        <p:spPr>
          <a:xfrm>
            <a:off x="1796974" y="2123910"/>
            <a:ext cx="18554198" cy="3131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ARANCIA MECCANICA Regia di Stanley Kubrick. Con Malcolm McDowell, Patrick Magee, Adrienne Corri, Michael Bates, Warren Clark. Titolo originale: A Clockwork Orange. Genere Drammatico, - Gran Bretagna, 1971, durata 137 minuti. </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5" name="490943894_9913108982103914_7525773178842482186_n.jpg" descr="490943894_9913108982103914_7525773178842482186_n.jpg"/>
          <p:cNvPicPr>
            <a:picLocks noChangeAspect="1"/>
          </p:cNvPicPr>
          <p:nvPr/>
        </p:nvPicPr>
        <p:blipFill>
          <a:blip r:embed="rId2">
            <a:extLst/>
          </a:blip>
          <a:stretch>
            <a:fillRect/>
          </a:stretch>
        </p:blipFill>
        <p:spPr>
          <a:xfrm>
            <a:off x="1402137" y="756577"/>
            <a:ext cx="8239865" cy="12202846"/>
          </a:xfrm>
          <a:prstGeom prst="rect">
            <a:avLst/>
          </a:prstGeom>
          <a:ln w="12700">
            <a:miter lim="400000"/>
          </a:ln>
        </p:spPr>
      </p:pic>
      <p:pic>
        <p:nvPicPr>
          <p:cNvPr id="396" name="SOUND OF FREEDOM - IL CANTO DELLA LIBERTÀ - Official TRAILER ITA" descr="SOUND OF FREEDOM - IL CANTO DELLA LIBERTÀ - Official TRAILER ITA"/>
          <p:cNvPicPr>
            <a:picLocks noChangeAspect="0"/>
          </p:cNvPicPr>
          <p:nvPr>
            <a:videoFile xmlns:mc="http://schemas.openxmlformats.org/markup-compatibility/2006" xmlns:aiw="http://developer.apple.com/namespaces/iwork" r:link="rId3" mc:Ignorable="aiw" aiw:title="SOUND OF FREEDOM - IL CANTO DELLA LIBERTÀ - Official TRAILER ITA" aiw:author="DOMINUS PRODUCTION"/>
          </p:nvPr>
        </p:nvPicPr>
        <p:blipFill>
          <a:blip r:embed="rId4">
            <a:extLst/>
          </a:blip>
          <a:stretch>
            <a:fillRect/>
          </a:stretch>
        </p:blipFill>
        <p:spPr>
          <a:xfrm>
            <a:off x="10302026" y="779535"/>
            <a:ext cx="10694601" cy="6015714"/>
          </a:xfrm>
          <a:prstGeom prst="rect">
            <a:avLst/>
          </a:prstGeom>
        </p:spPr>
      </p:pic>
      <p:sp>
        <p:nvSpPr>
          <p:cNvPr id="397" name="Regia di Alejandro Monteverde. Con Jim Caviezel, Mira Sorvino, Bill Camp, Kurt Fuller, José Zúñiga. Genere Azione, Biografico, Drammatico, - USA, 2023, durata 135 minuti."/>
          <p:cNvSpPr txBox="1"/>
          <p:nvPr/>
        </p:nvSpPr>
        <p:spPr>
          <a:xfrm>
            <a:off x="10244409" y="6996727"/>
            <a:ext cx="11956671" cy="3893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Regia di Alejandro Monteverde. Con Jim Caviezel, Mira Sorvino, Bill Camp, Kurt Fuller, José Zúñiga. Genere Azione, Biografico, Drammatico, - USA, 2023, durata 135 minuti.</a:t>
            </a:r>
          </a:p>
        </p:txBody>
      </p:sp>
      <p:pic>
        <p:nvPicPr>
          <p:cNvPr id="398" name="Screenshot 2026-02-28 alle 12.34.01.png" descr="Screenshot 2026-02-28 alle 12.34.01.png"/>
          <p:cNvPicPr>
            <a:picLocks noChangeAspect="1"/>
          </p:cNvPicPr>
          <p:nvPr/>
        </p:nvPicPr>
        <p:blipFill>
          <a:blip r:embed="rId5">
            <a:extLst/>
          </a:blip>
          <a:stretch>
            <a:fillRect/>
          </a:stretch>
        </p:blipFill>
        <p:spPr>
          <a:xfrm>
            <a:off x="15818547" y="10854419"/>
            <a:ext cx="6287545" cy="155845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39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396"/>
                </p:tgtEl>
              </p:cMediaNode>
            </p:video>
            <p:seq concurrent="1" prevAc="none" nextAc="seek">
              <p:cTn id="8" evtFilter="cancelBubble" nodeType="interactiveSeq" restart="whenNotActive" fill="hold">
                <p:stCondLst>
                  <p:cond delay="0" evt="onClick">
                    <p:tgtEl>
                      <p:spTgt spid="396"/>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396"/>
                                        </p:tgtEl>
                                      </p:cBhvr>
                                    </p:cmd>
                                  </p:childTnLst>
                                </p:cTn>
                              </p:par>
                            </p:childTnLst>
                          </p:cTn>
                        </p:par>
                      </p:childTnLst>
                    </p:cTn>
                  </p:par>
                </p:childTnLst>
              </p:cTn>
              <p:nextCondLst>
                <p:cond delay="0" evt="onClick">
                  <p:tgtEl>
                    <p:spTgt spid="396"/>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Regia di Ron Howard. Con Amy Adams, Glenn Close, Haley Bennett, Freida Pinto, Sunny Mabrey. Titolo originale: Hillbilly Elegy. Genere Drammatico - USA, 2020, durata 116 minuti."/>
          <p:cNvSpPr txBox="1"/>
          <p:nvPr/>
        </p:nvSpPr>
        <p:spPr>
          <a:xfrm>
            <a:off x="10244409" y="6996727"/>
            <a:ext cx="11956671" cy="38931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Regia di Ron Howard. Con Amy Adams, Glenn Close, Haley Bennett, Freida Pinto, Sunny Mabrey. Titolo originale: Hillbilly Elegy. Genere Drammatico - USA, 2020, durata 116 minuti.</a:t>
            </a:r>
          </a:p>
        </p:txBody>
      </p:sp>
      <p:pic>
        <p:nvPicPr>
          <p:cNvPr id="401" name="Elegia americana di Ron Howard | Amy Adams e Glenn Close | Trailer ufficiale | Netflix" descr="Elegia americana di Ron Howard | Amy Adams e Glenn Close | Trailer ufficiale | Netflix"/>
          <p:cNvPicPr>
            <a:picLocks noChangeAspect="0"/>
          </p:cNvPicPr>
          <p:nvPr>
            <a:videoFile xmlns:mc="http://schemas.openxmlformats.org/markup-compatibility/2006" xmlns:aiw="http://developer.apple.com/namespaces/iwork" r:link="rId2" mc:Ignorable="aiw" aiw:title="Elegia americana di Ron Howard | Amy Adams e Glenn Close | Trailer ufficiale | Netflix" aiw:author="Netflix Italia"/>
          </p:nvPr>
        </p:nvPicPr>
        <p:blipFill>
          <a:blip r:embed="rId3">
            <a:extLst/>
          </a:blip>
          <a:stretch>
            <a:fillRect/>
          </a:stretch>
        </p:blipFill>
        <p:spPr>
          <a:xfrm>
            <a:off x="10336966" y="915231"/>
            <a:ext cx="10610052" cy="5968155"/>
          </a:xfrm>
          <a:prstGeom prst="rect">
            <a:avLst/>
          </a:prstGeom>
        </p:spPr>
      </p:pic>
      <p:pic>
        <p:nvPicPr>
          <p:cNvPr id="402" name="elegia-americana_jpg_770x0_crop_q85.jpg" descr="elegia-americana_jpg_770x0_crop_q85.jpg"/>
          <p:cNvPicPr>
            <a:picLocks noChangeAspect="1"/>
          </p:cNvPicPr>
          <p:nvPr/>
        </p:nvPicPr>
        <p:blipFill>
          <a:blip r:embed="rId4">
            <a:extLst/>
          </a:blip>
          <a:stretch>
            <a:fillRect/>
          </a:stretch>
        </p:blipFill>
        <p:spPr>
          <a:xfrm>
            <a:off x="1171867" y="678457"/>
            <a:ext cx="8347803" cy="12359086"/>
          </a:xfrm>
          <a:prstGeom prst="rect">
            <a:avLst/>
          </a:prstGeom>
          <a:ln w="12700">
            <a:miter lim="400000"/>
          </a:ln>
        </p:spPr>
      </p:pic>
      <p:pic>
        <p:nvPicPr>
          <p:cNvPr id="403" name="Screenshot 2026-02-28 alle 12.40.41.png" descr="Screenshot 2026-02-28 alle 12.40.41.png"/>
          <p:cNvPicPr>
            <a:picLocks noChangeAspect="1"/>
          </p:cNvPicPr>
          <p:nvPr/>
        </p:nvPicPr>
        <p:blipFill>
          <a:blip r:embed="rId5">
            <a:extLst/>
          </a:blip>
          <a:stretch>
            <a:fillRect/>
          </a:stretch>
        </p:blipFill>
        <p:spPr>
          <a:xfrm>
            <a:off x="16169692" y="10725853"/>
            <a:ext cx="6199776" cy="167828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01"/>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01"/>
                </p:tgtEl>
              </p:cMediaNode>
            </p:video>
            <p:seq concurrent="1" prevAc="none" nextAc="seek">
              <p:cTn id="8" evtFilter="cancelBubble" nodeType="interactiveSeq" restart="whenNotActive" fill="hold">
                <p:stCondLst>
                  <p:cond delay="0" evt="onClick">
                    <p:tgtEl>
                      <p:spTgt spid="401"/>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01"/>
                                        </p:tgtEl>
                                      </p:cBhvr>
                                    </p:cmd>
                                  </p:childTnLst>
                                </p:cTn>
                              </p:par>
                            </p:childTnLst>
                          </p:cTn>
                        </p:par>
                      </p:childTnLst>
                    </p:cTn>
                  </p:par>
                </p:childTnLst>
              </p:cTn>
              <p:nextCondLst>
                <p:cond delay="0" evt="onClick">
                  <p:tgtEl>
                    <p:spTgt spid="401"/>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Panther (1995) Original Trailer [HD]" descr="Panther (1995) Original Trailer [HD]"/>
          <p:cNvPicPr>
            <a:picLocks noChangeAspect="0"/>
          </p:cNvPicPr>
          <p:nvPr>
            <a:videoFile xmlns:mc="http://schemas.openxmlformats.org/markup-compatibility/2006" xmlns:aiw="http://developer.apple.com/namespaces/iwork" r:link="rId2" mc:Ignorable="aiw" aiw:title="Panther (1995) Original Trailer [HD]" aiw:author="HD Retro Trailers"/>
          </p:nvPr>
        </p:nvPicPr>
        <p:blipFill>
          <a:blip r:embed="rId3">
            <a:extLst/>
          </a:blip>
          <a:stretch>
            <a:fillRect/>
          </a:stretch>
        </p:blipFill>
        <p:spPr>
          <a:xfrm>
            <a:off x="11497429" y="424327"/>
            <a:ext cx="11387223" cy="6405313"/>
          </a:xfrm>
          <a:prstGeom prst="rect">
            <a:avLst/>
          </a:prstGeom>
        </p:spPr>
      </p:pic>
      <p:pic>
        <p:nvPicPr>
          <p:cNvPr id="406" name="MV5BNDI3NTIxYTMtNTc5YS00NWQwLWFiM2EtMzY1MGZlZjNhNzYxXkEyXkFqcGc@._V1_FMjpg_UX1000_.jpg" descr="MV5BNDI3NTIxYTMtNTc5YS00NWQwLWFiM2EtMzY1MGZlZjNhNzYxXkEyXkFqcGc@._V1_FMjpg_UX1000_.jpg"/>
          <p:cNvPicPr>
            <a:picLocks noChangeAspect="1"/>
          </p:cNvPicPr>
          <p:nvPr/>
        </p:nvPicPr>
        <p:blipFill>
          <a:blip r:embed="rId4">
            <a:extLst/>
          </a:blip>
          <a:stretch>
            <a:fillRect/>
          </a:stretch>
        </p:blipFill>
        <p:spPr>
          <a:xfrm>
            <a:off x="1688294" y="0"/>
            <a:ext cx="9180723" cy="13716001"/>
          </a:xfrm>
          <a:prstGeom prst="rect">
            <a:avLst/>
          </a:prstGeom>
          <a:ln w="12700">
            <a:miter lim="400000"/>
          </a:ln>
        </p:spPr>
      </p:pic>
      <p:sp>
        <p:nvSpPr>
          <p:cNvPr id="407" name="PANTHER Regia di Mario Van Peebles. Con Joe Don Baker, M. Emmet Walsh, James Russo, Angela Bassett, Kadeem Hardison. Genere Drammatico - USA, 1995, durata 125 minuti."/>
          <p:cNvSpPr txBox="1"/>
          <p:nvPr/>
        </p:nvSpPr>
        <p:spPr>
          <a:xfrm>
            <a:off x="11571430" y="6876392"/>
            <a:ext cx="10178034" cy="46551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PANTHER Regia di Mario Van Peebles. Con Joe Don Baker, M. Emmet Walsh, James Russo, Angela Bassett, Kadeem Hardison. Genere Drammatico - USA, 1995, durata 125 minuti.</a:t>
            </a:r>
          </a:p>
        </p:txBody>
      </p:sp>
      <p:pic>
        <p:nvPicPr>
          <p:cNvPr id="408" name="Screenshot 2026-02-28 alle 18.22.38.png" descr="Screenshot 2026-02-28 alle 18.22.38.png"/>
          <p:cNvPicPr>
            <a:picLocks noChangeAspect="1"/>
          </p:cNvPicPr>
          <p:nvPr/>
        </p:nvPicPr>
        <p:blipFill>
          <a:blip r:embed="rId5">
            <a:extLst/>
          </a:blip>
          <a:stretch>
            <a:fillRect/>
          </a:stretch>
        </p:blipFill>
        <p:spPr>
          <a:xfrm>
            <a:off x="15099250" y="11035709"/>
            <a:ext cx="7286256" cy="200251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05"/>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05"/>
                </p:tgtEl>
              </p:cMediaNode>
            </p:video>
            <p:seq concurrent="1" prevAc="none" nextAc="seek">
              <p:cTn id="8" evtFilter="cancelBubble" nodeType="interactiveSeq" restart="whenNotActive" fill="hold">
                <p:stCondLst>
                  <p:cond delay="0" evt="onClick">
                    <p:tgtEl>
                      <p:spTgt spid="405"/>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05"/>
                                        </p:tgtEl>
                                      </p:cBhvr>
                                    </p:cmd>
                                  </p:childTnLst>
                                </p:cTn>
                              </p:par>
                            </p:childTnLst>
                          </p:cTn>
                        </p:par>
                      </p:childTnLst>
                    </p:cTn>
                  </p:par>
                </p:childTnLst>
              </p:cTn>
              <p:nextCondLst>
                <p:cond delay="0" evt="onClick">
                  <p:tgtEl>
                    <p:spTgt spid="405"/>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 name="quindi perché sesso e violenza nel Cinema?"/>
          <p:cNvSpPr txBox="1"/>
          <p:nvPr>
            <p:ph type="title"/>
          </p:nvPr>
        </p:nvSpPr>
        <p:spPr>
          <a:xfrm>
            <a:off x="1427715" y="-11316455"/>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r>
              <a:t>quindi perché sesso e violenza nel Cinema?</a:t>
            </a:r>
          </a:p>
        </p:txBody>
      </p:sp>
      <p:sp>
        <p:nvSpPr>
          <p:cNvPr id="411" name="funzione catartica per le passioni/pulsioni represse…"/>
          <p:cNvSpPr txBox="1"/>
          <p:nvPr/>
        </p:nvSpPr>
        <p:spPr>
          <a:xfrm>
            <a:off x="2471861" y="3118376"/>
            <a:ext cx="18947131" cy="64839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funzione catartica per le passioni/pulsioni represse</a:t>
            </a:r>
          </a:p>
          <a:p>
            <a:pPr/>
            <a:r>
              <a:t>esplorazione psicologica</a:t>
            </a:r>
          </a:p>
          <a:p>
            <a:pPr/>
            <a:r>
              <a:t>violare i tabù</a:t>
            </a:r>
          </a:p>
          <a:p>
            <a:pPr/>
            <a:r>
              <a:t>esplorare la natura umana, le dinamiche sociali e le emozioni estreme</a:t>
            </a:r>
          </a:p>
          <a:p>
            <a:pPr/>
            <a:r>
              <a:t>critica sociale</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UNA SANA PORZIONE DI GRATUITA ULTRAVIOLENZA"/>
          <p:cNvSpPr txBox="1"/>
          <p:nvPr>
            <p:ph type="ctrTitle"/>
          </p:nvPr>
        </p:nvSpPr>
        <p:spPr>
          <a:xfrm>
            <a:off x="1366227" y="2217242"/>
            <a:ext cx="21651546" cy="11032221"/>
          </a:xfrm>
          <a:prstGeom prst="rect">
            <a:avLst/>
          </a:prstGeom>
        </p:spPr>
        <p:txBody>
          <a:bodyPr/>
          <a:lstStyle>
            <a:lvl1pPr>
              <a:defRPr sz="7000"/>
            </a:lvl1pPr>
          </a:lstStyle>
          <a:p>
            <a:pPr/>
            <a:r>
              <a:t>UNA SANA PORZIONE DI GRATUITA ULTRAVIOLENZA</a:t>
            </a:r>
          </a:p>
        </p:txBody>
      </p:sp>
      <p:pic>
        <p:nvPicPr>
          <p:cNvPr id="414" name="1467363_619473951425100_535777911_n.jpg" descr="1467363_619473951425100_535777911_n.jpg"/>
          <p:cNvPicPr>
            <a:picLocks noChangeAspect="1"/>
          </p:cNvPicPr>
          <p:nvPr/>
        </p:nvPicPr>
        <p:blipFill>
          <a:blip r:embed="rId2">
            <a:extLst/>
          </a:blip>
          <a:stretch>
            <a:fillRect/>
          </a:stretch>
        </p:blipFill>
        <p:spPr>
          <a:xfrm>
            <a:off x="1299442" y="-849116"/>
            <a:ext cx="8610601" cy="12192001"/>
          </a:xfrm>
          <a:prstGeom prst="rect">
            <a:avLst/>
          </a:prstGeom>
          <a:ln w="12700">
            <a:miter lim="400000"/>
          </a:ln>
        </p:spPr>
      </p:pic>
      <p:pic>
        <p:nvPicPr>
          <p:cNvPr id="415" name="1512317_635811869791308_1068571265_n.jpg" descr="1512317_635811869791308_1068571265_n.jpg"/>
          <p:cNvPicPr>
            <a:picLocks noChangeAspect="1"/>
          </p:cNvPicPr>
          <p:nvPr/>
        </p:nvPicPr>
        <p:blipFill>
          <a:blip r:embed="rId3">
            <a:extLst/>
          </a:blip>
          <a:stretch>
            <a:fillRect/>
          </a:stretch>
        </p:blipFill>
        <p:spPr>
          <a:xfrm>
            <a:off x="10466091" y="3263263"/>
            <a:ext cx="12192001" cy="6375401"/>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7" name="ESORCIZZARE LA VIOLENZA"/>
          <p:cNvSpPr txBox="1"/>
          <p:nvPr>
            <p:ph type="ctrTitle"/>
          </p:nvPr>
        </p:nvSpPr>
        <p:spPr>
          <a:xfrm>
            <a:off x="1366227" y="2217242"/>
            <a:ext cx="21651546" cy="11032221"/>
          </a:xfrm>
          <a:prstGeom prst="rect">
            <a:avLst/>
          </a:prstGeom>
        </p:spPr>
        <p:txBody>
          <a:bodyPr/>
          <a:lstStyle>
            <a:lvl1pPr>
              <a:defRPr sz="7000"/>
            </a:lvl1pPr>
          </a:lstStyle>
          <a:p>
            <a:pPr/>
            <a:r>
              <a:t>ESORCIZZARE LA VIOLENZA</a:t>
            </a:r>
          </a:p>
        </p:txBody>
      </p:sp>
      <p:sp>
        <p:nvSpPr>
          <p:cNvPr id="418" name="il pulp"/>
          <p:cNvSpPr txBox="1"/>
          <p:nvPr/>
        </p:nvSpPr>
        <p:spPr>
          <a:xfrm>
            <a:off x="10931616" y="2406954"/>
            <a:ext cx="1713231" cy="84518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il pulp</a:t>
            </a:r>
          </a:p>
        </p:txBody>
      </p:sp>
      <p:pic>
        <p:nvPicPr>
          <p:cNvPr id="419" name="Māori All Blacks perform their haka against Ireland" descr="Māori All Blacks perform their haka against Ireland"/>
          <p:cNvPicPr>
            <a:picLocks noChangeAspect="0"/>
          </p:cNvPicPr>
          <p:nvPr>
            <a:videoFile xmlns:mc="http://schemas.openxmlformats.org/markup-compatibility/2006" xmlns:aiw="http://developer.apple.com/namespaces/iwork" r:link="rId2" mc:Ignorable="aiw" aiw:title="Māori All Blacks perform their haka against Ireland" aiw:author="All Blacks"/>
          </p:nvPr>
        </p:nvPicPr>
        <p:blipFill>
          <a:blip r:embed="rId3">
            <a:extLst/>
          </a:blip>
          <a:stretch>
            <a:fillRect/>
          </a:stretch>
        </p:blipFill>
        <p:spPr>
          <a:xfrm>
            <a:off x="6860222" y="4322001"/>
            <a:ext cx="9856019" cy="5544011"/>
          </a:xfrm>
          <a:prstGeom prst="rect">
            <a:avLst/>
          </a:prstGeom>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1" fill="hold"/>
                                        <p:tgtEl>
                                          <p:spTgt spid="4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80000">
                <p:cTn id="7" fill="hold" display="0">
                  <p:stCondLst>
                    <p:cond delay="indefinite"/>
                  </p:stCondLst>
                </p:cTn>
                <p:tgtEl>
                  <p:spTgt spid="419"/>
                </p:tgtEl>
              </p:cMediaNode>
            </p:video>
            <p:seq concurrent="1" prevAc="none" nextAc="seek">
              <p:cTn id="8" evtFilter="cancelBubble" nodeType="interactiveSeq" restart="whenNotActive" fill="hold">
                <p:stCondLst>
                  <p:cond delay="0" evt="onClick">
                    <p:tgtEl>
                      <p:spTgt spid="419"/>
                    </p:tgtEl>
                  </p:cond>
                </p:stCondLst>
                <p:endSync delay="0" evt="end">
                  <p:rtn val="all"/>
                </p:endSync>
                <p:childTnLst>
                  <p:par>
                    <p:cTn id="9" fill="hold">
                      <p:stCondLst>
                        <p:cond delay="0"/>
                      </p:stCondLst>
                      <p:childTnLst>
                        <p:par>
                          <p:cTn id="10" fill="hold">
                            <p:stCondLst>
                              <p:cond delay="0"/>
                            </p:stCondLst>
                            <p:childTnLst>
                              <p:par>
                                <p:cTn id="11" presetClass="mediacall" nodeType="clickEffect" presetSubtype="0" presetID="2" fill="hold">
                                  <p:stCondLst>
                                    <p:cond delay="0"/>
                                  </p:stCondLst>
                                  <p:childTnLst>
                                    <p:cmd type="call" cmd="togglePause">
                                      <p:cBhvr>
                                        <p:cTn id="12" dur="1" fill="hold"/>
                                        <p:tgtEl>
                                          <p:spTgt spid="419"/>
                                        </p:tgtEl>
                                      </p:cBhvr>
                                    </p:cmd>
                                  </p:childTnLst>
                                </p:cTn>
                              </p:par>
                            </p:childTnLst>
                          </p:cTn>
                        </p:par>
                      </p:childTnLst>
                    </p:cTn>
                  </p:par>
                </p:childTnLst>
              </p:cTn>
              <p:nextCondLst>
                <p:cond delay="0" evt="onClick">
                  <p:tgtEl>
                    <p:spTgt spid="419"/>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LO STATO ETICO…"/>
          <p:cNvSpPr txBox="1"/>
          <p:nvPr>
            <p:ph type="title"/>
          </p:nvPr>
        </p:nvSpPr>
        <p:spPr>
          <a:xfrm>
            <a:off x="1427715" y="-5581831"/>
            <a:ext cx="21528570" cy="13268234"/>
          </a:xfrm>
          <a:prstGeom prst="rect">
            <a:avLst/>
          </a:prstGeom>
        </p:spPr>
        <p:txBody>
          <a:bodyPr/>
          <a:lstStyle/>
          <a:p>
            <a:pPr algn="ctr">
              <a:defRPr b="1">
                <a:latin typeface="Helvetica Neue"/>
                <a:ea typeface="Helvetica Neue"/>
                <a:cs typeface="Helvetica Neue"/>
                <a:sym typeface="Helvetica Neue"/>
              </a:defRPr>
            </a:pPr>
          </a:p>
          <a:p>
            <a:pPr algn="ctr">
              <a:defRPr sz="6900"/>
            </a:pPr>
            <a:r>
              <a:t>LO STATO ETICO</a:t>
            </a:r>
          </a:p>
          <a:p>
            <a:pPr algn="ctr">
              <a:defRPr sz="6900"/>
            </a:pPr>
            <a:r>
              <a:t>Lo stato che considera il cittadino come un bambino da educare, a cui insegnare il bene e il male.</a:t>
            </a:r>
          </a:p>
          <a:p>
            <a:pPr algn="ctr">
              <a:defRPr sz="6900"/>
            </a:pPr>
            <a:r>
              <a:t>stato non liberale: fascista, comunista, teocratico</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LA CENSORA: Pina Picierno (Pd)…"/>
          <p:cNvSpPr txBox="1"/>
          <p:nvPr>
            <p:ph type="title"/>
          </p:nvPr>
        </p:nvSpPr>
        <p:spPr>
          <a:xfrm>
            <a:off x="1593592" y="1527206"/>
            <a:ext cx="21528571" cy="13268235"/>
          </a:xfrm>
          <a:prstGeom prst="rect">
            <a:avLst/>
          </a:prstGeom>
        </p:spPr>
        <p:txBody>
          <a:bodyPr/>
          <a:lstStyle/>
          <a:p>
            <a:pPr algn="ctr">
              <a:defRPr b="1">
                <a:latin typeface="Helvetica Neue"/>
                <a:ea typeface="Helvetica Neue"/>
                <a:cs typeface="Helvetica Neue"/>
                <a:sym typeface="Helvetica Neue"/>
              </a:defRPr>
            </a:pPr>
          </a:p>
          <a:p>
            <a:pPr algn="ctr">
              <a:defRPr sz="6900"/>
            </a:pPr>
            <a:r>
              <a:t>LA CENSORA: Pina Picierno (Pd)</a:t>
            </a:r>
          </a:p>
          <a:p>
            <a:pPr algn="ctr">
              <a:defRPr sz="6900"/>
            </a:pPr>
            <a:r>
              <a:t>vicepresidente Parlamento Europeo</a:t>
            </a:r>
          </a:p>
          <a:p>
            <a:pPr algn="ctr">
              <a:defRPr sz="6900"/>
            </a:pPr>
            <a:r>
              <a:t> </a:t>
            </a:r>
          </a:p>
        </p:txBody>
      </p:sp>
      <p:pic>
        <p:nvPicPr>
          <p:cNvPr id="424" name="pina-picierno_europa.jpg" descr="pina-picierno_europa.jpg"/>
          <p:cNvPicPr>
            <a:picLocks noChangeAspect="1"/>
          </p:cNvPicPr>
          <p:nvPr/>
        </p:nvPicPr>
        <p:blipFill>
          <a:blip r:embed="rId2">
            <a:extLst/>
          </a:blip>
          <a:stretch>
            <a:fillRect/>
          </a:stretch>
        </p:blipFill>
        <p:spPr>
          <a:xfrm>
            <a:off x="7112000" y="2242309"/>
            <a:ext cx="10160001" cy="7620001"/>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5" name="Articolo 33…"/>
          <p:cNvSpPr txBox="1"/>
          <p:nvPr>
            <p:ph type="ctrTitle"/>
          </p:nvPr>
        </p:nvSpPr>
        <p:spPr>
          <a:xfrm>
            <a:off x="1473200" y="1506338"/>
            <a:ext cx="21651546" cy="11032221"/>
          </a:xfrm>
          <a:prstGeom prst="rect">
            <a:avLst/>
          </a:prstGeom>
        </p:spPr>
        <p:txBody>
          <a:bodyPr/>
          <a:lstStyle/>
          <a:p>
            <a:pPr defTabSz="396239">
              <a:defRPr b="1" sz="4752">
                <a:effectLst>
                  <a:outerShdw sx="100000" sy="100000" kx="0" ky="0" algn="b" rotWithShape="0" blurRad="24384" dist="18288" dir="5400000">
                    <a:srgbClr val="000000"/>
                  </a:outerShdw>
                </a:effectLst>
                <a:latin typeface="Helvetica Neue"/>
                <a:ea typeface="Helvetica Neue"/>
                <a:cs typeface="Helvetica Neue"/>
                <a:sym typeface="Helvetica Neue"/>
              </a:defRPr>
            </a:pPr>
            <a:r>
              <a:t>Articolo 33</a:t>
            </a:r>
          </a:p>
          <a:p>
            <a:pPr defTabSz="396239">
              <a:defRPr sz="4752">
                <a:effectLst>
                  <a:outerShdw sx="100000" sy="100000" kx="0" ky="0" algn="b" rotWithShape="0" blurRad="24384" dist="18288" dir="5400000">
                    <a:srgbClr val="000000"/>
                  </a:outerShdw>
                </a:effectLst>
              </a:defRPr>
            </a:pPr>
            <a:r>
              <a:rPr b="1">
                <a:latin typeface="Helvetica Neue"/>
                <a:ea typeface="Helvetica Neue"/>
                <a:cs typeface="Helvetica Neue"/>
                <a:sym typeface="Helvetica Neue"/>
              </a:rPr>
              <a:t>L'arte e la scienza sono libere</a:t>
            </a:r>
            <a:r>
              <a:t> e libero ne è l'insegnamento.</a:t>
            </a:r>
          </a:p>
          <a:p>
            <a:pPr defTabSz="396239">
              <a:defRPr sz="4752">
                <a:effectLst>
                  <a:outerShdw sx="100000" sy="100000" kx="0" ky="0" algn="b" rotWithShape="0" blurRad="24384" dist="18288" dir="5400000">
                    <a:srgbClr val="000000"/>
                  </a:outerShdw>
                </a:effectLst>
              </a:defRPr>
            </a:pPr>
            <a:r>
              <a:t>La Repubblica detta le norme generali sull'istruzione ed istituisce scuole statali per tutti gli ordini e gradi.</a:t>
            </a:r>
          </a:p>
          <a:p>
            <a:pPr defTabSz="396239">
              <a:defRPr sz="4752">
                <a:effectLst>
                  <a:outerShdw sx="100000" sy="100000" kx="0" ky="0" algn="b" rotWithShape="0" blurRad="24384" dist="18288" dir="5400000">
                    <a:srgbClr val="000000"/>
                  </a:outerShdw>
                </a:effectLst>
              </a:defRPr>
            </a:pPr>
            <a:r>
              <a:t>Enti e privati hanno il diritto di istituire scuole ed istituti di educazione, senza oneri per lo Stato.</a:t>
            </a:r>
          </a:p>
          <a:p>
            <a:pPr defTabSz="396239">
              <a:defRPr sz="4752">
                <a:effectLst>
                  <a:outerShdw sx="100000" sy="100000" kx="0" ky="0" algn="b" rotWithShape="0" blurRad="24384" dist="18288" dir="5400000">
                    <a:srgbClr val="000000"/>
                  </a:outerShdw>
                </a:effectLst>
              </a:defRPr>
            </a:pPr>
            <a:r>
              <a:t>La legge, nel fissare i diritti e gli obblighi delle scuole non statali che chiedono la parità, deve assicurare ad esse piena libertà e ai loro alunni un trattamento scolastico equipollente a quello degli alunni di scuole statali.</a:t>
            </a:r>
          </a:p>
          <a:p>
            <a:pPr defTabSz="396239">
              <a:defRPr sz="4752">
                <a:effectLst>
                  <a:outerShdw sx="100000" sy="100000" kx="0" ky="0" algn="b" rotWithShape="0" blurRad="24384" dist="18288" dir="5400000">
                    <a:srgbClr val="000000"/>
                  </a:outerShdw>
                </a:effectLst>
              </a:defRPr>
            </a:pPr>
            <a:r>
              <a:t>È prescritto un esame di Stato per l'ammissione ai vari ordini e gradi di scuole o per la conclusione di essi e per l'abilitazione all'esercizio professionale.</a:t>
            </a:r>
          </a:p>
          <a:p>
            <a:pPr defTabSz="396239">
              <a:defRPr sz="4752">
                <a:effectLst>
                  <a:outerShdw sx="100000" sy="100000" kx="0" ky="0" algn="b" rotWithShape="0" blurRad="24384" dist="18288" dir="5400000">
                    <a:srgbClr val="000000"/>
                  </a:outerShdw>
                </a:effectLst>
              </a:defRPr>
            </a:pPr>
            <a:r>
              <a:t>Le istituzioni di alta cultura, università ed accademie, hanno il diritto di darsi ordinamenti autonomi nei limiti stabiliti dalle leggi dello Stato.</a:t>
            </a:r>
          </a:p>
          <a:p>
            <a:pPr defTabSz="396239">
              <a:defRPr sz="4752">
                <a:effectLst>
                  <a:outerShdw sx="100000" sy="100000" kx="0" ky="0" algn="b" rotWithShape="0" blurRad="24384" dist="18288" dir="5400000">
                    <a:srgbClr val="000000"/>
                  </a:outerShdw>
                </a:effectLst>
              </a:defRPr>
            </a:pPr>
            <a:r>
              <a:t>La Repubblica riconosce il valore educativo, sociale e di promozione del benessere psicofisico dell’attività sportiva in tutte le sue forme.</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00000"/>
          </a:lnSpc>
          <a:spcBef>
            <a:spcPts val="510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