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media1.mp4" ContentType="video/unknown"/>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1pPr>
    <a:lvl2pPr marL="0" marR="0" indent="457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2pPr>
    <a:lvl3pPr marL="0" marR="0" indent="914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3pPr>
    <a:lvl4pPr marL="0" marR="0" indent="1371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4pPr>
    <a:lvl5pPr marL="0" marR="0" indent="18288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5pPr>
    <a:lvl6pPr marL="0" marR="0" indent="22860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6pPr>
    <a:lvl7pPr marL="0" marR="0" indent="2743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7pPr>
    <a:lvl8pPr marL="0" marR="0" indent="3200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8pPr>
    <a:lvl9pPr marL="0" marR="0" indent="3657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381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1">
              <a:satOff val="-1029"/>
              <a:lumOff val="-15629"/>
            </a:schemeClr>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2">
              <a:hueOff val="-168224"/>
              <a:satOff val="18883"/>
              <a:lumOff val="-31844"/>
            </a:schemeClr>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2">
                  <a:hueOff val="-168224"/>
                  <a:satOff val="18883"/>
                  <a:lumOff val="-31844"/>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0DBB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wholeTbl>
    <a:band2H>
      <a:tcTxStyle b="def" i="def"/>
      <a:tcStyle>
        <a:tcBdr/>
        <a:fill>
          <a:solidFill>
            <a:srgbClr val="FFFB00"/>
          </a:solidFill>
        </a:fill>
      </a:tcStyle>
    </a:band2H>
    <a:firstCol>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410732"/>
            </a:schemeClr>
          </a:solidFill>
        </a:fill>
      </a:tcStyle>
    </a:firstCol>
    <a:la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38100" cap="flat">
              <a:solidFill>
                <a:schemeClr val="accent4">
                  <a:hueOff val="-410732"/>
                </a:schemeClr>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lastRow>
    <a:fir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737021"/>
            </a:schemeClr>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DF9DFE"/>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hueOff val="114748"/>
              <a:satOff val="1446"/>
              <a:lumOff val="-8963"/>
            </a:schemeClr>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6">
                  <a:hueOff val="114748"/>
                  <a:satOff val="1446"/>
                  <a:lumOff val="-8963"/>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satOff val="-21357"/>
              <a:lumOff val="-20662"/>
            </a:schemeClr>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ore e data"/>
          <p:cNvSpPr txBox="1"/>
          <p:nvPr>
            <p:ph type="body" sz="quarter" idx="21" hasCustomPrompt="1"/>
          </p:nvPr>
        </p:nvSpPr>
        <p:spPr>
          <a:xfrm>
            <a:off x="1206500" y="12268782"/>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Autore e data</a:t>
            </a:r>
          </a:p>
        </p:txBody>
      </p:sp>
      <p:sp>
        <p:nvSpPr>
          <p:cNvPr id="12" name="Corpo livello uno…"/>
          <p:cNvSpPr txBox="1"/>
          <p:nvPr>
            <p:ph type="body" sz="quarter" idx="1" hasCustomPrompt="1"/>
          </p:nvPr>
        </p:nvSpPr>
        <p:spPr>
          <a:xfrm>
            <a:off x="1206500" y="7357839"/>
            <a:ext cx="21971000" cy="2006601"/>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Sottotitolo presentazione</a:t>
            </a:r>
          </a:p>
          <a:p>
            <a:pPr lvl="1"/>
            <a:r>
              <a:t/>
            </a:r>
          </a:p>
          <a:p>
            <a:pPr lvl="2"/>
            <a:r>
              <a:t/>
            </a:r>
          </a:p>
          <a:p>
            <a:pPr lvl="3"/>
            <a:r>
              <a:t/>
            </a:r>
          </a:p>
          <a:p>
            <a:pPr lvl="4"/>
            <a:r>
              <a:t/>
            </a:r>
          </a:p>
        </p:txBody>
      </p:sp>
      <p:sp>
        <p:nvSpPr>
          <p:cNvPr id="13" name="Titolo presentazione"/>
          <p:cNvSpPr txBox="1"/>
          <p:nvPr>
            <p:ph type="title" hasCustomPrompt="1"/>
          </p:nvPr>
        </p:nvSpPr>
        <p:spPr>
          <a:xfrm>
            <a:off x="1206500" y="2621719"/>
            <a:ext cx="21971000" cy="4648201"/>
          </a:xfrm>
          <a:prstGeom prst="rect">
            <a:avLst/>
          </a:prstGeom>
        </p:spPr>
        <p:txBody>
          <a:bodyPr anchor="b"/>
          <a:lstStyle>
            <a:lvl1pPr defTabSz="355600">
              <a:defRPr spc="-119" sz="12000"/>
            </a:lvl1pPr>
          </a:lstStyle>
          <a:p>
            <a:pPr/>
            <a:r>
              <a:t>Titolo presentazione</a:t>
            </a:r>
          </a:p>
        </p:txBody>
      </p:sp>
      <p:sp>
        <p:nvSpPr>
          <p:cNvPr id="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99" name="Titolo"/>
          <p:cNvSpPr txBox="1"/>
          <p:nvPr>
            <p:ph type="title" hasCustomPrompt="1"/>
          </p:nvPr>
        </p:nvSpPr>
        <p:spPr>
          <a:prstGeom prst="rect">
            <a:avLst/>
          </a:prstGeom>
        </p:spPr>
        <p:txBody>
          <a:bodyPr/>
          <a:lstStyle/>
          <a:p>
            <a:pPr/>
            <a:r>
              <a:t>Titolo</a:t>
            </a:r>
          </a:p>
        </p:txBody>
      </p:sp>
      <p:sp>
        <p:nvSpPr>
          <p:cNvPr id="100" name="Sottotitolo diapositiva"/>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Sottotitolo diapositiva</a:t>
            </a:r>
          </a:p>
        </p:txBody>
      </p:sp>
      <p:sp>
        <p:nvSpPr>
          <p:cNvPr id="10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ma">
    <p:spTree>
      <p:nvGrpSpPr>
        <p:cNvPr id="1" name=""/>
        <p:cNvGrpSpPr/>
        <p:nvPr/>
      </p:nvGrpSpPr>
      <p:grpSpPr>
        <a:xfrm>
          <a:off x="0" y="0"/>
          <a:ext cx="0" cy="0"/>
          <a:chOff x="0" y="0"/>
          <a:chExt cx="0" cy="0"/>
        </a:xfrm>
      </p:grpSpPr>
      <p:sp>
        <p:nvSpPr>
          <p:cNvPr id="108" name="Sottotitolo programma"/>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Sottotitolo programma</a:t>
            </a:r>
          </a:p>
        </p:txBody>
      </p:sp>
      <p:sp>
        <p:nvSpPr>
          <p:cNvPr id="109" name="Corpo livello uno…"/>
          <p:cNvSpPr txBox="1"/>
          <p:nvPr>
            <p:ph type="body" idx="1" hasCustomPrompt="1"/>
          </p:nvPr>
        </p:nvSpPr>
        <p:spPr>
          <a:xfrm>
            <a:off x="1206500" y="4248504"/>
            <a:ext cx="21971000" cy="8256012"/>
          </a:xfrm>
          <a:prstGeom prst="rect">
            <a:avLst/>
          </a:prstGeom>
        </p:spPr>
        <p:txBody>
          <a:bodyPr/>
          <a:lstStyle>
            <a:lvl1pPr marL="0" indent="0" defTabSz="825500">
              <a:spcBef>
                <a:spcPts val="6000"/>
              </a:spcBef>
              <a:buSzTx/>
              <a:buNone/>
              <a:defRPr sz="5000"/>
            </a:lvl1pPr>
            <a:lvl2pPr marL="0" indent="457200" defTabSz="825500">
              <a:spcBef>
                <a:spcPts val="6000"/>
              </a:spcBef>
              <a:buSzTx/>
              <a:buNone/>
              <a:defRPr sz="5000"/>
            </a:lvl2pPr>
            <a:lvl3pPr marL="0" indent="914400" defTabSz="825500">
              <a:spcBef>
                <a:spcPts val="6000"/>
              </a:spcBef>
              <a:buSzTx/>
              <a:buNone/>
              <a:defRPr sz="5000"/>
            </a:lvl3pPr>
            <a:lvl4pPr marL="0" indent="1371600" defTabSz="825500">
              <a:spcBef>
                <a:spcPts val="6000"/>
              </a:spcBef>
              <a:buSzTx/>
              <a:buNone/>
              <a:defRPr sz="5000"/>
            </a:lvl4pPr>
            <a:lvl5pPr marL="0" indent="1828800" defTabSz="825500">
              <a:spcBef>
                <a:spcPts val="6000"/>
              </a:spcBef>
              <a:buSzTx/>
              <a:buNone/>
              <a:defRPr sz="5000"/>
            </a:lvl5pPr>
          </a:lstStyle>
          <a:p>
            <a:pPr/>
            <a:r>
              <a:t>Argomenti del programma</a:t>
            </a:r>
          </a:p>
          <a:p>
            <a:pPr lvl="1"/>
            <a:r>
              <a:t/>
            </a:r>
          </a:p>
          <a:p>
            <a:pPr lvl="2"/>
            <a:r>
              <a:t/>
            </a:r>
          </a:p>
          <a:p>
            <a:pPr lvl="3"/>
            <a:r>
              <a:t/>
            </a:r>
          </a:p>
          <a:p>
            <a:pPr lvl="4"/>
            <a:r>
              <a:t/>
            </a:r>
          </a:p>
        </p:txBody>
      </p:sp>
      <p:sp>
        <p:nvSpPr>
          <p:cNvPr id="110" name="Titolo programma"/>
          <p:cNvSpPr txBox="1"/>
          <p:nvPr>
            <p:ph type="title" hasCustomPrompt="1"/>
          </p:nvPr>
        </p:nvSpPr>
        <p:spPr>
          <a:prstGeom prst="rect">
            <a:avLst/>
          </a:prstGeom>
        </p:spPr>
        <p:txBody>
          <a:bodyPr/>
          <a:lstStyle/>
          <a:p>
            <a:pPr/>
            <a:r>
              <a:t>Titolo programma</a:t>
            </a:r>
          </a:p>
        </p:txBody>
      </p:sp>
      <p:sp>
        <p:nvSpPr>
          <p:cNvPr id="11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chiarazion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Corpo livello uno…"/>
          <p:cNvSpPr txBox="1"/>
          <p:nvPr>
            <p:ph type="body" sz="half" idx="1" hasCustomPrompt="1"/>
          </p:nvPr>
        </p:nvSpPr>
        <p:spPr>
          <a:xfrm>
            <a:off x="1206500" y="4191644"/>
            <a:ext cx="21971000" cy="4089401"/>
          </a:xfrm>
          <a:prstGeom prst="rect">
            <a:avLst/>
          </a:prstGeom>
        </p:spPr>
        <p:txBody>
          <a:bodyPr anchor="ctr"/>
          <a:lstStyle>
            <a:lvl1pPr marL="0" indent="0" algn="ctr">
              <a:lnSpc>
                <a:spcPct val="90000"/>
              </a:lnSpc>
              <a:spcBef>
                <a:spcPts val="0"/>
              </a:spcBef>
              <a:buSzTx/>
              <a:buNone/>
              <a:defRPr spc="-119" sz="12000">
                <a:latin typeface="+mn-lt"/>
                <a:ea typeface="+mn-ea"/>
                <a:cs typeface="+mn-cs"/>
                <a:sym typeface="Produkt Extralight"/>
              </a:defRPr>
            </a:lvl1pPr>
            <a:lvl2pPr marL="0" indent="457200" algn="ctr">
              <a:lnSpc>
                <a:spcPct val="90000"/>
              </a:lnSpc>
              <a:spcBef>
                <a:spcPts val="0"/>
              </a:spcBef>
              <a:buSzTx/>
              <a:buNone/>
              <a:defRPr spc="-119" sz="12000">
                <a:latin typeface="+mn-lt"/>
                <a:ea typeface="+mn-ea"/>
                <a:cs typeface="+mn-cs"/>
                <a:sym typeface="Produkt Extralight"/>
              </a:defRPr>
            </a:lvl2pPr>
            <a:lvl3pPr marL="0" indent="914400" algn="ctr">
              <a:lnSpc>
                <a:spcPct val="90000"/>
              </a:lnSpc>
              <a:spcBef>
                <a:spcPts val="0"/>
              </a:spcBef>
              <a:buSzTx/>
              <a:buNone/>
              <a:defRPr spc="-119" sz="12000">
                <a:latin typeface="+mn-lt"/>
                <a:ea typeface="+mn-ea"/>
                <a:cs typeface="+mn-cs"/>
                <a:sym typeface="Produkt Extralight"/>
              </a:defRPr>
            </a:lvl3pPr>
            <a:lvl4pPr marL="0" indent="1371600" algn="ctr">
              <a:lnSpc>
                <a:spcPct val="90000"/>
              </a:lnSpc>
              <a:spcBef>
                <a:spcPts val="0"/>
              </a:spcBef>
              <a:buSzTx/>
              <a:buNone/>
              <a:defRPr spc="-119" sz="12000">
                <a:latin typeface="+mn-lt"/>
                <a:ea typeface="+mn-ea"/>
                <a:cs typeface="+mn-cs"/>
                <a:sym typeface="Produkt Extralight"/>
              </a:defRPr>
            </a:lvl4pPr>
            <a:lvl5pPr marL="0" indent="1828800" algn="ctr">
              <a:lnSpc>
                <a:spcPct val="90000"/>
              </a:lnSpc>
              <a:spcBef>
                <a:spcPts val="0"/>
              </a:spcBef>
              <a:buSzTx/>
              <a:buNone/>
              <a:defRPr spc="-119" sz="12000">
                <a:latin typeface="+mn-lt"/>
                <a:ea typeface="+mn-ea"/>
                <a:cs typeface="+mn-cs"/>
                <a:sym typeface="Produkt Extralight"/>
              </a:defRPr>
            </a:lvl5pPr>
          </a:lstStyle>
          <a:p>
            <a:pPr/>
            <a:r>
              <a:t>Dichiarazione</a:t>
            </a:r>
          </a:p>
          <a:p>
            <a:pPr lvl="1"/>
            <a:r>
              <a:t/>
            </a:r>
          </a:p>
          <a:p>
            <a:pPr lvl="2"/>
            <a:r>
              <a:t/>
            </a:r>
          </a:p>
          <a:p>
            <a:pPr lvl="3"/>
            <a:r>
              <a:t/>
            </a:r>
          </a:p>
          <a:p>
            <a:pPr lvl="4"/>
            <a:r>
              <a:t/>
            </a:r>
          </a:p>
        </p:txBody>
      </p:sp>
      <p:sp>
        <p:nvSpPr>
          <p:cNvPr id="11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formazione importan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Corpo livello uno…"/>
          <p:cNvSpPr txBox="1"/>
          <p:nvPr>
            <p:ph type="body" idx="1" hasCustomPrompt="1"/>
          </p:nvPr>
        </p:nvSpPr>
        <p:spPr>
          <a:xfrm>
            <a:off x="1206500" y="1207360"/>
            <a:ext cx="21971000" cy="7351451"/>
          </a:xfrm>
          <a:prstGeom prst="rect">
            <a:avLst/>
          </a:prstGeom>
        </p:spPr>
        <p:txBody>
          <a:bodyPr anchor="b"/>
          <a:lstStyle>
            <a:lvl1pPr marL="0" indent="0" algn="ctr">
              <a:lnSpc>
                <a:spcPct val="90000"/>
              </a:lnSpc>
              <a:spcBef>
                <a:spcPts val="0"/>
              </a:spcBef>
              <a:buSzTx/>
              <a:buNone/>
              <a:defRPr spc="-1750" sz="35000">
                <a:latin typeface="+mn-lt"/>
                <a:ea typeface="+mn-ea"/>
                <a:cs typeface="+mn-cs"/>
                <a:sym typeface="Produkt Extralight"/>
              </a:defRPr>
            </a:lvl1pPr>
            <a:lvl2pPr marL="0" indent="457200" algn="ctr">
              <a:lnSpc>
                <a:spcPct val="90000"/>
              </a:lnSpc>
              <a:spcBef>
                <a:spcPts val="0"/>
              </a:spcBef>
              <a:buSzTx/>
              <a:buNone/>
              <a:defRPr spc="-1750" sz="35000">
                <a:latin typeface="+mn-lt"/>
                <a:ea typeface="+mn-ea"/>
                <a:cs typeface="+mn-cs"/>
                <a:sym typeface="Produkt Extralight"/>
              </a:defRPr>
            </a:lvl2pPr>
            <a:lvl3pPr marL="0" indent="914400" algn="ctr">
              <a:lnSpc>
                <a:spcPct val="90000"/>
              </a:lnSpc>
              <a:spcBef>
                <a:spcPts val="0"/>
              </a:spcBef>
              <a:buSzTx/>
              <a:buNone/>
              <a:defRPr spc="-1750" sz="35000">
                <a:latin typeface="+mn-lt"/>
                <a:ea typeface="+mn-ea"/>
                <a:cs typeface="+mn-cs"/>
                <a:sym typeface="Produkt Extralight"/>
              </a:defRPr>
            </a:lvl3pPr>
            <a:lvl4pPr marL="0" indent="1371600" algn="ctr">
              <a:lnSpc>
                <a:spcPct val="90000"/>
              </a:lnSpc>
              <a:spcBef>
                <a:spcPts val="0"/>
              </a:spcBef>
              <a:buSzTx/>
              <a:buNone/>
              <a:defRPr spc="-1750" sz="35000">
                <a:latin typeface="+mn-lt"/>
                <a:ea typeface="+mn-ea"/>
                <a:cs typeface="+mn-cs"/>
                <a:sym typeface="Produkt Extralight"/>
              </a:defRPr>
            </a:lvl4pPr>
            <a:lvl5pPr marL="0" indent="1828800" algn="ctr">
              <a:lnSpc>
                <a:spcPct val="90000"/>
              </a:lnSpc>
              <a:spcBef>
                <a:spcPts val="0"/>
              </a:spcBef>
              <a:buSzTx/>
              <a:buNone/>
              <a:defRPr spc="-1750" sz="35000">
                <a:latin typeface="+mn-lt"/>
                <a:ea typeface="+mn-ea"/>
                <a:cs typeface="+mn-cs"/>
                <a:sym typeface="Produkt Extralight"/>
              </a:defRPr>
            </a:lvl5pPr>
          </a:lstStyle>
          <a:p>
            <a:pPr/>
            <a:r>
              <a:t>100%</a:t>
            </a:r>
          </a:p>
          <a:p>
            <a:pPr lvl="1"/>
            <a:r>
              <a:t/>
            </a:r>
          </a:p>
          <a:p>
            <a:pPr lvl="2"/>
            <a:r>
              <a:t/>
            </a:r>
          </a:p>
          <a:p>
            <a:pPr lvl="3"/>
            <a:r>
              <a:t/>
            </a:r>
          </a:p>
          <a:p>
            <a:pPr lvl="4"/>
            <a:r>
              <a:t/>
            </a:r>
          </a:p>
        </p:txBody>
      </p:sp>
      <p:sp>
        <p:nvSpPr>
          <p:cNvPr id="127" name="Dettagli informazione"/>
          <p:cNvSpPr txBox="1"/>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pc="-55" sz="5500">
                <a:latin typeface="+mn-lt"/>
                <a:ea typeface="+mn-ea"/>
                <a:cs typeface="+mn-cs"/>
                <a:sym typeface="Produkt Extralight"/>
              </a:defRPr>
            </a:lvl1pPr>
          </a:lstStyle>
          <a:p>
            <a:pPr/>
            <a:r>
              <a:t>Dettagli informazione</a:t>
            </a:r>
          </a:p>
        </p:txBody>
      </p:sp>
      <p:sp>
        <p:nvSpPr>
          <p:cNvPr id="12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Corpo livello uno…"/>
          <p:cNvSpPr txBox="1"/>
          <p:nvPr>
            <p:ph type="body" sz="quarter" idx="1" hasCustomPrompt="1"/>
          </p:nvPr>
        </p:nvSpPr>
        <p:spPr>
          <a:xfrm>
            <a:off x="5194300" y="4165600"/>
            <a:ext cx="13995400" cy="4428667"/>
          </a:xfrm>
          <a:prstGeom prst="rect">
            <a:avLst/>
          </a:prstGeom>
        </p:spPr>
        <p:txBody>
          <a:bodyPr anchor="b"/>
          <a:lstStyle>
            <a:lvl1pPr marL="254000" indent="-254000">
              <a:lnSpc>
                <a:spcPct val="90000"/>
              </a:lnSpc>
              <a:spcBef>
                <a:spcPts val="0"/>
              </a:spcBef>
              <a:buSzTx/>
              <a:buNone/>
              <a:defRPr spc="-93" sz="9300">
                <a:latin typeface="+mn-lt"/>
                <a:ea typeface="+mn-ea"/>
                <a:cs typeface="+mn-cs"/>
                <a:sym typeface="Produkt Extralight"/>
              </a:defRPr>
            </a:lvl1pPr>
            <a:lvl2pPr marL="254000" indent="203200">
              <a:lnSpc>
                <a:spcPct val="90000"/>
              </a:lnSpc>
              <a:spcBef>
                <a:spcPts val="0"/>
              </a:spcBef>
              <a:buSzTx/>
              <a:buNone/>
              <a:defRPr spc="-93" sz="9300">
                <a:latin typeface="+mn-lt"/>
                <a:ea typeface="+mn-ea"/>
                <a:cs typeface="+mn-cs"/>
                <a:sym typeface="Produkt Extralight"/>
              </a:defRPr>
            </a:lvl2pPr>
            <a:lvl3pPr marL="254000" indent="660400">
              <a:lnSpc>
                <a:spcPct val="90000"/>
              </a:lnSpc>
              <a:spcBef>
                <a:spcPts val="0"/>
              </a:spcBef>
              <a:buSzTx/>
              <a:buNone/>
              <a:defRPr spc="-93" sz="9300">
                <a:latin typeface="+mn-lt"/>
                <a:ea typeface="+mn-ea"/>
                <a:cs typeface="+mn-cs"/>
                <a:sym typeface="Produkt Extralight"/>
              </a:defRPr>
            </a:lvl3pPr>
            <a:lvl4pPr marL="254000" indent="1117600">
              <a:lnSpc>
                <a:spcPct val="90000"/>
              </a:lnSpc>
              <a:spcBef>
                <a:spcPts val="0"/>
              </a:spcBef>
              <a:buSzTx/>
              <a:buNone/>
              <a:defRPr spc="-93" sz="9300">
                <a:latin typeface="+mn-lt"/>
                <a:ea typeface="+mn-ea"/>
                <a:cs typeface="+mn-cs"/>
                <a:sym typeface="Produkt Extralight"/>
              </a:defRPr>
            </a:lvl4pPr>
            <a:lvl5pPr marL="254000" indent="1574800">
              <a:lnSpc>
                <a:spcPct val="90000"/>
              </a:lnSpc>
              <a:spcBef>
                <a:spcPts val="0"/>
              </a:spcBef>
              <a:buSzTx/>
              <a:buNone/>
              <a:defRPr spc="-93" sz="9300">
                <a:latin typeface="+mn-lt"/>
                <a:ea typeface="+mn-ea"/>
                <a:cs typeface="+mn-cs"/>
                <a:sym typeface="Produkt Extralight"/>
              </a:defRPr>
            </a:lvl5pPr>
          </a:lstStyle>
          <a:p>
            <a:pPr/>
            <a:r>
              <a:t>“Citazione degna di nota”</a:t>
            </a:r>
          </a:p>
          <a:p>
            <a:pPr lvl="1"/>
            <a:r>
              <a:t/>
            </a:r>
          </a:p>
          <a:p>
            <a:pPr lvl="2"/>
            <a:r>
              <a:t/>
            </a:r>
          </a:p>
          <a:p>
            <a:pPr lvl="3"/>
            <a:r>
              <a:t/>
            </a:r>
          </a:p>
          <a:p>
            <a:pPr lvl="4"/>
            <a:r>
              <a:t/>
            </a:r>
          </a:p>
        </p:txBody>
      </p:sp>
      <p:sp>
        <p:nvSpPr>
          <p:cNvPr id="136" name="Attribuzione"/>
          <p:cNvSpPr txBox="1"/>
          <p:nvPr>
            <p:ph type="body" sz="quarter" idx="21" hasCustomPrompt="1"/>
          </p:nvPr>
        </p:nvSpPr>
        <p:spPr>
          <a:xfrm>
            <a:off x="5456257" y="9559997"/>
            <a:ext cx="13471486" cy="698501"/>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pPr/>
            <a:r>
              <a:t>Attribuzione</a:t>
            </a:r>
          </a:p>
        </p:txBody>
      </p:sp>
      <p:sp>
        <p:nvSpPr>
          <p:cNvPr id="13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44" name="Primo piano in bianco e nero di fogli di carta curvi"/>
          <p:cNvSpPr/>
          <p:nvPr>
            <p:ph type="pic" sz="quarter" idx="21"/>
          </p:nvPr>
        </p:nvSpPr>
        <p:spPr>
          <a:xfrm>
            <a:off x="7353300" y="3632200"/>
            <a:ext cx="9677400" cy="6451600"/>
          </a:xfrm>
          <a:prstGeom prst="rect">
            <a:avLst/>
          </a:prstGeom>
        </p:spPr>
        <p:txBody>
          <a:bodyPr lIns="91439" tIns="45719" rIns="91439" bIns="45719">
            <a:noAutofit/>
          </a:bodyPr>
          <a:lstStyle/>
          <a:p>
            <a:pPr/>
          </a:p>
        </p:txBody>
      </p:sp>
      <p:sp>
        <p:nvSpPr>
          <p:cNvPr id="145" name="Disco grigio su uno sfondo grigio"/>
          <p:cNvSpPr/>
          <p:nvPr>
            <p:ph type="pic" sz="quarter" idx="22"/>
          </p:nvPr>
        </p:nvSpPr>
        <p:spPr>
          <a:xfrm>
            <a:off x="14897100" y="3632200"/>
            <a:ext cx="9131300" cy="6457073"/>
          </a:xfrm>
          <a:prstGeom prst="rect">
            <a:avLst/>
          </a:prstGeom>
        </p:spPr>
        <p:txBody>
          <a:bodyPr lIns="91439" tIns="45719" rIns="91439" bIns="45719">
            <a:noAutofit/>
          </a:bodyPr>
          <a:lstStyle/>
          <a:p>
            <a:pPr/>
          </a:p>
        </p:txBody>
      </p:sp>
      <p:sp>
        <p:nvSpPr>
          <p:cNvPr id="146" name="Immagine astratta di due dischi grigi che si intersecano"/>
          <p:cNvSpPr/>
          <p:nvPr>
            <p:ph type="pic" sz="half" idx="23"/>
          </p:nvPr>
        </p:nvSpPr>
        <p:spPr>
          <a:xfrm>
            <a:off x="-749300" y="3632200"/>
            <a:ext cx="11303000" cy="6451600"/>
          </a:xfrm>
          <a:prstGeom prst="rect">
            <a:avLst/>
          </a:prstGeom>
        </p:spPr>
        <p:txBody>
          <a:bodyPr lIns="91439" tIns="45719" rIns="91439" bIns="45719">
            <a:noAutofit/>
          </a:bodyPr>
          <a:lstStyle/>
          <a:p>
            <a:pPr/>
          </a:p>
        </p:txBody>
      </p:sp>
      <p:sp>
        <p:nvSpPr>
          <p:cNvPr id="14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bg>
      <p:bgPr>
        <a:solidFill>
          <a:srgbClr val="000000"/>
        </a:solidFill>
      </p:bgPr>
    </p:bg>
    <p:spTree>
      <p:nvGrpSpPr>
        <p:cNvPr id="1" name=""/>
        <p:cNvGrpSpPr/>
        <p:nvPr/>
      </p:nvGrpSpPr>
      <p:grpSpPr>
        <a:xfrm>
          <a:off x="0" y="0"/>
          <a:ext cx="0" cy="0"/>
          <a:chOff x="0" y="0"/>
          <a:chExt cx="0" cy="0"/>
        </a:xfrm>
      </p:grpSpPr>
      <p:sp>
        <p:nvSpPr>
          <p:cNvPr id="154" name="Primo piano in bianco e nero di una trama intessuta"/>
          <p:cNvSpPr/>
          <p:nvPr>
            <p:ph type="pic" idx="21"/>
          </p:nvPr>
        </p:nvSpPr>
        <p:spPr>
          <a:xfrm>
            <a:off x="-38100" y="-1293994"/>
            <a:ext cx="24447500" cy="16295514"/>
          </a:xfrm>
          <a:prstGeom prst="rect">
            <a:avLst/>
          </a:prstGeom>
        </p:spPr>
        <p:txBody>
          <a:bodyPr lIns="91439" tIns="45719" rIns="91439" bIns="45719">
            <a:noAutofit/>
          </a:bodyPr>
          <a:lstStyle/>
          <a:p>
            <a:pPr/>
          </a:p>
        </p:txBody>
      </p:sp>
      <p:sp>
        <p:nvSpPr>
          <p:cNvPr id="15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p:bg>
      <p:bgPr>
        <a:solidFill>
          <a:srgbClr val="000000"/>
        </a:solidFill>
      </p:bgPr>
    </p:bg>
    <p:spTree>
      <p:nvGrpSpPr>
        <p:cNvPr id="1" name=""/>
        <p:cNvGrpSpPr/>
        <p:nvPr/>
      </p:nvGrpSpPr>
      <p:grpSpPr>
        <a:xfrm>
          <a:off x="0" y="0"/>
          <a:ext cx="0" cy="0"/>
          <a:chOff x="0" y="0"/>
          <a:chExt cx="0" cy="0"/>
        </a:xfrm>
      </p:grpSpPr>
      <p:sp>
        <p:nvSpPr>
          <p:cNvPr id="21" name="Curva e linea grigie astratte"/>
          <p:cNvSpPr/>
          <p:nvPr>
            <p:ph type="pic" idx="21"/>
          </p:nvPr>
        </p:nvSpPr>
        <p:spPr>
          <a:xfrm>
            <a:off x="-50800" y="-1828800"/>
            <a:ext cx="24574500" cy="17373600"/>
          </a:xfrm>
          <a:prstGeom prst="rect">
            <a:avLst/>
          </a:prstGeom>
        </p:spPr>
        <p:txBody>
          <a:bodyPr lIns="91439" tIns="45719" rIns="91439" bIns="45719">
            <a:noAutofit/>
          </a:bodyPr>
          <a:lstStyle/>
          <a:p>
            <a:pPr/>
          </a:p>
        </p:txBody>
      </p:sp>
      <p:sp>
        <p:nvSpPr>
          <p:cNvPr id="22" name="Autore e data"/>
          <p:cNvSpPr txBox="1"/>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Autore e data</a:t>
            </a:r>
          </a:p>
        </p:txBody>
      </p:sp>
      <p:sp>
        <p:nvSpPr>
          <p:cNvPr id="23" name="Corpo livello uno…"/>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Sottotitolo presentazione</a:t>
            </a:r>
          </a:p>
          <a:p>
            <a:pPr lvl="1"/>
            <a:r>
              <a:t/>
            </a:r>
          </a:p>
          <a:p>
            <a:pPr lvl="2"/>
            <a:r>
              <a:t/>
            </a:r>
          </a:p>
          <a:p>
            <a:pPr lvl="3"/>
            <a:r>
              <a:t/>
            </a:r>
          </a:p>
          <a:p>
            <a:pPr lvl="4"/>
            <a:r>
              <a:t/>
            </a:r>
          </a:p>
        </p:txBody>
      </p:sp>
      <p:sp>
        <p:nvSpPr>
          <p:cNvPr id="24" name="Titolo presentazione"/>
          <p:cNvSpPr txBox="1"/>
          <p:nvPr>
            <p:ph type="title" hasCustomPrompt="1"/>
          </p:nvPr>
        </p:nvSpPr>
        <p:spPr>
          <a:xfrm>
            <a:off x="1206500" y="2611945"/>
            <a:ext cx="21971000" cy="4648201"/>
          </a:xfrm>
          <a:prstGeom prst="rect">
            <a:avLst/>
          </a:prstGeom>
        </p:spPr>
        <p:txBody>
          <a:bodyPr anchor="b"/>
          <a:lstStyle>
            <a:lvl1pPr defTabSz="355600">
              <a:defRPr spc="-119" sz="12000"/>
            </a:lvl1pPr>
          </a:lstStyle>
          <a:p>
            <a:pPr/>
            <a:r>
              <a:t>Titolo presentazione</a:t>
            </a:r>
          </a:p>
        </p:txBody>
      </p:sp>
      <p:sp>
        <p:nvSpPr>
          <p:cNvPr id="2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2">
    <p:spTree>
      <p:nvGrpSpPr>
        <p:cNvPr id="1" name=""/>
        <p:cNvGrpSpPr/>
        <p:nvPr/>
      </p:nvGrpSpPr>
      <p:grpSpPr>
        <a:xfrm>
          <a:off x="0" y="0"/>
          <a:ext cx="0" cy="0"/>
          <a:chOff x="0" y="0"/>
          <a:chExt cx="0" cy="0"/>
        </a:xfrm>
      </p:grpSpPr>
      <p:sp>
        <p:nvSpPr>
          <p:cNvPr id="32" name="Corridoio di una struttura di cemento all’aria aperta sotto un cielo parzialmente coperto"/>
          <p:cNvSpPr/>
          <p:nvPr>
            <p:ph type="pic" idx="21"/>
          </p:nvPr>
        </p:nvSpPr>
        <p:spPr>
          <a:xfrm>
            <a:off x="8140700" y="0"/>
            <a:ext cx="20574000" cy="13716000"/>
          </a:xfrm>
          <a:prstGeom prst="rect">
            <a:avLst/>
          </a:prstGeom>
        </p:spPr>
        <p:txBody>
          <a:bodyPr lIns="91439" tIns="45719" rIns="91439" bIns="45719">
            <a:noAutofit/>
          </a:bodyPr>
          <a:lstStyle/>
          <a:p>
            <a:pPr/>
          </a:p>
        </p:txBody>
      </p:sp>
      <p:sp>
        <p:nvSpPr>
          <p:cNvPr id="33" name="Titolo"/>
          <p:cNvSpPr txBox="1"/>
          <p:nvPr>
            <p:ph type="title" hasCustomPrompt="1"/>
          </p:nvPr>
        </p:nvSpPr>
        <p:spPr>
          <a:xfrm>
            <a:off x="1206500" y="1333500"/>
            <a:ext cx="9779000" cy="5882273"/>
          </a:xfrm>
          <a:prstGeom prst="rect">
            <a:avLst/>
          </a:prstGeom>
        </p:spPr>
        <p:txBody>
          <a:bodyPr anchor="b"/>
          <a:lstStyle/>
          <a:p>
            <a:pPr/>
            <a:r>
              <a:t>Titolo</a:t>
            </a:r>
          </a:p>
        </p:txBody>
      </p:sp>
      <p:sp>
        <p:nvSpPr>
          <p:cNvPr id="34" name="Corpo livello uno…"/>
          <p:cNvSpPr txBox="1"/>
          <p:nvPr>
            <p:ph type="body" sz="quarter" idx="1" hasCustomPrompt="1"/>
          </p:nvPr>
        </p:nvSpPr>
        <p:spPr>
          <a:xfrm>
            <a:off x="1206500" y="7149476"/>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Sottotitolo diapositiva</a:t>
            </a:r>
          </a:p>
          <a:p>
            <a:pPr lvl="1"/>
            <a:r>
              <a:t/>
            </a:r>
          </a:p>
          <a:p>
            <a:pPr lvl="2"/>
            <a:r>
              <a:t/>
            </a:r>
          </a:p>
          <a:p>
            <a:pPr lvl="3"/>
            <a:r>
              <a:t/>
            </a:r>
          </a:p>
          <a:p>
            <a:pPr lvl="4"/>
            <a:r>
              <a:t/>
            </a:r>
          </a:p>
        </p:txBody>
      </p:sp>
      <p:sp>
        <p:nvSpPr>
          <p:cNvPr id="3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d elenco">
    <p:spTree>
      <p:nvGrpSpPr>
        <p:cNvPr id="1" name=""/>
        <p:cNvGrpSpPr/>
        <p:nvPr/>
      </p:nvGrpSpPr>
      <p:grpSpPr>
        <a:xfrm>
          <a:off x="0" y="0"/>
          <a:ext cx="0" cy="0"/>
          <a:chOff x="0" y="0"/>
          <a:chExt cx="0" cy="0"/>
        </a:xfrm>
      </p:grpSpPr>
      <p:sp>
        <p:nvSpPr>
          <p:cNvPr id="42" name="Titolo"/>
          <p:cNvSpPr txBox="1"/>
          <p:nvPr>
            <p:ph type="title" hasCustomPrompt="1"/>
          </p:nvPr>
        </p:nvSpPr>
        <p:spPr>
          <a:prstGeom prst="rect">
            <a:avLst/>
          </a:prstGeom>
        </p:spPr>
        <p:txBody>
          <a:bodyPr/>
          <a:lstStyle/>
          <a:p>
            <a:pPr/>
            <a:r>
              <a:t>Titolo</a:t>
            </a:r>
          </a:p>
        </p:txBody>
      </p:sp>
      <p:sp>
        <p:nvSpPr>
          <p:cNvPr id="43" name="Sottotitolo diapositiva"/>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Sottotitolo diapositiva</a:t>
            </a:r>
          </a:p>
        </p:txBody>
      </p:sp>
      <p:sp>
        <p:nvSpPr>
          <p:cNvPr id="44" name="Corpo livello uno…"/>
          <p:cNvSpPr txBox="1"/>
          <p:nvPr>
            <p:ph type="body" idx="1" hasCustomPrompt="1"/>
          </p:nvPr>
        </p:nvSpPr>
        <p:spPr>
          <a:prstGeom prst="rect">
            <a:avLst/>
          </a:prstGeom>
        </p:spPr>
        <p:txBody>
          <a:bodyPr/>
          <a:lstStyle/>
          <a:p>
            <a:pPr/>
            <a:r>
              <a:t>Testo elenco puntato diapositiva</a:t>
            </a:r>
          </a:p>
          <a:p>
            <a:pPr lvl="1"/>
            <a:r>
              <a:t/>
            </a:r>
          </a:p>
          <a:p>
            <a:pPr lvl="2"/>
            <a:r>
              <a:t/>
            </a:r>
          </a:p>
          <a:p>
            <a:pPr lvl="3"/>
            <a:r>
              <a:t/>
            </a:r>
          </a:p>
          <a:p>
            <a:pPr lvl="4"/>
            <a:r>
              <a:t/>
            </a:r>
          </a:p>
        </p:txBody>
      </p:sp>
      <p:sp>
        <p:nvSpPr>
          <p:cNvPr id="4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52" name="Corpo livello uno…"/>
          <p:cNvSpPr txBox="1"/>
          <p:nvPr>
            <p:ph type="body" idx="1" hasCustomPrompt="1"/>
          </p:nvPr>
        </p:nvSpPr>
        <p:spPr>
          <a:prstGeom prst="rect">
            <a:avLst/>
          </a:prstGeom>
        </p:spPr>
        <p:txBody>
          <a:bodyPr/>
          <a:lstStyle/>
          <a:p>
            <a:pPr/>
            <a:r>
              <a:t>Testo elenco puntato diapositiva</a:t>
            </a:r>
          </a:p>
          <a:p>
            <a:pPr lvl="1"/>
            <a:r>
              <a:t/>
            </a:r>
          </a:p>
          <a:p>
            <a:pPr lvl="2"/>
            <a:r>
              <a:t/>
            </a:r>
          </a:p>
          <a:p>
            <a:pPr lvl="3"/>
            <a:r>
              <a:t/>
            </a:r>
          </a:p>
          <a:p>
            <a:pPr lvl="4"/>
            <a:r>
              <a:t/>
            </a:r>
          </a:p>
        </p:txBody>
      </p:sp>
      <p:sp>
        <p:nvSpPr>
          <p:cNvPr id="5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foto">
    <p:spTree>
      <p:nvGrpSpPr>
        <p:cNvPr id="1" name=""/>
        <p:cNvGrpSpPr/>
        <p:nvPr/>
      </p:nvGrpSpPr>
      <p:grpSpPr>
        <a:xfrm>
          <a:off x="0" y="0"/>
          <a:ext cx="0" cy="0"/>
          <a:chOff x="0" y="0"/>
          <a:chExt cx="0" cy="0"/>
        </a:xfrm>
      </p:grpSpPr>
      <p:sp>
        <p:nvSpPr>
          <p:cNvPr id="60" name="Sottotitolo diapositiva"/>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Sottotitolo diapositiva</a:t>
            </a:r>
          </a:p>
        </p:txBody>
      </p:sp>
      <p:sp>
        <p:nvSpPr>
          <p:cNvPr id="61" name="Vista attraverso un soffitto a rete sotto un cielo azzurro"/>
          <p:cNvSpPr/>
          <p:nvPr>
            <p:ph type="pic" idx="22"/>
          </p:nvPr>
        </p:nvSpPr>
        <p:spPr>
          <a:xfrm>
            <a:off x="8140700" y="0"/>
            <a:ext cx="20574000" cy="13716000"/>
          </a:xfrm>
          <a:prstGeom prst="rect">
            <a:avLst/>
          </a:prstGeom>
        </p:spPr>
        <p:txBody>
          <a:bodyPr lIns="91439" tIns="45719" rIns="91439" bIns="45719">
            <a:noAutofit/>
          </a:bodyPr>
          <a:lstStyle/>
          <a:p>
            <a:pPr/>
          </a:p>
        </p:txBody>
      </p:sp>
      <p:sp>
        <p:nvSpPr>
          <p:cNvPr id="62" name="Titolo"/>
          <p:cNvSpPr txBox="1"/>
          <p:nvPr>
            <p:ph type="title" hasCustomPrompt="1"/>
          </p:nvPr>
        </p:nvSpPr>
        <p:spPr>
          <a:xfrm>
            <a:off x="1206500" y="635000"/>
            <a:ext cx="9779000" cy="1689100"/>
          </a:xfrm>
          <a:prstGeom prst="rect">
            <a:avLst/>
          </a:prstGeom>
        </p:spPr>
        <p:txBody>
          <a:bodyPr/>
          <a:lstStyle/>
          <a:p>
            <a:pPr/>
            <a:r>
              <a:t>Titolo</a:t>
            </a:r>
          </a:p>
        </p:txBody>
      </p:sp>
      <p:sp>
        <p:nvSpPr>
          <p:cNvPr id="63" name="Corpo livello uno…"/>
          <p:cNvSpPr txBox="1"/>
          <p:nvPr>
            <p:ph type="body" sz="half" idx="1" hasCustomPrompt="1"/>
          </p:nvPr>
        </p:nvSpPr>
        <p:spPr>
          <a:xfrm>
            <a:off x="1206500" y="4248504"/>
            <a:ext cx="9779000" cy="8256630"/>
          </a:xfrm>
          <a:prstGeom prst="rect">
            <a:avLst/>
          </a:prstGeom>
        </p:spPr>
        <p:txBody>
          <a:bodyPr/>
          <a:lstStyle/>
          <a:p>
            <a:pPr/>
            <a:r>
              <a:t>Testo elenco puntato diapositiva</a:t>
            </a:r>
          </a:p>
          <a:p>
            <a:pPr lvl="1"/>
            <a:r>
              <a:t/>
            </a:r>
          </a:p>
          <a:p>
            <a:pPr lvl="2"/>
            <a:r>
              <a:t/>
            </a:r>
          </a:p>
          <a:p>
            <a:pPr lvl="3"/>
            <a:r>
              <a:t/>
            </a:r>
          </a:p>
          <a:p>
            <a:pPr lvl="4"/>
            <a:r>
              <a:t/>
            </a:r>
          </a:p>
        </p:txBody>
      </p:sp>
      <p:sp>
        <p:nvSpPr>
          <p:cNvPr id="6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71" name="Sottotitolo diapositiva"/>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Sottotitolo diapositiva</a:t>
            </a:r>
          </a:p>
        </p:txBody>
      </p:sp>
      <p:sp>
        <p:nvSpPr>
          <p:cNvPr id="72" name="Titolo"/>
          <p:cNvSpPr txBox="1"/>
          <p:nvPr>
            <p:ph type="title" hasCustomPrompt="1"/>
          </p:nvPr>
        </p:nvSpPr>
        <p:spPr>
          <a:prstGeom prst="rect">
            <a:avLst/>
          </a:prstGeom>
        </p:spPr>
        <p:txBody>
          <a:bodyPr/>
          <a:lstStyle/>
          <a:p>
            <a:pPr/>
            <a:r>
              <a:t>Titolo</a:t>
            </a:r>
          </a:p>
        </p:txBody>
      </p:sp>
      <p:sp>
        <p:nvSpPr>
          <p:cNvPr id="73" name="Corpo livello uno…"/>
          <p:cNvSpPr txBox="1"/>
          <p:nvPr>
            <p:ph type="body" sz="half" idx="1" hasCustomPrompt="1"/>
          </p:nvPr>
        </p:nvSpPr>
        <p:spPr>
          <a:xfrm>
            <a:off x="1206500" y="4248504"/>
            <a:ext cx="9779000" cy="8256630"/>
          </a:xfrm>
          <a:prstGeom prst="rect">
            <a:avLst/>
          </a:prstGeom>
        </p:spPr>
        <p:txBody>
          <a:bodyPr/>
          <a:lstStyle/>
          <a:p>
            <a:pPr/>
            <a:r>
              <a:t>Testo elenco puntato diapositiva</a:t>
            </a:r>
          </a:p>
          <a:p>
            <a:pPr lvl="1"/>
            <a:r>
              <a:t/>
            </a:r>
          </a:p>
          <a:p>
            <a:pPr lvl="2"/>
            <a:r>
              <a:t/>
            </a:r>
          </a:p>
          <a:p>
            <a:pPr lvl="3"/>
            <a:r>
              <a:t/>
            </a:r>
          </a:p>
          <a:p>
            <a:pPr lvl="4"/>
            <a:r>
              <a:t/>
            </a:r>
          </a:p>
        </p:txBody>
      </p:sp>
      <p:sp>
        <p:nvSpPr>
          <p:cNvPr id="7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grande">
    <p:spTree>
      <p:nvGrpSpPr>
        <p:cNvPr id="1" name=""/>
        <p:cNvGrpSpPr/>
        <p:nvPr/>
      </p:nvGrpSpPr>
      <p:grpSpPr>
        <a:xfrm>
          <a:off x="0" y="0"/>
          <a:ext cx="0" cy="0"/>
          <a:chOff x="0" y="0"/>
          <a:chExt cx="0" cy="0"/>
        </a:xfrm>
      </p:grpSpPr>
      <p:sp>
        <p:nvSpPr>
          <p:cNvPr id="81" name="Sottotitolo diapositiva"/>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Sottotitolo diapositiva</a:t>
            </a:r>
          </a:p>
        </p:txBody>
      </p:sp>
      <p:sp>
        <p:nvSpPr>
          <p:cNvPr id="82" name="Titolo"/>
          <p:cNvSpPr txBox="1"/>
          <p:nvPr>
            <p:ph type="title" hasCustomPrompt="1"/>
          </p:nvPr>
        </p:nvSpPr>
        <p:spPr>
          <a:xfrm>
            <a:off x="1206500" y="635000"/>
            <a:ext cx="9779000" cy="1689100"/>
          </a:xfrm>
          <a:prstGeom prst="rect">
            <a:avLst/>
          </a:prstGeom>
        </p:spPr>
        <p:txBody>
          <a:bodyPr/>
          <a:lstStyle/>
          <a:p>
            <a:pPr/>
            <a:r>
              <a:t>Titolo</a:t>
            </a:r>
          </a:p>
        </p:txBody>
      </p:sp>
      <p:sp>
        <p:nvSpPr>
          <p:cNvPr id="83" name="Corpo livello uno…"/>
          <p:cNvSpPr txBox="1"/>
          <p:nvPr>
            <p:ph type="body" sz="half" idx="1" hasCustomPrompt="1"/>
          </p:nvPr>
        </p:nvSpPr>
        <p:spPr>
          <a:xfrm>
            <a:off x="1206500" y="4248504"/>
            <a:ext cx="9779000" cy="8256630"/>
          </a:xfrm>
          <a:prstGeom prst="rect">
            <a:avLst/>
          </a:prstGeom>
        </p:spPr>
        <p:txBody>
          <a:bodyPr/>
          <a:lstStyle/>
          <a:p>
            <a:pPr/>
            <a:r>
              <a:t>Testo elenco puntato diapositiva</a:t>
            </a:r>
          </a:p>
          <a:p>
            <a:pPr lvl="1"/>
            <a:r>
              <a:t/>
            </a:r>
          </a:p>
          <a:p>
            <a:pPr lvl="2"/>
            <a:r>
              <a:t/>
            </a:r>
          </a:p>
          <a:p>
            <a:pPr lvl="3"/>
            <a:r>
              <a:t/>
            </a:r>
          </a:p>
          <a:p>
            <a:pPr lvl="4"/>
            <a:r>
              <a:t/>
            </a:r>
          </a:p>
        </p:txBody>
      </p:sp>
      <p:sp>
        <p:nvSpPr>
          <p:cNvPr id="8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zion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Titolo sezione"/>
          <p:cNvSpPr txBox="1"/>
          <p:nvPr>
            <p:ph type="title" hasCustomPrompt="1"/>
          </p:nvPr>
        </p:nvSpPr>
        <p:spPr>
          <a:xfrm>
            <a:off x="1206500" y="3906899"/>
            <a:ext cx="21971004" cy="4648201"/>
          </a:xfrm>
          <a:prstGeom prst="rect">
            <a:avLst/>
          </a:prstGeom>
        </p:spPr>
        <p:txBody>
          <a:bodyPr anchor="ctr"/>
          <a:lstStyle>
            <a:lvl1pPr>
              <a:defRPr spc="-119" sz="12000"/>
            </a:lvl1pPr>
          </a:lstStyle>
          <a:p>
            <a:pPr/>
            <a:r>
              <a:t>Titolo sezione</a:t>
            </a:r>
          </a:p>
        </p:txBody>
      </p:sp>
      <p:sp>
        <p:nvSpPr>
          <p:cNvPr id="9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olo"/>
          <p:cNvSpPr txBox="1"/>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a:t>
            </a:r>
          </a:p>
        </p:txBody>
      </p:sp>
      <p:sp>
        <p:nvSpPr>
          <p:cNvPr id="3" name="Corpo livello uno…"/>
          <p:cNvSpPr txBox="1"/>
          <p:nvPr>
            <p:ph type="body" idx="1" hasCustomPrompt="1"/>
          </p:nvPr>
        </p:nvSpPr>
        <p:spPr>
          <a:xfrm>
            <a:off x="1206500" y="4260642"/>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Testo elenco puntato diapositiva</a:t>
            </a:r>
          </a:p>
          <a:p>
            <a:pPr lvl="1"/>
            <a:r>
              <a:t/>
            </a:r>
          </a:p>
          <a:p>
            <a:pPr lvl="2"/>
            <a:r>
              <a:t/>
            </a:r>
          </a:p>
          <a:p>
            <a:pPr lvl="3"/>
            <a:r>
              <a:t/>
            </a:r>
          </a:p>
          <a:p>
            <a:pPr lvl="4"/>
            <a:r>
              <a:t/>
            </a:r>
          </a:p>
        </p:txBody>
      </p:sp>
      <p:sp>
        <p:nvSpPr>
          <p:cNvPr id="4" name="Numero diapositiva"/>
          <p:cNvSpPr txBox="1"/>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1pPr>
      <a:lvl2pPr marL="0" marR="0" indent="457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2pPr>
      <a:lvl3pPr marL="0" marR="0" indent="914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3pPr>
      <a:lvl4pPr marL="0" marR="0" indent="1371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4pPr>
      <a:lvl5pPr marL="0" marR="0" indent="18288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5pPr>
      <a:lvl6pPr marL="0" marR="0" indent="22860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6pPr>
      <a:lvl7pPr marL="0" marR="0" indent="2743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7pPr>
      <a:lvl8pPr marL="0" marR="0" indent="3200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8pPr>
      <a:lvl9pPr marL="0" marR="0" indent="3657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9pPr>
    </p:titleStyle>
    <p:bodyStyle>
      <a:lvl1pPr marL="457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1pPr>
      <a:lvl2pPr marL="914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2pPr>
      <a:lvl3pPr marL="1371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3pPr>
      <a:lvl4pPr marL="1828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4pPr>
      <a:lvl5pPr marL="22860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5pPr>
      <a:lvl6pPr marL="2743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6pPr>
      <a:lvl7pPr marL="3200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7pPr>
      <a:lvl8pPr marL="3657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8pPr>
      <a:lvl9pPr marL="4114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hqnC1LQE4wU?feature=oembed" TargetMode="External"/><Relationship Id="rId3" Type="http://schemas.openxmlformats.org/officeDocument/2006/relationships/image" Target="../media/image3.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hI0xI6Zz3T8?feature=oembed" TargetMode="External"/><Relationship Id="rId4" Type="http://schemas.openxmlformats.org/officeDocument/2006/relationships/image" Target="../media/image56.jpeg"/><Relationship Id="rId5" Type="http://schemas.openxmlformats.org/officeDocument/2006/relationships/video" Target="https://www.youtube.com/embed/Zh8Xj-608v8?feature=oembed" TargetMode="External"/><Relationship Id="rId6" Type="http://schemas.openxmlformats.org/officeDocument/2006/relationships/image" Target="../media/image57.jpeg"/><Relationship Id="rId7" Type="http://schemas.openxmlformats.org/officeDocument/2006/relationships/hyperlink" Target="https://it.wikipedia.org/wiki/Found_footage" TargetMode="Externa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MOW5u7x7MPM?feature=oembed" TargetMode="External"/><Relationship Id="rId4" Type="http://schemas.openxmlformats.org/officeDocument/2006/relationships/image" Target="../media/image58.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9.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Yded7ZUYLw8?feature=oembed" TargetMode="External"/><Relationship Id="rId3" Type="http://schemas.openxmlformats.org/officeDocument/2006/relationships/image" Target="../media/image60.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rotten.com" TargetMode="External"/><Relationship Id="rId3" Type="http://schemas.openxmlformats.org/officeDocument/2006/relationships/image" Target="../media/image13.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dVBAk8RbIsY?feature=oembed" TargetMode="External"/><Relationship Id="rId3" Type="http://schemas.openxmlformats.org/officeDocument/2006/relationships/image" Target="../media/image61.jpeg"/><Relationship Id="rId4" Type="http://schemas.openxmlformats.org/officeDocument/2006/relationships/image" Target="../media/image14.png"/><Relationship Id="rId5" Type="http://schemas.openxmlformats.org/officeDocument/2006/relationships/image" Target="../media/image15.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https://www.youtube.com/embed/OQ0Ra6lA9oM?feature=oembed" TargetMode="External"/><Relationship Id="rId3" Type="http://schemas.openxmlformats.org/officeDocument/2006/relationships/image" Target="../media/image62.jpeg"/><Relationship Id="rId4" Type="http://schemas.openxmlformats.org/officeDocument/2006/relationships/video" Target="https://www.youtube.com/embed/tpPd6gRcAG0?feature=oembed" TargetMode="External"/><Relationship Id="rId5" Type="http://schemas.openxmlformats.org/officeDocument/2006/relationships/image" Target="../media/image6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EIVMVIr3q3Y?feature=oembed" TargetMode="External"/><Relationship Id="rId3" Type="http://schemas.openxmlformats.org/officeDocument/2006/relationships/image" Target="../media/image4.jpeg"/><Relationship Id="rId4" Type="http://schemas.openxmlformats.org/officeDocument/2006/relationships/video" Target="https://www.youtube.com/embed/xx3k9zwcgm0?feature=oembed" TargetMode="External"/><Relationship Id="rId5" Type="http://schemas.openxmlformats.org/officeDocument/2006/relationships/image" Target="../media/image5.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https://www.youtube.com/embed/f6qLyQ3msZA?feature=oembed" TargetMode="External"/><Relationship Id="rId3" Type="http://schemas.openxmlformats.org/officeDocument/2006/relationships/image" Target="../media/image64.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https://www.youtube.com/embed/7s67m3DjTR8?feature=oembed" TargetMode="External"/><Relationship Id="rId3" Type="http://schemas.openxmlformats.org/officeDocument/2006/relationships/image" Target="../media/image65.jpeg"/><Relationship Id="rId4" Type="http://schemas.openxmlformats.org/officeDocument/2006/relationships/image" Target="../media/image17.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IKqObEXgyB0?feature=oembed" TargetMode="External"/><Relationship Id="rId3" Type="http://schemas.openxmlformats.org/officeDocument/2006/relationships/image" Target="../media/image66.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XbESiU4GDS4?feature=oembed" TargetMode="External"/><Relationship Id="rId3" Type="http://schemas.openxmlformats.org/officeDocument/2006/relationships/image" Target="../media/image67.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xbg34CJsdFU?feature=oembed" TargetMode="External"/><Relationship Id="rId3" Type="http://schemas.openxmlformats.org/officeDocument/2006/relationships/image" Target="../media/image68.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3gFWArkHdfI?feature=oembed" TargetMode="External"/><Relationship Id="rId3" Type="http://schemas.openxmlformats.org/officeDocument/2006/relationships/image" Target="../media/image69.jpeg"/><Relationship Id="rId4" Type="http://schemas.openxmlformats.org/officeDocument/2006/relationships/image" Target="../media/image70.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jK0DWupMdtA?feature=oembed" TargetMode="External"/><Relationship Id="rId3" Type="http://schemas.openxmlformats.org/officeDocument/2006/relationships/image" Target="../media/image71.jpeg"/><Relationship Id="rId4" Type="http://schemas.openxmlformats.org/officeDocument/2006/relationships/video" Target="https://www.youtube.com/embed/3r51qCqyuc0?feature=oembed" TargetMode="External"/><Relationship Id="rId5" Type="http://schemas.openxmlformats.org/officeDocument/2006/relationships/image" Target="../media/image7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5SkVU2SkhM0?feature=oembed" TargetMode="External"/><Relationship Id="rId3" Type="http://schemas.openxmlformats.org/officeDocument/2006/relationships/image" Target="../media/image6.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FeG0rk1Et-Q?feature=oembed" TargetMode="External"/><Relationship Id="rId3" Type="http://schemas.openxmlformats.org/officeDocument/2006/relationships/image" Target="../media/image73.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4.jpeg"/><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0.jpeg"/><Relationship Id="rId3" Type="http://schemas.openxmlformats.org/officeDocument/2006/relationships/image" Target="../media/image81.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2.jpeg"/><Relationship Id="rId3" Type="http://schemas.openxmlformats.org/officeDocument/2006/relationships/image" Target="../media/image83.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KrGzUjNKoHo?feature=oembed" TargetMode="External"/><Relationship Id="rId3" Type="http://schemas.openxmlformats.org/officeDocument/2006/relationships/image" Target="../media/image7.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85.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6.jpeg"/><Relationship Id="rId3" Type="http://schemas.openxmlformats.org/officeDocument/2006/relationships/image" Target="../media/image87.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8.jpeg"/><Relationship Id="rId3" Type="http://schemas.openxmlformats.org/officeDocument/2006/relationships/image" Target="../media/image89.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0.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91.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_qrqtibJthk?feature=oembed" TargetMode="External"/><Relationship Id="rId3" Type="http://schemas.openxmlformats.org/officeDocument/2006/relationships/image" Target="../media/image92.jpeg"/><Relationship Id="rId4" Type="http://schemas.openxmlformats.org/officeDocument/2006/relationships/image" Target="../media/image21.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r5k5M-0o2MU?feature=oembed" TargetMode="External"/><Relationship Id="rId4" Type="http://schemas.openxmlformats.org/officeDocument/2006/relationships/image" Target="../media/image94.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S5sR_jB7NZk?feature=oembed" TargetMode="External"/><Relationship Id="rId4" Type="http://schemas.openxmlformats.org/officeDocument/2006/relationships/image" Target="../media/image95.jpeg"/><Relationship Id="rId5" Type="http://schemas.openxmlformats.org/officeDocument/2006/relationships/video" Target="https://www.youtube.com/embed/03dk999tABA?feature=oembed" TargetMode="External"/><Relationship Id="rId6" Type="http://schemas.openxmlformats.org/officeDocument/2006/relationships/image" Target="../media/image96.jpeg"/><Relationship Id="rId7" Type="http://schemas.openxmlformats.org/officeDocument/2006/relationships/image" Target="../media/image9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https://www.youtube.com/embed/SFBHNoju8G0?feature=oembed" TargetMode="External"/><Relationship Id="rId3" Type="http://schemas.openxmlformats.org/officeDocument/2006/relationships/image" Target="../media/image98.jpeg"/><Relationship Id="rId4" Type="http://schemas.openxmlformats.org/officeDocument/2006/relationships/image" Target="../media/image13.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image" Target="../media/image99.jpeg"/><Relationship Id="rId4" Type="http://schemas.openxmlformats.org/officeDocument/2006/relationships/video" Target="https://www.youtube.com/embed/0zB7UGwEZ0M?feature=oembed" TargetMode="External"/><Relationship Id="rId5" Type="http://schemas.openxmlformats.org/officeDocument/2006/relationships/image" Target="../media/image100.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H9V-XPR-k34?feature=oembed" TargetMode="External"/><Relationship Id="rId4" Type="http://schemas.openxmlformats.org/officeDocument/2006/relationships/image" Target="../media/image101.jpeg"/><Relationship Id="rId5" Type="http://schemas.openxmlformats.org/officeDocument/2006/relationships/image" Target="../media/image10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mzsUiy1OC6Q?feature=oembed" TargetMode="External"/><Relationship Id="rId4" Type="http://schemas.openxmlformats.org/officeDocument/2006/relationships/image" Target="../media/image103.jpeg"/><Relationship Id="rId5" Type="http://schemas.openxmlformats.org/officeDocument/2006/relationships/image" Target="../media/image104.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7n0mbh8qVS0?feature=oembed" TargetMode="External"/><Relationship Id="rId4" Type="http://schemas.openxmlformats.org/officeDocument/2006/relationships/image" Target="../media/image105.jpeg"/><Relationship Id="rId5" Type="http://schemas.openxmlformats.org/officeDocument/2006/relationships/image" Target="../media/image106.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https://www.youtube.com/embed/Oz94mmfVME0?feature=oembed" TargetMode="External"/><Relationship Id="rId3" Type="http://schemas.openxmlformats.org/officeDocument/2006/relationships/image" Target="../media/image107.jpeg"/><Relationship Id="rId4" Type="http://schemas.openxmlformats.org/officeDocument/2006/relationships/image" Target="../media/image13.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5lCMI5VauwM?feature=oembed" TargetMode="External"/><Relationship Id="rId4" Type="http://schemas.openxmlformats.org/officeDocument/2006/relationships/image" Target="../media/image108.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Nu_I8ynukwg?feature=oembed" TargetMode="External"/><Relationship Id="rId4" Type="http://schemas.openxmlformats.org/officeDocument/2006/relationships/image" Target="../media/image109.jpeg"/><Relationship Id="rId5" Type="http://schemas.openxmlformats.org/officeDocument/2006/relationships/image" Target="../media/image13.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video" Target="https://www.youtube.com/embed/WGT1xydvWWU?feature=oembed" TargetMode="External"/><Relationship Id="rId4" Type="http://schemas.openxmlformats.org/officeDocument/2006/relationships/image" Target="../media/image110.jpeg"/><Relationship Id="rId5"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image" Target="../media/image111.jpeg"/><Relationship Id="rId4" Type="http://schemas.openxmlformats.org/officeDocument/2006/relationships/image" Target="../media/image13.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2.jpeg"/><Relationship Id="rId3" Type="http://schemas.openxmlformats.org/officeDocument/2006/relationships/image" Target="../media/image13.pn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3.jpeg"/><Relationship Id="rId3" Type="http://schemas.openxmlformats.org/officeDocument/2006/relationships/image" Target="../media/image22.png"/><Relationship Id="rId4" Type="http://schemas.openxmlformats.org/officeDocument/2006/relationships/image" Target="../media/image13.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kVnnfVR3o3c?feature=oembed" TargetMode="External"/><Relationship Id="rId3" Type="http://schemas.openxmlformats.org/officeDocument/2006/relationships/image" Target="../media/image114.jpeg"/><Relationship Id="rId4" Type="http://schemas.openxmlformats.org/officeDocument/2006/relationships/image" Target="../media/image13.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xrctuMnFDc4?feature=oembed" TargetMode="Externa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oilba_Ng4to?feature=oembed" TargetMode="External"/><Relationship Id="rId3"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mg0GqZmoM9M?feature=oembed" TargetMode="External"/><Relationship Id="rId3" Type="http://schemas.openxmlformats.org/officeDocument/2006/relationships/image" Target="../media/image10.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jIkdgP06zmM?feature=oembed" TargetMode="External"/><Relationship Id="rId3" Type="http://schemas.openxmlformats.org/officeDocument/2006/relationships/image" Target="../media/image1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Yv-BPuqhW9U?feature=oembed" TargetMode="External"/><Relationship Id="rId3" Type="http://schemas.openxmlformats.org/officeDocument/2006/relationships/image" Target="../media/image1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jpeg"/><Relationship Id="rId3" Type="http://schemas.openxmlformats.org/officeDocument/2006/relationships/image" Target="../media/image1.gif"/><Relationship Id="rId4"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 Id="rId3" Type="http://schemas.openxmlformats.org/officeDocument/2006/relationships/hyperlink" Target="https://it.wikipedia.org/wiki/Achille_Bonito_Oliva"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1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https://www.youtube.com/embed/CUQSHbHuY8I?feature=oembed" TargetMode="External"/><Relationship Id="rId3" Type="http://schemas.openxmlformats.org/officeDocument/2006/relationships/image" Target="../media/image2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https://www.youtube.com/embed/CWhYGNq-hKg?feature=oembed" TargetMode="External"/><Relationship Id="rId3" Type="http://schemas.openxmlformats.org/officeDocument/2006/relationships/image" Target="../media/image2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https://www.youtube.com/embed/n70PtKIhitA?feature=oembed" TargetMode="External"/><Relationship Id="rId3" Type="http://schemas.openxmlformats.org/officeDocument/2006/relationships/image" Target="../media/image2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https://www.youtube.com/embed/Cdsx22_I3i8?feature=oembed" TargetMode="External"/><Relationship Id="rId3" Type="http://schemas.openxmlformats.org/officeDocument/2006/relationships/image" Target="../media/image2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 Id="rId3" Type="http://schemas.openxmlformats.org/officeDocument/2006/relationships/image" Target="../media/image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cy7uYV3CGco?feature=oembed" TargetMode="External"/><Relationship Id="rId3" Type="http://schemas.openxmlformats.org/officeDocument/2006/relationships/image" Target="../media/image1.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Vx2UtoJC3v0?feature=oembed" TargetMode="External"/><Relationship Id="rId4" Type="http://schemas.openxmlformats.org/officeDocument/2006/relationships/image" Target="../media/image28.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djV11Xbc914?feature=oembed" TargetMode="External"/><Relationship Id="rId4" Type="http://schemas.openxmlformats.org/officeDocument/2006/relationships/image" Target="../media/image29.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cjIvu7e6Wq8?feature=oembed" TargetMode="External"/><Relationship Id="rId4" Type="http://schemas.openxmlformats.org/officeDocument/2006/relationships/image" Target="../media/image30.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8kqJFBu1bUM?feature=oembed" TargetMode="External"/><Relationship Id="rId4" Type="http://schemas.openxmlformats.org/officeDocument/2006/relationships/image" Target="../media/image31.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Ro6EGi-fbi8?feature=oembed" TargetMode="External"/><Relationship Id="rId3" Type="http://schemas.openxmlformats.org/officeDocument/2006/relationships/image" Target="../media/image3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5CJRnRyA4wA?feature=oembed" TargetMode="External"/><Relationship Id="rId3" Type="http://schemas.openxmlformats.org/officeDocument/2006/relationships/image" Target="../media/image3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mgBKF6zd8Zo?feature=oembed" TargetMode="External"/><Relationship Id="rId4" Type="http://schemas.openxmlformats.org/officeDocument/2006/relationships/image" Target="../media/image34.jpeg"/><Relationship Id="rId5" Type="http://schemas.openxmlformats.org/officeDocument/2006/relationships/video" Target="https://www.youtube.com/embed/LfEGxyS7_8g?feature=oembed" TargetMode="External"/><Relationship Id="rId6" Type="http://schemas.openxmlformats.org/officeDocument/2006/relationships/image" Target="../media/image35.jpeg"/><Relationship Id="rId7" Type="http://schemas.openxmlformats.org/officeDocument/2006/relationships/video" Target="https://www.youtube.com/embed/YHn8Zg1XJ74?feature=oembed" TargetMode="External"/><Relationship Id="rId8" Type="http://schemas.openxmlformats.org/officeDocument/2006/relationships/image" Target="../media/image3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kgfDjLkKV8c?feature=oembed" TargetMode="External"/><Relationship Id="rId3" Type="http://schemas.openxmlformats.org/officeDocument/2006/relationships/image" Target="../media/image2.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OpFK9JCT8PU?feature=oembed" TargetMode="External"/><Relationship Id="rId3" Type="http://schemas.openxmlformats.org/officeDocument/2006/relationships/image" Target="../media/image37.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ptvwGPjMyVk?feature=oembed" TargetMode="External"/><Relationship Id="rId3" Type="http://schemas.openxmlformats.org/officeDocument/2006/relationships/image" Target="../media/image38.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gNkMzUyWkFo?feature=oembed" TargetMode="External"/><Relationship Id="rId3" Type="http://schemas.openxmlformats.org/officeDocument/2006/relationships/image" Target="../media/image39.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9uaiYfd-TMQ?feature=oembed" TargetMode="External"/><Relationship Id="rId3" Type="http://schemas.openxmlformats.org/officeDocument/2006/relationships/image" Target="../media/image40.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R2Ebc_OFeug?feature=oembed" TargetMode="External"/><Relationship Id="rId3" Type="http://schemas.openxmlformats.org/officeDocument/2006/relationships/image" Target="../media/image41.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gmA6MrX81z4?feature=oembed" TargetMode="External"/><Relationship Id="rId3" Type="http://schemas.openxmlformats.org/officeDocument/2006/relationships/image" Target="../media/image4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kOETdpyaWck?feature=oembed" TargetMode="External"/><Relationship Id="rId3" Type="http://schemas.openxmlformats.org/officeDocument/2006/relationships/image" Target="../media/image4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II6Hqivj460?feature=oembed" TargetMode="External"/><Relationship Id="rId3" Type="http://schemas.openxmlformats.org/officeDocument/2006/relationships/image" Target="../media/image44.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0I1ZlGjmtIM?feature=oembed" TargetMode="External"/><Relationship Id="rId4" Type="http://schemas.openxmlformats.org/officeDocument/2006/relationships/image" Target="../media/image45.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tULVFTt3Fkg?feature=oembed" TargetMode="External"/><Relationship Id="rId4" Type="http://schemas.openxmlformats.org/officeDocument/2006/relationships/image" Target="../media/image4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nJ15rhF8hSo?feature=oembed" TargetMode="External"/><Relationship Id="rId4" Type="http://schemas.openxmlformats.org/officeDocument/2006/relationships/image" Target="../media/image4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rWyH_gigjjo?feature=oembed" TargetMode="External"/><Relationship Id="rId4" Type="http://schemas.openxmlformats.org/officeDocument/2006/relationships/image" Target="../media/image4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1I8ENmNKC8s?feature=oembed" TargetMode="External"/><Relationship Id="rId4" Type="http://schemas.openxmlformats.org/officeDocument/2006/relationships/image" Target="../media/image4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hIB7IL3DlGc?feature=oembed" TargetMode="External"/><Relationship Id="rId4" Type="http://schemas.openxmlformats.org/officeDocument/2006/relationships/image" Target="../media/image50.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YJwJKwnf-0?feature=oembed" TargetMode="External"/><Relationship Id="rId4" Type="http://schemas.openxmlformats.org/officeDocument/2006/relationships/image" Target="../media/image51.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YJwJKwnf-0?feature=oembed" TargetMode="External"/><Relationship Id="rId4" Type="http://schemas.openxmlformats.org/officeDocument/2006/relationships/image" Target="../media/image51.jpeg"/><Relationship Id="rId5" Type="http://schemas.openxmlformats.org/officeDocument/2006/relationships/video" Target="https://www.youtube.com/embed/X_fjMQIYYZo?feature=oembed" TargetMode="External"/><Relationship Id="rId6" Type="http://schemas.openxmlformats.org/officeDocument/2006/relationships/image" Target="../media/image52.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iPScwQ-FAbI?feature=oembed" TargetMode="External"/><Relationship Id="rId4" Type="http://schemas.openxmlformats.org/officeDocument/2006/relationships/image" Target="../media/image53.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0yM3uxZjdfo?feature=oembed" TargetMode="External"/><Relationship Id="rId4" Type="http://schemas.openxmlformats.org/officeDocument/2006/relationships/image" Target="../media/image54.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video" Target="https://www.youtube.com/embed/Sd5MU-HpOAg?feature=oembed" TargetMode="External"/><Relationship Id="rId4" Type="http://schemas.openxmlformats.org/officeDocument/2006/relationships/image" Target="../media/image55.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ndreas Perugini  novembre 202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Andreas Perugini  novembre 2025</a:t>
            </a:r>
          </a:p>
        </p:txBody>
      </p:sp>
      <p:sp>
        <p:nvSpPr>
          <p:cNvPr id="172" name="Quanti generi esistono? Cos’è il Cinema d’autore e quello commerciale?"/>
          <p:cNvSpPr txBox="1"/>
          <p:nvPr>
            <p:ph type="subTitle" sz="quarter" idx="1"/>
          </p:nvPr>
        </p:nvSpPr>
        <p:spPr>
          <a:prstGeom prst="rect">
            <a:avLst/>
          </a:prstGeom>
        </p:spPr>
        <p:txBody>
          <a:bodyPr/>
          <a:lstStyle>
            <a:lvl1pPr>
              <a:defRPr sz="5200"/>
            </a:lvl1pPr>
          </a:lstStyle>
          <a:p>
            <a:pPr/>
            <a:r>
              <a:t>Quanti generi esistono? Cos’è il Cinema d’autore e quello commerciale?</a:t>
            </a:r>
          </a:p>
        </p:txBody>
      </p:sp>
      <p:sp>
        <p:nvSpPr>
          <p:cNvPr id="173" name="I Generi del Cinema"/>
          <p:cNvSpPr txBox="1"/>
          <p:nvPr>
            <p:ph type="ctrTitle"/>
          </p:nvPr>
        </p:nvSpPr>
        <p:spPr>
          <a:prstGeom prst="rect">
            <a:avLst/>
          </a:prstGeom>
        </p:spPr>
        <p:txBody>
          <a:bodyPr/>
          <a:lstStyle/>
          <a:p>
            <a:pPr/>
            <a:r>
              <a:t>I Generi del Cinema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PANDORUM (film 2010) TRAILER ITALIANO" descr="PANDORUM (film 2010) TRAILER ITALIANO"/>
          <p:cNvPicPr>
            <a:picLocks noChangeAspect="0"/>
          </p:cNvPicPr>
          <p:nvPr>
            <a:videoFile xmlns:mc="http://schemas.openxmlformats.org/markup-compatibility/2006" xmlns:aiw="http://developer.apple.com/namespaces/iwork" r:link="rId2" mc:Ignorable="aiw" aiw:title="PANDORUM (film 2010) TRAILER ITALIANO" aiw:author="HOME CINEMA TRAILER"/>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0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00"/>
                </p:tgtEl>
              </p:cMediaNode>
            </p:video>
            <p:seq concurrent="1" prevAc="none" nextAc="seek">
              <p:cTn id="8" evtFilter="cancelBubble" nodeType="interactiveSeq" restart="whenNotActive" fill="hold">
                <p:stCondLst>
                  <p:cond delay="0" evt="onClick">
                    <p:tgtEl>
                      <p:spTgt spid="20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00"/>
                                        </p:tgtEl>
                                      </p:cBhvr>
                                    </p:cmd>
                                  </p:childTnLst>
                                </p:cTn>
                              </p:par>
                            </p:childTnLst>
                          </p:cTn>
                        </p:par>
                      </p:childTnLst>
                    </p:cTn>
                  </p:par>
                </p:childTnLst>
              </p:cTn>
              <p:nextCondLst>
                <p:cond delay="0" evt="onClick">
                  <p:tgtEl>
                    <p:spTgt spid="200"/>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511" name="Cannibal Holocaust"/>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Cannibal Holocaust</a:t>
            </a:r>
          </a:p>
        </p:txBody>
      </p:sp>
      <p:sp>
        <p:nvSpPr>
          <p:cNvPr id="512" name="1980, Ruggero Deodato con Luca Barbareschi"/>
          <p:cNvSpPr txBox="1"/>
          <p:nvPr/>
        </p:nvSpPr>
        <p:spPr>
          <a:xfrm>
            <a:off x="11136032" y="3525957"/>
            <a:ext cx="1051763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39">
                <a:latin typeface="+mn-lt"/>
                <a:ea typeface="+mn-ea"/>
                <a:cs typeface="+mn-cs"/>
                <a:sym typeface="Produkt Extralight"/>
              </a:defRPr>
            </a:lvl1pPr>
          </a:lstStyle>
          <a:p>
            <a:pPr/>
            <a:r>
              <a:t>1980, Ruggero Deodato con Luca Barbareschi</a:t>
            </a:r>
          </a:p>
        </p:txBody>
      </p:sp>
      <p:pic>
        <p:nvPicPr>
          <p:cNvPr id="513" name="CANNIBAL HOLOCAUST (1980) | Trailer italiano del film di Ruggero Deodato restaurato in 4K" descr="CANNIBAL HOLOCAUST (1980) | Trailer italiano del film di Ruggero Deodato restaurato in 4K"/>
          <p:cNvPicPr>
            <a:picLocks noChangeAspect="0"/>
          </p:cNvPicPr>
          <p:nvPr>
            <a:videoFile xmlns:mc="http://schemas.openxmlformats.org/markup-compatibility/2006" xmlns:aiw="http://developer.apple.com/namespaces/iwork" r:link="rId3" mc:Ignorable="aiw" aiw:title="CANNIBAL HOLOCAUST (1980) | Trailer italiano del film di Ruggero Deodato restaurato in 4K" aiw:author="MovieDigger"/>
          </p:nvPr>
        </p:nvPicPr>
        <p:blipFill>
          <a:blip r:embed="rId4">
            <a:extLst/>
          </a:blip>
          <a:stretch>
            <a:fillRect/>
          </a:stretch>
        </p:blipFill>
        <p:spPr>
          <a:xfrm>
            <a:off x="1359167" y="5197571"/>
            <a:ext cx="10717748" cy="6028734"/>
          </a:xfrm>
          <a:prstGeom prst="rect">
            <a:avLst/>
          </a:prstGeom>
        </p:spPr>
      </p:pic>
      <p:pic>
        <p:nvPicPr>
          <p:cNvPr id="514" name="Cannibal Holocaust (1980) ORIGINAL TRAILER" descr="Cannibal Holocaust (1980) ORIGINAL TRAILER"/>
          <p:cNvPicPr>
            <a:picLocks noChangeAspect="0"/>
          </p:cNvPicPr>
          <p:nvPr>
            <a:videoFile xmlns:mc="http://schemas.openxmlformats.org/markup-compatibility/2006" xmlns:aiw="http://developer.apple.com/namespaces/iwork" r:link="rId5" mc:Ignorable="aiw" aiw:title="Cannibal Holocaust (1980) ORIGINAL TRAILER" aiw:author="Unseen Trailers"/>
          </p:nvPr>
        </p:nvPicPr>
        <p:blipFill>
          <a:blip r:embed="rId6">
            <a:extLst/>
          </a:blip>
          <a:stretch>
            <a:fillRect/>
          </a:stretch>
        </p:blipFill>
        <p:spPr>
          <a:xfrm>
            <a:off x="14717247" y="6167237"/>
            <a:ext cx="7270046" cy="4089401"/>
          </a:xfrm>
          <a:prstGeom prst="rect">
            <a:avLst/>
          </a:prstGeom>
        </p:spPr>
      </p:pic>
      <p:sp>
        <p:nvSpPr>
          <p:cNvPr id="515" name="Accusato di essere uno snuff movie subì un processo per omicidio"/>
          <p:cNvSpPr txBox="1"/>
          <p:nvPr/>
        </p:nvSpPr>
        <p:spPr>
          <a:xfrm>
            <a:off x="1952966" y="11078613"/>
            <a:ext cx="1523441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39">
                <a:latin typeface="+mn-lt"/>
                <a:ea typeface="+mn-ea"/>
                <a:cs typeface="+mn-cs"/>
                <a:sym typeface="Produkt Extralight"/>
              </a:defRPr>
            </a:lvl1pPr>
          </a:lstStyle>
          <a:p>
            <a:pPr/>
            <a:r>
              <a:t>Accusato di essere uno snuff movie subì un processo per omicidio</a:t>
            </a:r>
          </a:p>
        </p:txBody>
      </p:sp>
      <p:sp>
        <p:nvSpPr>
          <p:cNvPr id="516" name="È stato il primo vero film horror a sfruttare la tecnica del &quot;found footage&quot;"/>
          <p:cNvSpPr txBox="1"/>
          <p:nvPr/>
        </p:nvSpPr>
        <p:spPr>
          <a:xfrm>
            <a:off x="9751801" y="11897363"/>
            <a:ext cx="13286096"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600"/>
              </a:spcBef>
              <a:defRPr sz="3100">
                <a:solidFill>
                  <a:srgbClr val="202122"/>
                </a:solidFill>
                <a:latin typeface="Helvetica"/>
                <a:ea typeface="Helvetica"/>
                <a:cs typeface="Helvetica"/>
                <a:sym typeface="Helvetica"/>
              </a:defRPr>
            </a:pPr>
            <a:r>
              <a:t>È stato il primo vero film horror a sfruttare la tecnica del "</a:t>
            </a:r>
            <a:r>
              <a:rPr>
                <a:solidFill>
                  <a:srgbClr val="3366CC"/>
                </a:solidFill>
                <a:hlinkClick r:id="rId7" invalidUrl="" action="" tgtFrame="" tooltip="" history="1" highlightClick="0" endSnd="0"/>
              </a:rPr>
              <a:t>found footage</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1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5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13"/>
                </p:tgtEl>
              </p:cMediaNode>
            </p:video>
            <p:seq concurrent="1" prevAc="none" nextAc="seek">
              <p:cTn id="12" evtFilter="cancelBubble" nodeType="interactiveSeq" restart="whenNotActive" fill="hold">
                <p:stCondLst>
                  <p:cond delay="0" evt="onClick">
                    <p:tgtEl>
                      <p:spTgt spid="51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513"/>
                                        </p:tgtEl>
                                      </p:cBhvr>
                                    </p:cmd>
                                  </p:childTnLst>
                                </p:cTn>
                              </p:par>
                            </p:childTnLst>
                          </p:cTn>
                        </p:par>
                      </p:childTnLst>
                    </p:cTn>
                  </p:par>
                </p:childTnLst>
              </p:cTn>
              <p:nextCondLst>
                <p:cond delay="0" evt="onClick">
                  <p:tgtEl>
                    <p:spTgt spid="513"/>
                  </p:tgtEl>
                </p:cond>
              </p:nextCondLst>
            </p:seq>
            <p:video fullScrn="0">
              <p:cMediaNode mute="0" showWhenStopped="1" numSld="1" vol="80000">
                <p:cTn id="17" fill="hold" display="0">
                  <p:stCondLst>
                    <p:cond delay="indefinite"/>
                  </p:stCondLst>
                </p:cTn>
                <p:tgtEl>
                  <p:spTgt spid="514"/>
                </p:tgtEl>
              </p:cMediaNode>
            </p:video>
            <p:seq concurrent="1" prevAc="none" nextAc="seek">
              <p:cTn id="18" evtFilter="cancelBubble" nodeType="interactiveSeq" restart="whenNotActive" fill="hold">
                <p:stCondLst>
                  <p:cond delay="0" evt="onClick">
                    <p:tgtEl>
                      <p:spTgt spid="514"/>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514"/>
                                        </p:tgtEl>
                                      </p:cBhvr>
                                    </p:cmd>
                                  </p:childTnLst>
                                </p:cTn>
                              </p:par>
                            </p:childTnLst>
                          </p:cTn>
                        </p:par>
                      </p:childTnLst>
                    </p:cTn>
                  </p:par>
                </p:childTnLst>
              </p:cTn>
              <p:nextCondLst>
                <p:cond delay="0" evt="onClick">
                  <p:tgtEl>
                    <p:spTgt spid="51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519" name="The Blair Witch Project"/>
          <p:cNvSpPr txBox="1"/>
          <p:nvPr/>
        </p:nvSpPr>
        <p:spPr>
          <a:xfrm>
            <a:off x="7269820" y="862318"/>
            <a:ext cx="8060437" cy="1097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59" sz="6000">
                <a:latin typeface="+mn-lt"/>
                <a:ea typeface="+mn-ea"/>
                <a:cs typeface="+mn-cs"/>
                <a:sym typeface="Produkt Extralight"/>
              </a:defRPr>
            </a:lvl1pPr>
          </a:lstStyle>
          <a:p>
            <a:pPr/>
            <a:r>
              <a:t> The Blair Witch Project</a:t>
            </a:r>
          </a:p>
        </p:txBody>
      </p:sp>
      <p:sp>
        <p:nvSpPr>
          <p:cNvPr id="520" name="Daniel Myrick e Eduardo Sánchez, 1999"/>
          <p:cNvSpPr txBox="1"/>
          <p:nvPr/>
        </p:nvSpPr>
        <p:spPr>
          <a:xfrm>
            <a:off x="13058310" y="1694683"/>
            <a:ext cx="909015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39">
                <a:latin typeface="+mn-lt"/>
                <a:ea typeface="+mn-ea"/>
                <a:cs typeface="+mn-cs"/>
                <a:sym typeface="Produkt Extralight"/>
              </a:defRPr>
            </a:lvl1pPr>
          </a:lstStyle>
          <a:p>
            <a:pPr/>
            <a:r>
              <a:t>Daniel Myrick e Eduardo Sánchez, 1999</a:t>
            </a:r>
          </a:p>
        </p:txBody>
      </p:sp>
      <p:pic>
        <p:nvPicPr>
          <p:cNvPr id="521" name="Blair Witch - Trailer italiano ufficiale [HD]" descr="Blair Witch - Trailer italiano ufficiale [HD]"/>
          <p:cNvPicPr>
            <a:picLocks noChangeAspect="0"/>
          </p:cNvPicPr>
          <p:nvPr>
            <a:videoFile xmlns:mc="http://schemas.openxmlformats.org/markup-compatibility/2006" xmlns:aiw="http://developer.apple.com/namespaces/iwork" r:link="rId3" mc:Ignorable="aiw" aiw:title="Blair Witch - Trailer italiano ufficiale [HD]" aiw:author="Eagle Pictures"/>
          </p:nvPr>
        </p:nvPicPr>
        <p:blipFill>
          <a:blip r:embed="rId4">
            <a:extLst/>
          </a:blip>
          <a:stretch>
            <a:fillRect/>
          </a:stretch>
        </p:blipFill>
        <p:spPr>
          <a:xfrm>
            <a:off x="1989685" y="2093010"/>
            <a:ext cx="10262403" cy="5772602"/>
          </a:xfrm>
          <a:prstGeom prst="rect">
            <a:avLst/>
          </a:prstGeom>
        </p:spPr>
      </p:pic>
      <p:sp>
        <p:nvSpPr>
          <p:cNvPr id="522" name="Il film è famoso per essere a bassissimo budget (meno di  $60.000) e aver generato quasi $250 milioni al botteghino."/>
          <p:cNvSpPr txBox="1"/>
          <p:nvPr/>
        </p:nvSpPr>
        <p:spPr>
          <a:xfrm>
            <a:off x="2776984" y="8064278"/>
            <a:ext cx="18453965" cy="542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2700">
                <a:latin typeface="Produkt-Extralight"/>
                <a:ea typeface="Produkt-Extralight"/>
                <a:cs typeface="Produkt-Extralight"/>
                <a:sym typeface="Produkt-Extralight"/>
              </a:defRPr>
            </a:pPr>
            <a:r>
              <a:t>Il film è famoso per essere </a:t>
            </a:r>
            <a:r>
              <a:rPr b="1"/>
              <a:t>a bassissimo budget</a:t>
            </a:r>
            <a:r>
              <a:t> (meno di  $60.000) e aver generato </a:t>
            </a:r>
            <a:r>
              <a:rPr b="1"/>
              <a:t>quasi $250 milioni al botteghino</a:t>
            </a:r>
            <a:r>
              <a:t>.</a:t>
            </a:r>
          </a:p>
        </p:txBody>
      </p:sp>
      <p:sp>
        <p:nvSpPr>
          <p:cNvPr id="523" name="La campagna pubblicitaria era rivoluzionaria: nel 1999, il sito web ufficiale presentava la storia come se fosse reale, suggerendo che i personaggi fossero veramente scomparsi.…"/>
          <p:cNvSpPr txBox="1"/>
          <p:nvPr/>
        </p:nvSpPr>
        <p:spPr>
          <a:xfrm>
            <a:off x="1988349" y="9131660"/>
            <a:ext cx="19025558" cy="2815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sz="2900">
                <a:latin typeface="Produkt-Extralight"/>
                <a:ea typeface="Produkt-Extralight"/>
                <a:cs typeface="Produkt-Extralight"/>
                <a:sym typeface="Produkt-Extralight"/>
              </a:defRPr>
            </a:pPr>
            <a:r>
              <a:t>La campagna pubblicitaria era rivoluzionaria: nel 1999, il sito web ufficiale presentava la storia come se fosse reale, suggerendo che i personaggi fossero veramente scomparsi.</a:t>
            </a:r>
          </a:p>
          <a:p>
            <a:pPr defTabSz="457200">
              <a:spcBef>
                <a:spcPts val="1200"/>
              </a:spcBef>
              <a:defRPr sz="2900">
                <a:latin typeface="Produkt-Extralight"/>
                <a:ea typeface="Produkt-Extralight"/>
                <a:cs typeface="Produkt-Extralight"/>
                <a:sym typeface="Produkt-Extralight"/>
              </a:defRPr>
            </a:pPr>
            <a:r>
              <a:t>Ha aperto la strada a una lunga serie di film horror in stile </a:t>
            </a:r>
            <a:r>
              <a:rPr i="1"/>
              <a:t>found footage</a:t>
            </a:r>
            <a:r>
              <a:t>, come </a:t>
            </a:r>
            <a:r>
              <a:rPr i="1"/>
              <a:t>Paranormal Activity</a:t>
            </a:r>
            <a:r>
              <a:t> e </a:t>
            </a:r>
            <a:r>
              <a:rPr i="1"/>
              <a:t>Cloverfield</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21"/>
                </p:tgtEl>
              </p:cMediaNode>
            </p:video>
            <p:seq concurrent="1" prevAc="none" nextAc="seek">
              <p:cTn id="8" evtFilter="cancelBubble" nodeType="interactiveSeq" restart="whenNotActive" fill="hold">
                <p:stCondLst>
                  <p:cond delay="0" evt="onClick">
                    <p:tgtEl>
                      <p:spTgt spid="52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21"/>
                                        </p:tgtEl>
                                      </p:cBhvr>
                                    </p:cmd>
                                  </p:childTnLst>
                                </p:cTn>
                              </p:par>
                            </p:childTnLst>
                          </p:cTn>
                        </p:par>
                      </p:childTnLst>
                    </p:cTn>
                  </p:par>
                </p:childTnLst>
              </p:cTn>
              <p:nextCondLst>
                <p:cond delay="0" evt="onClick">
                  <p:tgtEl>
                    <p:spTgt spid="521"/>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Primo piano in bianco e nero di una trama intessuta" descr="Primo piano in bianco e nero di una trama intessuta"/>
          <p:cNvPicPr>
            <a:picLocks noChangeAspect="1"/>
          </p:cNvPicPr>
          <p:nvPr>
            <p:ph type="pic" idx="21"/>
          </p:nvPr>
        </p:nvPicPr>
        <p:blipFill>
          <a:blip r:embed="rId2">
            <a:extLst/>
          </a:blip>
          <a:srcRect l="0" t="14501" r="0" b="0"/>
          <a:stretch>
            <a:fillRect/>
          </a:stretch>
        </p:blipFill>
        <p:spPr>
          <a:xfrm>
            <a:off x="13342039" y="1752500"/>
            <a:ext cx="7534838" cy="9112015"/>
          </a:xfrm>
          <a:prstGeom prst="rect">
            <a:avLst/>
          </a:prstGeom>
        </p:spPr>
      </p:pic>
      <p:sp>
        <p:nvSpPr>
          <p:cNvPr id="526" name="di Kebvin Smith, 1994"/>
          <p:cNvSpPr txBox="1"/>
          <p:nvPr/>
        </p:nvSpPr>
        <p:spPr>
          <a:xfrm>
            <a:off x="13486547" y="1032498"/>
            <a:ext cx="501091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39">
                <a:latin typeface="+mn-lt"/>
                <a:ea typeface="+mn-ea"/>
                <a:cs typeface="+mn-cs"/>
                <a:sym typeface="Produkt Extralight"/>
              </a:defRPr>
            </a:lvl1pPr>
          </a:lstStyle>
          <a:p>
            <a:pPr/>
            <a:r>
              <a:t>di Kebvin Smith, 1994</a:t>
            </a:r>
          </a:p>
        </p:txBody>
      </p:sp>
      <p:sp>
        <p:nvSpPr>
          <p:cNvPr id="527" name="Costato 27ooo dollari ne ha incassati oltre 3 milioni"/>
          <p:cNvSpPr txBox="1"/>
          <p:nvPr/>
        </p:nvSpPr>
        <p:spPr>
          <a:xfrm>
            <a:off x="3795946" y="10354454"/>
            <a:ext cx="8184795" cy="542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0"/>
              </a:spcBef>
              <a:defRPr sz="2700">
                <a:latin typeface="Produkt-Extralight"/>
                <a:ea typeface="Produkt-Extralight"/>
                <a:cs typeface="Produkt-Extralight"/>
                <a:sym typeface="Produkt-Extralight"/>
              </a:defRPr>
            </a:lvl1pPr>
          </a:lstStyle>
          <a:p>
            <a:pPr/>
            <a:r>
              <a:t>Costato 27ooo dollari ne ha incassati oltre 3 milioni</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nuff film"/>
          <p:cNvSpPr txBox="1"/>
          <p:nvPr>
            <p:ph type="body" sz="half" idx="4294967295"/>
          </p:nvPr>
        </p:nvSpPr>
        <p:spPr>
          <a:xfrm>
            <a:off x="-3556556" y="2864624"/>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Snuff film</a:t>
            </a:r>
          </a:p>
        </p:txBody>
      </p:sp>
      <p:sp>
        <p:nvSpPr>
          <p:cNvPr id="530" name="Con “snuff” (dall'inglese &quot;spegnere lentamente&quot;) o snuff movie…"/>
          <p:cNvSpPr txBox="1"/>
          <p:nvPr/>
        </p:nvSpPr>
        <p:spPr>
          <a:xfrm>
            <a:off x="446959" y="9342364"/>
            <a:ext cx="23490082" cy="408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ctr">
              <a:lnSpc>
                <a:spcPct val="90000"/>
              </a:lnSpc>
              <a:spcBef>
                <a:spcPts val="0"/>
              </a:spcBef>
              <a:defRPr spc="-39">
                <a:latin typeface="+mn-lt"/>
                <a:ea typeface="+mn-ea"/>
                <a:cs typeface="+mn-cs"/>
                <a:sym typeface="Produkt Extralight"/>
              </a:defRPr>
            </a:pPr>
            <a:r>
              <a:t>Con “snuff” (dall'inglese "spegnere lentamente") o snuff movie </a:t>
            </a:r>
          </a:p>
          <a:p>
            <a:pPr algn="ctr">
              <a:lnSpc>
                <a:spcPct val="90000"/>
              </a:lnSpc>
              <a:spcBef>
                <a:spcPts val="0"/>
              </a:spcBef>
              <a:defRPr spc="-39">
                <a:latin typeface="+mn-lt"/>
                <a:ea typeface="+mn-ea"/>
                <a:cs typeface="+mn-cs"/>
                <a:sym typeface="Produkt Extralight"/>
              </a:defRPr>
            </a:pPr>
            <a:r>
              <a:t>si designano i video che riprendono torture realmente messe in pratica </a:t>
            </a:r>
          </a:p>
          <a:p>
            <a:pPr algn="ctr">
              <a:lnSpc>
                <a:spcPct val="90000"/>
              </a:lnSpc>
              <a:spcBef>
                <a:spcPts val="0"/>
              </a:spcBef>
              <a:defRPr spc="-39">
                <a:latin typeface="+mn-lt"/>
                <a:ea typeface="+mn-ea"/>
                <a:cs typeface="+mn-cs"/>
                <a:sym typeface="Produkt Extralight"/>
              </a:defRPr>
            </a:pPr>
            <a:r>
              <a:t>durante la realizzazione del filmato e culminanti con la morte della vittima.</a:t>
            </a:r>
          </a:p>
        </p:txBody>
      </p:sp>
      <p:pic>
        <p:nvPicPr>
          <p:cNvPr id="531" name="Woman gets shot point blank in the head while saying &quot;Snuff Films Do Not Exist&quot;" descr="Woman gets shot point blank in the head while saying &quot;Snuff Films Do Not Exist&quot;"/>
          <p:cNvPicPr>
            <a:picLocks noChangeAspect="0"/>
          </p:cNvPicPr>
          <p:nvPr>
            <a:videoFile xmlns:mc="http://schemas.openxmlformats.org/markup-compatibility/2006" xmlns:aiw="http://developer.apple.com/namespaces/iwork" r:link="rId2" mc:Ignorable="aiw" aiw:title="Woman gets shot point blank in the head while saying &quot;Snuff Films Do Not Exist&quot;" aiw:author="BadDoggGeorge 559"/>
          </p:nvPr>
        </p:nvPicPr>
        <p:blipFill>
          <a:blip r:embed="rId3">
            <a:extLst/>
          </a:blip>
          <a:stretch>
            <a:fillRect/>
          </a:stretch>
        </p:blipFill>
        <p:spPr>
          <a:xfrm>
            <a:off x="8954425" y="666058"/>
            <a:ext cx="11315376" cy="848653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3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31"/>
                </p:tgtEl>
              </p:cMediaNode>
            </p:video>
            <p:seq concurrent="1" prevAc="none" nextAc="seek">
              <p:cTn id="8" evtFilter="cancelBubble" nodeType="interactiveSeq" restart="whenNotActive" fill="hold">
                <p:stCondLst>
                  <p:cond delay="0" evt="onClick">
                    <p:tgtEl>
                      <p:spTgt spid="53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31"/>
                                        </p:tgtEl>
                                      </p:cBhvr>
                                    </p:cmd>
                                  </p:childTnLst>
                                </p:cTn>
                              </p:par>
                            </p:childTnLst>
                          </p:cTn>
                        </p:par>
                      </p:childTnLst>
                    </p:cTn>
                  </p:par>
                </p:childTnLst>
              </p:cTn>
              <p:nextCondLst>
                <p:cond delay="0" evt="onClick">
                  <p:tgtEl>
                    <p:spTgt spid="531"/>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www.rotten.com"/>
          <p:cNvSpPr txBox="1"/>
          <p:nvPr>
            <p:ph type="body" sz="half" idx="4294967295"/>
          </p:nvPr>
        </p:nvSpPr>
        <p:spPr>
          <a:xfrm>
            <a:off x="3840851" y="3504438"/>
            <a:ext cx="16925310"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hlinkClick r:id="rId2" invalidUrl="" action="" tgtFrame="" tooltip="" history="1" highlightClick="0" endSnd="0"/>
              </a:defRPr>
            </a:lvl1pPr>
          </a:lstStyle>
          <a:p>
            <a:pPr/>
            <a:r>
              <a:rPr>
                <a:hlinkClick r:id="rId2" invalidUrl="" action="" tgtFrame="" tooltip="" history="1" highlightClick="0" endSnd="0"/>
              </a:rPr>
              <a:t>www.rotten.com</a:t>
            </a:r>
          </a:p>
        </p:txBody>
      </p:sp>
      <p:sp>
        <p:nvSpPr>
          <p:cNvPr id="534" name="https://deepgoretube.site/video/no-mercy-in-mexico/"/>
          <p:cNvSpPr txBox="1"/>
          <p:nvPr/>
        </p:nvSpPr>
        <p:spPr>
          <a:xfrm>
            <a:off x="6003797" y="6473189"/>
            <a:ext cx="1237640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https://deepgoretube.site/video/no-mercy-in-mexico/</a:t>
            </a:r>
          </a:p>
        </p:txBody>
      </p:sp>
      <p:pic>
        <p:nvPicPr>
          <p:cNvPr id="535" name="Achtung.svg.png" descr="Achtung.svg.png"/>
          <p:cNvPicPr>
            <a:picLocks noChangeAspect="1"/>
          </p:cNvPicPr>
          <p:nvPr/>
        </p:nvPicPr>
        <p:blipFill>
          <a:blip r:embed="rId3">
            <a:extLst/>
          </a:blip>
          <a:stretch>
            <a:fillRect/>
          </a:stretch>
        </p:blipFill>
        <p:spPr>
          <a:xfrm>
            <a:off x="9861561" y="7982635"/>
            <a:ext cx="4660878" cy="4089401"/>
          </a:xfrm>
          <a:prstGeom prst="rect">
            <a:avLst/>
          </a:prstGeom>
          <a:ln w="12700">
            <a:miter lim="400000"/>
          </a:ln>
        </p:spPr>
      </p:pic>
      <p:sp>
        <p:nvSpPr>
          <p:cNvPr id="536" name="il VERO Snuff  è un filmato (non un film)…"/>
          <p:cNvSpPr txBox="1"/>
          <p:nvPr/>
        </p:nvSpPr>
        <p:spPr>
          <a:xfrm>
            <a:off x="3190493" y="1966899"/>
            <a:ext cx="18003013" cy="2626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90000"/>
              </a:lnSpc>
              <a:spcBef>
                <a:spcPts val="0"/>
              </a:spcBef>
              <a:defRPr spc="-79" sz="8000">
                <a:latin typeface="+mn-lt"/>
                <a:ea typeface="+mn-ea"/>
                <a:cs typeface="+mn-cs"/>
                <a:sym typeface="Produkt Extralight"/>
              </a:defRPr>
            </a:pPr>
            <a:r>
              <a:t>il VERO Snuff  è un filmato (non un film)</a:t>
            </a:r>
          </a:p>
          <a:p>
            <a:pPr algn="ctr">
              <a:lnSpc>
                <a:spcPct val="90000"/>
              </a:lnSpc>
              <a:spcBef>
                <a:spcPts val="0"/>
              </a:spcBef>
              <a:defRPr spc="-79" sz="8000">
                <a:latin typeface="+mn-lt"/>
                <a:ea typeface="+mn-ea"/>
                <a:cs typeface="+mn-cs"/>
                <a:sym typeface="Produkt Extralight"/>
              </a:defRPr>
            </a:pPr>
            <a:r>
              <a:t>che mostra un omicidio </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Horror"/>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Horror</a:t>
            </a:r>
          </a:p>
        </p:txBody>
      </p:sp>
      <p:sp>
        <p:nvSpPr>
          <p:cNvPr id="539" name="Mira a creare tensione e paura o ad impressionare e disgustare.…"/>
          <p:cNvSpPr txBox="1"/>
          <p:nvPr/>
        </p:nvSpPr>
        <p:spPr>
          <a:xfrm>
            <a:off x="5353587" y="7593974"/>
            <a:ext cx="14810233" cy="203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Mira a creare tensione e paura o ad impressionare e disgustare.</a:t>
            </a:r>
          </a:p>
          <a:p>
            <a:pPr/>
            <a:r>
              <a:t>Spesso muove una critica sociale.</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1" name="Caro diario - Henry pioggia di sangue" descr="Caro diario - Henry pioggia di sangue"/>
          <p:cNvPicPr>
            <a:picLocks noChangeAspect="0"/>
          </p:cNvPicPr>
          <p:nvPr>
            <a:videoFile xmlns:mc="http://schemas.openxmlformats.org/markup-compatibility/2006" xmlns:aiw="http://developer.apple.com/namespaces/iwork" r:link="rId2" mc:Ignorable="aiw" aiw:title="Caro diario - Henry pioggia di sangue" aiw:author="nflavio"/>
          </p:nvPr>
        </p:nvPicPr>
        <p:blipFill>
          <a:blip r:embed="rId3">
            <a:extLst/>
          </a:blip>
          <a:stretch>
            <a:fillRect/>
          </a:stretch>
        </p:blipFill>
        <p:spPr>
          <a:xfrm>
            <a:off x="1416289" y="993784"/>
            <a:ext cx="10603503" cy="7952627"/>
          </a:xfrm>
          <a:prstGeom prst="rect">
            <a:avLst/>
          </a:prstGeom>
        </p:spPr>
      </p:pic>
      <p:sp>
        <p:nvSpPr>
          <p:cNvPr id="542" name="Moretti moralista e Henry Pioggia di Sangue"/>
          <p:cNvSpPr txBox="1"/>
          <p:nvPr/>
        </p:nvSpPr>
        <p:spPr>
          <a:xfrm>
            <a:off x="1574540" y="8985050"/>
            <a:ext cx="1028700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Moretti moralista e Henry Pioggia di Sangue</a:t>
            </a:r>
          </a:p>
        </p:txBody>
      </p:sp>
      <p:pic>
        <p:nvPicPr>
          <p:cNvPr id="543" name="Screenshot 2025-10-21 alle 23.57.03.png" descr="Screenshot 2025-10-21 alle 23.57.03.png"/>
          <p:cNvPicPr>
            <a:picLocks noChangeAspect="1"/>
          </p:cNvPicPr>
          <p:nvPr/>
        </p:nvPicPr>
        <p:blipFill>
          <a:blip r:embed="rId4">
            <a:extLst/>
          </a:blip>
          <a:stretch>
            <a:fillRect/>
          </a:stretch>
        </p:blipFill>
        <p:spPr>
          <a:xfrm>
            <a:off x="12801568" y="10556071"/>
            <a:ext cx="7127094" cy="1689215"/>
          </a:xfrm>
          <a:prstGeom prst="rect">
            <a:avLst/>
          </a:prstGeom>
          <a:ln w="12700">
            <a:miter lim="400000"/>
          </a:ln>
        </p:spPr>
      </p:pic>
      <p:pic>
        <p:nvPicPr>
          <p:cNvPr id="544" name="Screenshot 2025-10-21 alle 23.59.39.png" descr="Screenshot 2025-10-21 alle 23.59.39.png"/>
          <p:cNvPicPr>
            <a:picLocks noChangeAspect="1"/>
          </p:cNvPicPr>
          <p:nvPr/>
        </p:nvPicPr>
        <p:blipFill>
          <a:blip r:embed="rId5">
            <a:extLst/>
          </a:blip>
          <a:stretch>
            <a:fillRect/>
          </a:stretch>
        </p:blipFill>
        <p:spPr>
          <a:xfrm>
            <a:off x="12801568" y="851841"/>
            <a:ext cx="7127094" cy="95780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4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41"/>
                </p:tgtEl>
              </p:cMediaNode>
            </p:video>
            <p:seq concurrent="1" prevAc="none" nextAc="seek">
              <p:cTn id="8" evtFilter="cancelBubble" nodeType="interactiveSeq" restart="whenNotActive" fill="hold">
                <p:stCondLst>
                  <p:cond delay="0" evt="onClick">
                    <p:tgtEl>
                      <p:spTgt spid="54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41"/>
                                        </p:tgtEl>
                                      </p:cBhvr>
                                    </p:cmd>
                                  </p:childTnLst>
                                </p:cTn>
                              </p:par>
                            </p:childTnLst>
                          </p:cTn>
                        </p:par>
                      </p:childTnLst>
                    </p:cTn>
                  </p:par>
                </p:childTnLst>
              </p:cTn>
              <p:nextCondLst>
                <p:cond delay="0" evt="onClick">
                  <p:tgtEl>
                    <p:spTgt spid="541"/>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6" name="hai paura del buio_.avif" descr="hai paura del buio_.avif"/>
          <p:cNvPicPr>
            <a:picLocks noChangeAspect="1"/>
          </p:cNvPicPr>
          <p:nvPr/>
        </p:nvPicPr>
        <p:blipFill>
          <a:blip r:embed="rId2">
            <a:extLst/>
          </a:blip>
          <a:stretch>
            <a:fillRect/>
          </a:stretch>
        </p:blipFill>
        <p:spPr>
          <a:xfrm>
            <a:off x="12601917" y="2966233"/>
            <a:ext cx="10744201" cy="5486401"/>
          </a:xfrm>
          <a:prstGeom prst="rect">
            <a:avLst/>
          </a:prstGeom>
          <a:ln w="12700">
            <a:miter lim="400000"/>
          </a:ln>
        </p:spPr>
      </p:pic>
      <p:sp>
        <p:nvSpPr>
          <p:cNvPr id="547" name="Se sei ancora convinto che l'horror sia un genere di nicchia e che produce film di serie B con attori scadenti, trame scontate e i soliti effetti ben rodati, ebbene sappi che negli ultimi 15/20 anni il genere horror, come per i film di animazione per bam"/>
          <p:cNvSpPr txBox="1"/>
          <p:nvPr/>
        </p:nvSpPr>
        <p:spPr>
          <a:xfrm>
            <a:off x="1331056" y="2832433"/>
            <a:ext cx="10955417" cy="1051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sz="3400">
                <a:latin typeface="Helvetica"/>
                <a:ea typeface="Helvetica"/>
                <a:cs typeface="Helvetica"/>
                <a:sym typeface="Helvetica"/>
              </a:defRPr>
            </a:pPr>
            <a:r>
              <a:t>Se sei ancora convinto che l'horror sia un genere di nicchia e che produce film di serie B con attori scadenti, trame scontate e i soliti effetti ben rodati, ebbene sappi che negli ultimi 15/20 anni il genere horror, come per i film di animazione per bambini, è incredibilmente migliorato. </a:t>
            </a:r>
          </a:p>
          <a:p>
            <a:pPr defTabSz="457200">
              <a:spcBef>
                <a:spcPts val="0"/>
              </a:spcBef>
              <a:defRPr sz="3400">
                <a:latin typeface="Helvetica"/>
                <a:ea typeface="Helvetica"/>
                <a:cs typeface="Helvetica"/>
                <a:sym typeface="Helvetica"/>
              </a:defRPr>
            </a:pPr>
            <a:r>
              <a:t>Attori da premio Oscar, trame anche molto intricate e raffinate, ambientazioni non scontate, effetti sempre più efficaci hanno reso il genere materia di studio a fruizione anche per i non appassionati. </a:t>
            </a:r>
          </a:p>
          <a:p>
            <a:pPr defTabSz="457200">
              <a:spcBef>
                <a:spcPts val="0"/>
              </a:spcBef>
              <a:defRPr sz="3400">
                <a:latin typeface="Helvetica"/>
                <a:ea typeface="Helvetica"/>
                <a:cs typeface="Helvetica"/>
                <a:sym typeface="Helvetica"/>
              </a:defRPr>
            </a:pPr>
            <a:r>
              <a:t>Certo, se il cinema pornografico lavora per stupire ed eccitare lo spettatore, il genere horror continua a fare leva sulla paura, altrimenti non sarebbe cinema dell'orrore. Ed il bello è che il buon film horror riesce a fare paura anche allo spettatore più prevenuto e meno sprovveduto. </a:t>
            </a:r>
            <a:r>
              <a:rPr b="1"/>
              <a:t>Amare la paura è la ricerca della sfida, è un mettersi alla prova, scaricare l'adrenalina, affrontare un rito iniziatico nel tentativo di governare le paure ancestrali. </a:t>
            </a:r>
          </a:p>
        </p:txBody>
      </p:sp>
      <p:sp>
        <p:nvSpPr>
          <p:cNvPr id="548" name="perché l’horror piace?"/>
          <p:cNvSpPr txBox="1"/>
          <p:nvPr/>
        </p:nvSpPr>
        <p:spPr>
          <a:xfrm>
            <a:off x="8167906" y="690194"/>
            <a:ext cx="8316926" cy="11981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6" sz="6600">
                <a:latin typeface="+mn-lt"/>
                <a:ea typeface="+mn-ea"/>
                <a:cs typeface="+mn-cs"/>
                <a:sym typeface="Produkt Extralight"/>
              </a:defRPr>
            </a:lvl1pPr>
          </a:lstStyle>
          <a:p>
            <a:pPr/>
            <a:r>
              <a:t>perché l’horror piace?</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 1. Adrenalina e piacere controllato…"/>
          <p:cNvSpPr txBox="1"/>
          <p:nvPr/>
        </p:nvSpPr>
        <p:spPr>
          <a:xfrm>
            <a:off x="691243" y="3155802"/>
            <a:ext cx="10955417" cy="811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sz="3400">
                <a:latin typeface="Helvetica"/>
                <a:ea typeface="Helvetica"/>
                <a:cs typeface="Helvetica"/>
                <a:sym typeface="Helvetica"/>
              </a:defRPr>
            </a:pPr>
            <a:r>
              <a:t>🧠 1. Adrenalina e piacere controllato</a:t>
            </a:r>
          </a:p>
          <a:p>
            <a:pPr defTabSz="457200">
              <a:spcBef>
                <a:spcPts val="0"/>
              </a:spcBef>
              <a:defRPr sz="3400">
                <a:latin typeface="Helvetica"/>
                <a:ea typeface="Helvetica"/>
                <a:cs typeface="Helvetica"/>
                <a:sym typeface="Helvetica"/>
              </a:defRPr>
            </a:pPr>
            <a:r>
              <a:t>Quando guardiamo un film horror o leggiamo qualcosa di spaventoso, il cervello rilascia adrenalina, dopamina e endorfine — le stesse sostanze che producono euforia o eccitazione.</a:t>
            </a:r>
          </a:p>
          <a:p>
            <a:pPr defTabSz="457200">
              <a:spcBef>
                <a:spcPts val="0"/>
              </a:spcBef>
              <a:defRPr sz="3400">
                <a:latin typeface="Helvetica"/>
                <a:ea typeface="Helvetica"/>
                <a:cs typeface="Helvetica"/>
                <a:sym typeface="Helvetica"/>
              </a:defRPr>
            </a:pPr>
            <a:r>
              <a:t>➡️ È una “paura sicura”: sappiamo che non siamo davvero in pericolo, ma il corpo reagisce come se lo fossimo. Dopo il picco di tensione, arriva un senso di sollievo e gratificazione.</a:t>
            </a:r>
          </a:p>
          <a:p>
            <a:pPr defTabSz="457200">
              <a:spcBef>
                <a:spcPts val="0"/>
              </a:spcBef>
              <a:defRPr sz="3400">
                <a:latin typeface="Helvetica"/>
                <a:ea typeface="Helvetica"/>
                <a:cs typeface="Helvetica"/>
                <a:sym typeface="Helvetica"/>
              </a:defRPr>
            </a:pPr>
            <a:r>
              <a:t>🧩 2. Curiosità verso il proibito</a:t>
            </a:r>
          </a:p>
          <a:p>
            <a:pPr defTabSz="457200">
              <a:spcBef>
                <a:spcPts val="0"/>
              </a:spcBef>
              <a:defRPr sz="3400">
                <a:latin typeface="Helvetica"/>
                <a:ea typeface="Helvetica"/>
                <a:cs typeface="Helvetica"/>
                <a:sym typeface="Helvetica"/>
              </a:defRPr>
            </a:pPr>
            <a:r>
              <a:t>L’horror esplora temi che normalmente sono tabù o nascosti (morte, mostri, follia, dolore, violenza).</a:t>
            </a:r>
          </a:p>
          <a:p>
            <a:pPr defTabSz="457200">
              <a:spcBef>
                <a:spcPts val="0"/>
              </a:spcBef>
              <a:defRPr sz="3400">
                <a:latin typeface="Helvetica"/>
                <a:ea typeface="Helvetica"/>
                <a:cs typeface="Helvetica"/>
                <a:sym typeface="Helvetica"/>
              </a:defRPr>
            </a:pPr>
            <a:r>
              <a:t>➡️ L’essere umano ha un’attrazione naturale verso ciò che è misterioso o “vietato”, perché stimola la nostra curiosità evolutiva: capire il pericolo per poterlo evitare.</a:t>
            </a:r>
          </a:p>
        </p:txBody>
      </p:sp>
      <p:sp>
        <p:nvSpPr>
          <p:cNvPr id="551" name="perché l’horror piace?"/>
          <p:cNvSpPr txBox="1"/>
          <p:nvPr/>
        </p:nvSpPr>
        <p:spPr>
          <a:xfrm>
            <a:off x="8167906" y="690194"/>
            <a:ext cx="8316926" cy="11981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6" sz="6600">
                <a:latin typeface="+mn-lt"/>
                <a:ea typeface="+mn-ea"/>
                <a:cs typeface="+mn-cs"/>
                <a:sym typeface="Produkt Extralight"/>
              </a:defRPr>
            </a:lvl1pPr>
          </a:lstStyle>
          <a:p>
            <a:pPr/>
            <a:r>
              <a:t>perché l’horror piace?</a:t>
            </a:r>
          </a:p>
        </p:txBody>
      </p:sp>
      <p:sp>
        <p:nvSpPr>
          <p:cNvPr id="552" name="❤️ 3. Catarsi ed emozioni intense…"/>
          <p:cNvSpPr txBox="1"/>
          <p:nvPr/>
        </p:nvSpPr>
        <p:spPr>
          <a:xfrm>
            <a:off x="11552890" y="2830101"/>
            <a:ext cx="10399052" cy="977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sz="3400">
                <a:latin typeface="Helvetica"/>
                <a:ea typeface="Helvetica"/>
                <a:cs typeface="Helvetica"/>
                <a:sym typeface="Helvetica"/>
              </a:defRPr>
            </a:pPr>
            <a:r>
              <a:t>❤️ 3. Catarsi ed emozioni intense</a:t>
            </a:r>
          </a:p>
          <a:p>
            <a:pPr defTabSz="457200">
              <a:spcBef>
                <a:spcPts val="0"/>
              </a:spcBef>
              <a:defRPr sz="3400">
                <a:latin typeface="Helvetica"/>
                <a:ea typeface="Helvetica"/>
                <a:cs typeface="Helvetica"/>
                <a:sym typeface="Helvetica"/>
              </a:defRPr>
            </a:pPr>
            <a:r>
              <a:t>Come nella tragedia greca, l’horror permette di sfogare emozioni represse (paura, rabbia, ansia) in modo controllato.</a:t>
            </a:r>
          </a:p>
          <a:p>
            <a:pPr defTabSz="457200">
              <a:spcBef>
                <a:spcPts val="0"/>
              </a:spcBef>
              <a:defRPr sz="3400">
                <a:latin typeface="Helvetica"/>
                <a:ea typeface="Helvetica"/>
                <a:cs typeface="Helvetica"/>
                <a:sym typeface="Helvetica"/>
              </a:defRPr>
            </a:pPr>
            <a:r>
              <a:t>➡️ Dopo aver vissuto la paura “a distanza”, ci sentiamo più leggeri, purificati, vivi.</a:t>
            </a:r>
          </a:p>
          <a:p>
            <a:pPr defTabSz="457200">
              <a:spcBef>
                <a:spcPts val="0"/>
              </a:spcBef>
              <a:defRPr sz="3400">
                <a:latin typeface="Helvetica"/>
                <a:ea typeface="Helvetica"/>
                <a:cs typeface="Helvetica"/>
                <a:sym typeface="Helvetica"/>
              </a:defRPr>
            </a:pPr>
            <a:r>
              <a:t>👥 4. Esperienza sociale</a:t>
            </a:r>
          </a:p>
          <a:p>
            <a:pPr defTabSz="457200">
              <a:spcBef>
                <a:spcPts val="0"/>
              </a:spcBef>
              <a:defRPr sz="3400">
                <a:latin typeface="Helvetica"/>
                <a:ea typeface="Helvetica"/>
                <a:cs typeface="Helvetica"/>
                <a:sym typeface="Helvetica"/>
              </a:defRPr>
            </a:pPr>
            <a:r>
              <a:t>Guardare un horror insieme ad altri crea connessione emotiva: ci si stringe, si ride dopo un urlo, si condivide la tensione.</a:t>
            </a:r>
          </a:p>
          <a:p>
            <a:pPr defTabSz="457200">
              <a:spcBef>
                <a:spcPts val="0"/>
              </a:spcBef>
              <a:defRPr sz="3400">
                <a:latin typeface="Helvetica"/>
                <a:ea typeface="Helvetica"/>
                <a:cs typeface="Helvetica"/>
                <a:sym typeface="Helvetica"/>
              </a:defRPr>
            </a:pPr>
            <a:r>
              <a:t>➡️ È una forma di “stress condiviso” che rafforza i legami.</a:t>
            </a:r>
          </a:p>
          <a:p>
            <a:pPr defTabSz="457200">
              <a:spcBef>
                <a:spcPts val="0"/>
              </a:spcBef>
              <a:defRPr sz="3400">
                <a:latin typeface="Helvetica"/>
                <a:ea typeface="Helvetica"/>
                <a:cs typeface="Helvetica"/>
                <a:sym typeface="Helvetica"/>
              </a:defRPr>
            </a:pPr>
            <a:r>
              <a:t>🧬 5. Allenamento evolutivo</a:t>
            </a:r>
          </a:p>
          <a:p>
            <a:pPr defTabSz="457200">
              <a:spcBef>
                <a:spcPts val="0"/>
              </a:spcBef>
              <a:defRPr sz="3400">
                <a:latin typeface="Helvetica"/>
                <a:ea typeface="Helvetica"/>
                <a:cs typeface="Helvetica"/>
                <a:sym typeface="Helvetica"/>
              </a:defRPr>
            </a:pPr>
            <a:r>
              <a:t>Secondo alcune teorie evoluzionistiche, l’horror funziona come un simulatore di sopravvivenza: ci allena a riconoscere minacce e a gestire la paura.</a:t>
            </a:r>
          </a:p>
          <a:p>
            <a:pPr defTabSz="457200">
              <a:spcBef>
                <a:spcPts val="0"/>
              </a:spcBef>
              <a:defRPr sz="3400">
                <a:latin typeface="Helvetica"/>
                <a:ea typeface="Helvetica"/>
                <a:cs typeface="Helvetica"/>
                <a:sym typeface="Helvetica"/>
              </a:defRPr>
            </a:pPr>
            <a:r>
              <a:t>➡️ In pratica, il cervello “prova” cosa fare in situazioni estreme, senza rischiare la vita.</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4" name="Saw   L'enigmista (film 2004) TRAILER ITALIANO" descr="Saw   L'enigmista (film 2004) TRAILER ITALIANO"/>
          <p:cNvPicPr>
            <a:picLocks noChangeAspect="0"/>
          </p:cNvPicPr>
          <p:nvPr>
            <a:videoFile xmlns:mc="http://schemas.openxmlformats.org/markup-compatibility/2006" xmlns:aiw="http://developer.apple.com/namespaces/iwork" r:link="rId2" mc:Ignorable="aiw" aiw:title="Saw   L'enigmista (film 2004) TRAILER ITALIANO" aiw:author="HOME CINEMA TRAILER"/>
          </p:nvPr>
        </p:nvPicPr>
        <p:blipFill>
          <a:blip r:embed="rId3">
            <a:extLst/>
          </a:blip>
          <a:stretch>
            <a:fillRect/>
          </a:stretch>
        </p:blipFill>
        <p:spPr>
          <a:xfrm>
            <a:off x="12351882" y="4185287"/>
            <a:ext cx="9502979" cy="5345426"/>
          </a:xfrm>
          <a:prstGeom prst="rect">
            <a:avLst/>
          </a:prstGeom>
        </p:spPr>
      </p:pic>
      <p:sp>
        <p:nvSpPr>
          <p:cNvPr id="555" name="spavento vs raccapriccio"/>
          <p:cNvSpPr txBox="1"/>
          <p:nvPr/>
        </p:nvSpPr>
        <p:spPr>
          <a:xfrm>
            <a:off x="7440511" y="2491150"/>
            <a:ext cx="9502979" cy="11981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6" sz="6600">
                <a:latin typeface="+mn-lt"/>
                <a:ea typeface="+mn-ea"/>
                <a:cs typeface="+mn-cs"/>
                <a:sym typeface="Produkt Extralight"/>
              </a:defRPr>
            </a:lvl1pPr>
          </a:lstStyle>
          <a:p>
            <a:pPr/>
            <a:r>
              <a:t>spavento vs raccapriccio</a:t>
            </a:r>
          </a:p>
        </p:txBody>
      </p:sp>
      <p:pic>
        <p:nvPicPr>
          <p:cNvPr id="556" name="SCREAM | Trailer Ufficiale" descr="SCREAM | Trailer Ufficiale"/>
          <p:cNvPicPr>
            <a:picLocks noChangeAspect="0"/>
          </p:cNvPicPr>
          <p:nvPr>
            <a:videoFile xmlns:mc="http://schemas.openxmlformats.org/markup-compatibility/2006" xmlns:aiw="http://developer.apple.com/namespaces/iwork" r:link="rId4" mc:Ignorable="aiw" aiw:title="SCREAM | Trailer Ufficiale" aiw:author="Eagle Pictures"/>
          </p:nvPr>
        </p:nvPicPr>
        <p:blipFill>
          <a:blip r:embed="rId5">
            <a:extLst/>
          </a:blip>
          <a:stretch>
            <a:fillRect/>
          </a:stretch>
        </p:blipFill>
        <p:spPr>
          <a:xfrm>
            <a:off x="2355785" y="4185287"/>
            <a:ext cx="9502979" cy="534542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5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5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54"/>
                </p:tgtEl>
              </p:cMediaNode>
            </p:video>
            <p:seq concurrent="1" prevAc="none" nextAc="seek">
              <p:cTn id="12" evtFilter="cancelBubble" nodeType="interactiveSeq" restart="whenNotActive" fill="hold">
                <p:stCondLst>
                  <p:cond delay="0" evt="onClick">
                    <p:tgtEl>
                      <p:spTgt spid="55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554"/>
                                        </p:tgtEl>
                                      </p:cBhvr>
                                    </p:cmd>
                                  </p:childTnLst>
                                </p:cTn>
                              </p:par>
                            </p:childTnLst>
                          </p:cTn>
                        </p:par>
                      </p:childTnLst>
                    </p:cTn>
                  </p:par>
                </p:childTnLst>
              </p:cTn>
              <p:nextCondLst>
                <p:cond delay="0" evt="onClick">
                  <p:tgtEl>
                    <p:spTgt spid="554"/>
                  </p:tgtEl>
                </p:cond>
              </p:nextCondLst>
            </p:seq>
            <p:video fullScrn="0">
              <p:cMediaNode mute="0" showWhenStopped="1" numSld="1" vol="80000">
                <p:cTn id="17" fill="hold" display="0">
                  <p:stCondLst>
                    <p:cond delay="indefinite"/>
                  </p:stCondLst>
                </p:cTn>
                <p:tgtEl>
                  <p:spTgt spid="556"/>
                </p:tgtEl>
              </p:cMediaNode>
            </p:video>
            <p:seq concurrent="1" prevAc="none" nextAc="seek">
              <p:cTn id="18" evtFilter="cancelBubble" nodeType="interactiveSeq" restart="whenNotActive" fill="hold">
                <p:stCondLst>
                  <p:cond delay="0" evt="onClick">
                    <p:tgtEl>
                      <p:spTgt spid="556"/>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556"/>
                                        </p:tgtEl>
                                      </p:cBhvr>
                                    </p:cmd>
                                  </p:childTnLst>
                                </p:cTn>
                              </p:par>
                            </p:childTnLst>
                          </p:cTn>
                        </p:par>
                      </p:childTnLst>
                    </p:cTn>
                  </p:par>
                </p:childTnLst>
              </p:cTn>
              <p:nextCondLst>
                <p:cond delay="0" evt="onClick">
                  <p:tgtEl>
                    <p:spTgt spid="55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INTERSTELLAR Regia di Christopher Nolan. Con Matthew McConaughey, Anne Hathaway, Jessica Chastain, Michael Caine, John Lithgow.  Genere Fantascienza, - USA, 2014, durata 169 minuti."/>
          <p:cNvSpPr txBox="1"/>
          <p:nvPr/>
        </p:nvSpPr>
        <p:spPr>
          <a:xfrm>
            <a:off x="4169803" y="1260702"/>
            <a:ext cx="16044395" cy="1697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lvl1pPr>
          </a:lstStyle>
          <a:p>
            <a:pPr/>
            <a:r>
              <a:t>INTERSTELLAR Regia di Christopher Nolan. Con Matthew McConaughey, Anne Hathaway, Jessica Chastain, Michael Caine, John Lithgow.  Genere Fantascienza, - USA, 2014, durata 169 minuti.</a:t>
            </a:r>
          </a:p>
        </p:txBody>
      </p:sp>
      <p:sp>
        <p:nvSpPr>
          <p:cNvPr id="203" name="SCIENZA e FANTASCINZA"/>
          <p:cNvSpPr txBox="1"/>
          <p:nvPr/>
        </p:nvSpPr>
        <p:spPr>
          <a:xfrm>
            <a:off x="10224261" y="409032"/>
            <a:ext cx="602691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SCIENZA e FANTASCINZA</a:t>
            </a:r>
          </a:p>
        </p:txBody>
      </p:sp>
      <p:pic>
        <p:nvPicPr>
          <p:cNvPr id="204" name="Interstellar - Trailer italiano | HD" descr="Interstellar - Trailer italiano | HD"/>
          <p:cNvPicPr>
            <a:picLocks noChangeAspect="0"/>
          </p:cNvPicPr>
          <p:nvPr>
            <a:videoFile xmlns:mc="http://schemas.openxmlformats.org/markup-compatibility/2006" xmlns:aiw="http://developer.apple.com/namespaces/iwork" r:link="rId2" mc:Ignorable="aiw" aiw:title="Interstellar - Trailer italiano | HD" aiw:author="Warner Bros. Italia"/>
          </p:nvPr>
        </p:nvPicPr>
        <p:blipFill>
          <a:blip r:embed="rId3">
            <a:extLst/>
          </a:blip>
          <a:stretch>
            <a:fillRect/>
          </a:stretch>
        </p:blipFill>
        <p:spPr>
          <a:xfrm>
            <a:off x="9231359" y="3025247"/>
            <a:ext cx="8190010" cy="4606881"/>
          </a:xfrm>
          <a:prstGeom prst="rect">
            <a:avLst/>
          </a:prstGeom>
        </p:spPr>
      </p:pic>
      <p:pic>
        <p:nvPicPr>
          <p:cNvPr id="205" name="Non c'è più tempo | Interstellar" descr="Non c'è più tempo | Interstellar"/>
          <p:cNvPicPr>
            <a:picLocks noChangeAspect="0"/>
          </p:cNvPicPr>
          <p:nvPr>
            <a:videoFile xmlns:mc="http://schemas.openxmlformats.org/markup-compatibility/2006" xmlns:aiw="http://developer.apple.com/namespaces/iwork" r:link="rId4" mc:Ignorable="aiw" aiw:title="Non c'è più tempo | Interstellar" aiw:author="Amazon Prime Video Italia"/>
          </p:nvPr>
        </p:nvPicPr>
        <p:blipFill>
          <a:blip r:embed="rId5">
            <a:extLst/>
          </a:blip>
          <a:stretch>
            <a:fillRect/>
          </a:stretch>
        </p:blipFill>
        <p:spPr>
          <a:xfrm>
            <a:off x="10078211" y="8394167"/>
            <a:ext cx="6496306" cy="365417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0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04"/>
                </p:tgtEl>
              </p:cMediaNode>
            </p:video>
            <p:seq concurrent="1" prevAc="none" nextAc="seek">
              <p:cTn id="12" evtFilter="cancelBubble" nodeType="interactiveSeq" restart="whenNotActive" fill="hold">
                <p:stCondLst>
                  <p:cond delay="0" evt="onClick">
                    <p:tgtEl>
                      <p:spTgt spid="20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04"/>
                                        </p:tgtEl>
                                      </p:cBhvr>
                                    </p:cmd>
                                  </p:childTnLst>
                                </p:cTn>
                              </p:par>
                            </p:childTnLst>
                          </p:cTn>
                        </p:par>
                      </p:childTnLst>
                    </p:cTn>
                  </p:par>
                </p:childTnLst>
              </p:cTn>
              <p:nextCondLst>
                <p:cond delay="0" evt="onClick">
                  <p:tgtEl>
                    <p:spTgt spid="204"/>
                  </p:tgtEl>
                </p:cond>
              </p:nextCondLst>
            </p:seq>
            <p:video fullScrn="0">
              <p:cMediaNode mute="0" showWhenStopped="1" numSld="1" vol="80000">
                <p:cTn id="17" fill="hold" display="0">
                  <p:stCondLst>
                    <p:cond delay="indefinite"/>
                  </p:stCondLst>
                </p:cTn>
                <p:tgtEl>
                  <p:spTgt spid="205"/>
                </p:tgtEl>
              </p:cMediaNode>
            </p:video>
            <p:seq concurrent="1" prevAc="none" nextAc="seek">
              <p:cTn id="18" evtFilter="cancelBubble" nodeType="interactiveSeq" restart="whenNotActive" fill="hold">
                <p:stCondLst>
                  <p:cond delay="0" evt="onClick">
                    <p:tgtEl>
                      <p:spTgt spid="205"/>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205"/>
                                        </p:tgtEl>
                                      </p:cBhvr>
                                    </p:cmd>
                                  </p:childTnLst>
                                </p:cTn>
                              </p:par>
                            </p:childTnLst>
                          </p:cTn>
                        </p:par>
                      </p:childTnLst>
                    </p:cTn>
                  </p:par>
                </p:childTnLst>
              </p:cTn>
              <p:nextCondLst>
                <p:cond delay="0" evt="onClick">
                  <p:tgtEl>
                    <p:spTgt spid="205"/>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8" name="Martyrs (film 2008) TRAILER ITALIANO" descr="Martyrs (film 2008) TRAILER ITALIANO"/>
          <p:cNvPicPr>
            <a:picLocks noChangeAspect="0"/>
          </p:cNvPicPr>
          <p:nvPr>
            <a:videoFile xmlns:mc="http://schemas.openxmlformats.org/markup-compatibility/2006" xmlns:aiw="http://developer.apple.com/namespaces/iwork" r:link="rId2" mc:Ignorable="aiw" aiw:title="Martyrs (film 2008) TRAILER ITALIANO" aiw:author="HOME CINEMA TRAILER"/>
          </p:nvPr>
        </p:nvPicPr>
        <p:blipFill>
          <a:blip r:embed="rId3">
            <a:extLst/>
          </a:blip>
          <a:stretch>
            <a:fillRect/>
          </a:stretch>
        </p:blipFill>
        <p:spPr>
          <a:xfrm>
            <a:off x="4064000" y="1030069"/>
            <a:ext cx="16256000" cy="9144001"/>
          </a:xfrm>
          <a:prstGeom prst="rect">
            <a:avLst/>
          </a:prstGeom>
        </p:spPr>
      </p:pic>
      <p:sp>
        <p:nvSpPr>
          <p:cNvPr id="559" name="così disturbante che difficilmente si rivede"/>
          <p:cNvSpPr txBox="1"/>
          <p:nvPr/>
        </p:nvSpPr>
        <p:spPr>
          <a:xfrm>
            <a:off x="4223079" y="10429576"/>
            <a:ext cx="15937841" cy="11981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6" sz="6600">
                <a:latin typeface="+mn-lt"/>
                <a:ea typeface="+mn-ea"/>
                <a:cs typeface="+mn-cs"/>
                <a:sym typeface="Produkt Extralight"/>
              </a:defRPr>
            </a:lvl1pPr>
          </a:lstStyle>
          <a:p>
            <a:pPr/>
            <a:r>
              <a:t>così disturbante che difficilmente si rivede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58"/>
                </p:tgtEl>
              </p:cMediaNode>
            </p:video>
            <p:seq concurrent="1" prevAc="none" nextAc="seek">
              <p:cTn id="8" evtFilter="cancelBubble" nodeType="interactiveSeq" restart="whenNotActive" fill="hold">
                <p:stCondLst>
                  <p:cond delay="0" evt="onClick">
                    <p:tgtEl>
                      <p:spTgt spid="55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58"/>
                                        </p:tgtEl>
                                      </p:cBhvr>
                                    </p:cmd>
                                  </p:childTnLst>
                                </p:cTn>
                              </p:par>
                            </p:childTnLst>
                          </p:cTn>
                        </p:par>
                      </p:childTnLst>
                    </p:cTn>
                  </p:par>
                </p:childTnLst>
              </p:cTn>
              <p:nextCondLst>
                <p:cond delay="0" evt="onClick">
                  <p:tgtEl>
                    <p:spTgt spid="558"/>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1" name="HEREDITARY – LE RADICI DEL MALE - Trailer Ufficiale Italiano" descr="HEREDITARY – LE RADICI DEL MALE - Trailer Ufficiale Italiano"/>
          <p:cNvPicPr>
            <a:picLocks noChangeAspect="0"/>
          </p:cNvPicPr>
          <p:nvPr>
            <a:videoFile xmlns:mc="http://schemas.openxmlformats.org/markup-compatibility/2006" xmlns:aiw="http://developer.apple.com/namespaces/iwork" r:link="rId2" mc:Ignorable="aiw" aiw:title="HEREDITARY – LE RADICI DEL MALE - Trailer Ufficiale Italiano" aiw:author="Lucky Red"/>
          </p:nvPr>
        </p:nvPicPr>
        <p:blipFill>
          <a:blip r:embed="rId3">
            <a:extLst/>
          </a:blip>
          <a:stretch>
            <a:fillRect/>
          </a:stretch>
        </p:blipFill>
        <p:spPr>
          <a:xfrm>
            <a:off x="4150641" y="2727214"/>
            <a:ext cx="13870770" cy="7802308"/>
          </a:xfrm>
          <a:prstGeom prst="rect">
            <a:avLst/>
          </a:prstGeom>
        </p:spPr>
      </p:pic>
      <p:pic>
        <p:nvPicPr>
          <p:cNvPr id="562" name="Screenshot 2025-10-20 alle 23.42.17.png" descr="Screenshot 2025-10-20 alle 23.42.17.png"/>
          <p:cNvPicPr>
            <a:picLocks noChangeAspect="1"/>
          </p:cNvPicPr>
          <p:nvPr/>
        </p:nvPicPr>
        <p:blipFill>
          <a:blip r:embed="rId4">
            <a:extLst/>
          </a:blip>
          <a:stretch>
            <a:fillRect/>
          </a:stretch>
        </p:blipFill>
        <p:spPr>
          <a:xfrm>
            <a:off x="4212620" y="10740163"/>
            <a:ext cx="7216062" cy="1891589"/>
          </a:xfrm>
          <a:prstGeom prst="rect">
            <a:avLst/>
          </a:prstGeom>
          <a:ln w="12700">
            <a:miter lim="400000"/>
          </a:ln>
        </p:spPr>
      </p:pic>
      <p:sp>
        <p:nvSpPr>
          <p:cNvPr id="563" name="UN DEBUTTO AMBIZIOSO, CHE LAVORA PER ACCUMULO MA SFIORA INTUIZIONI…"/>
          <p:cNvSpPr txBox="1"/>
          <p:nvPr/>
        </p:nvSpPr>
        <p:spPr>
          <a:xfrm>
            <a:off x="3284164" y="741836"/>
            <a:ext cx="18321377" cy="13318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4200">
                <a:solidFill>
                  <a:srgbClr val="CBD7D9"/>
                </a:solidFill>
                <a:latin typeface="Helvetica Neue UltraLight"/>
                <a:ea typeface="Helvetica Neue UltraLight"/>
                <a:cs typeface="Helvetica Neue UltraLight"/>
                <a:sym typeface="Helvetica Neue UltraLight"/>
              </a:defRPr>
            </a:pPr>
            <a:r>
              <a:t>UN DEBUTTO AMBIZIOSO, CHE LAVORA PER ACCUMULO MA SFIORA INTUIZIONI </a:t>
            </a:r>
          </a:p>
          <a:p>
            <a:pPr algn="ctr" defTabSz="457200">
              <a:spcBef>
                <a:spcPts val="0"/>
              </a:spcBef>
              <a:defRPr sz="4200">
                <a:solidFill>
                  <a:srgbClr val="CBD7D9"/>
                </a:solidFill>
                <a:latin typeface="Helvetica Neue UltraLight"/>
                <a:ea typeface="Helvetica Neue UltraLight"/>
                <a:cs typeface="Helvetica Neue UltraLight"/>
                <a:sym typeface="Helvetica Neue UltraLight"/>
              </a:defRPr>
            </a:pPr>
            <a:r>
              <a:t>DESTINATE A LASCIARE IL SEGNO.</a:t>
            </a:r>
          </a:p>
        </p:txBody>
      </p:sp>
      <p:sp>
        <p:nvSpPr>
          <p:cNvPr id="564" name="HEREDITARY - LE RADICI DEL MALE Regia di Ari Aster. Con Toni Collette, Gabriel Byrne, Alex Wolff, Milly Shapiro, Ann Dowd. Genere Horror, - USA, 2018, durata 126 minuti."/>
          <p:cNvSpPr txBox="1"/>
          <p:nvPr/>
        </p:nvSpPr>
        <p:spPr>
          <a:xfrm>
            <a:off x="11800921" y="10932085"/>
            <a:ext cx="9351026" cy="15077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HEREDITARY - LE RADICI DEL MALE Regia di Ari Aster. Con Toni Collette, Gabriel Byrne, Alex Wolff, Milly Shapiro, Ann Dowd. Genere Horror, - USA, 2018, durata 126 minuti.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6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61"/>
                </p:tgtEl>
              </p:cMediaNode>
            </p:video>
            <p:seq concurrent="1" prevAc="none" nextAc="seek">
              <p:cTn id="8" evtFilter="cancelBubble" nodeType="interactiveSeq" restart="whenNotActive" fill="hold">
                <p:stCondLst>
                  <p:cond delay="0" evt="onClick">
                    <p:tgtEl>
                      <p:spTgt spid="56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61"/>
                                        </p:tgtEl>
                                      </p:cBhvr>
                                    </p:cmd>
                                  </p:childTnLst>
                                </p:cTn>
                              </p:par>
                            </p:childTnLst>
                          </p:cTn>
                        </p:par>
                      </p:childTnLst>
                    </p:cTn>
                  </p:par>
                </p:childTnLst>
              </p:cTn>
              <p:nextCondLst>
                <p:cond delay="0" evt="onClick">
                  <p:tgtEl>
                    <p:spTgt spid="561"/>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I sottogeneri dell ‘horror"/>
          <p:cNvSpPr txBox="1"/>
          <p:nvPr>
            <p:ph type="body" sz="half" idx="4294967295"/>
          </p:nvPr>
        </p:nvSpPr>
        <p:spPr>
          <a:xfrm>
            <a:off x="3296878" y="-1021650"/>
            <a:ext cx="16925311" cy="4089401"/>
          </a:xfrm>
          <a:prstGeom prst="rect">
            <a:avLst/>
          </a:prstGeom>
        </p:spPr>
        <p:txBody>
          <a:bodyPr anchor="ctr"/>
          <a:lstStyle>
            <a:lvl1pPr marL="0" indent="0" algn="ctr">
              <a:lnSpc>
                <a:spcPct val="90000"/>
              </a:lnSpc>
              <a:spcBef>
                <a:spcPts val="0"/>
              </a:spcBef>
              <a:buSzTx/>
              <a:buNone/>
              <a:defRPr spc="-66" sz="6700">
                <a:latin typeface="+mn-lt"/>
                <a:ea typeface="+mn-ea"/>
                <a:cs typeface="+mn-cs"/>
                <a:sym typeface="Produkt Extralight"/>
              </a:defRPr>
            </a:lvl1pPr>
          </a:lstStyle>
          <a:p>
            <a:pPr/>
            <a:r>
              <a:t>I sottogeneri dell ‘horror</a:t>
            </a:r>
          </a:p>
        </p:txBody>
      </p:sp>
      <p:sp>
        <p:nvSpPr>
          <p:cNvPr id="567" name="Horror soprannaturale…"/>
          <p:cNvSpPr txBox="1"/>
          <p:nvPr/>
        </p:nvSpPr>
        <p:spPr>
          <a:xfrm>
            <a:off x="375388" y="1418343"/>
            <a:ext cx="19004180" cy="118790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2300">
                <a:solidFill>
                  <a:srgbClr val="E6E8F0"/>
                </a:solidFill>
                <a:latin typeface="Helvetica Neue"/>
                <a:ea typeface="Helvetica Neue"/>
                <a:cs typeface="Helvetica Neue"/>
                <a:sym typeface="Helvetica Neue"/>
              </a:defRPr>
            </a:pPr>
            <a:r>
              <a:t>Horror soprannaturale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Coinvolge elementi ultraterreni come fantasmi, demoni e possessioni. La paura deriva dall'ignoto e da forze che sfuggono al controllo umano.</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L'Esorcista, The Conjuring. </a:t>
            </a:r>
          </a:p>
          <a:p>
            <a:pPr defTabSz="457200">
              <a:spcBef>
                <a:spcPts val="0"/>
              </a:spcBef>
              <a:defRPr sz="2300">
                <a:solidFill>
                  <a:srgbClr val="E6E8F0"/>
                </a:solidFill>
                <a:latin typeface="Helvetica Neue"/>
                <a:ea typeface="Helvetica Neue"/>
                <a:cs typeface="Helvetica Neue"/>
                <a:sym typeface="Helvetica Neue"/>
              </a:defRPr>
            </a:pPr>
            <a:r>
              <a:t>Slasher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Caratterizzato da un maniaco omicida (spesso mascherato) che dà la caccia a un gruppo di vittime, di solito giovani, con armi affilate.</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Halloween, Venerdì 13, Scream. </a:t>
            </a:r>
          </a:p>
          <a:p>
            <a:pPr defTabSz="457200">
              <a:spcBef>
                <a:spcPts val="0"/>
              </a:spcBef>
              <a:defRPr sz="2300">
                <a:solidFill>
                  <a:srgbClr val="E6E8F0"/>
                </a:solidFill>
                <a:latin typeface="Helvetica Neue"/>
                <a:ea typeface="Helvetica Neue"/>
                <a:cs typeface="Helvetica Neue"/>
                <a:sym typeface="Helvetica Neue"/>
              </a:defRPr>
            </a:pPr>
            <a:r>
              <a:t>Horror psicologico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Si concentra sulla fragilità della mente umana, creando tensione e angoscia con elementi di paranoia, allucinazioni e isolamento.</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Shining, Rosemary's Baby, The Babadook. </a:t>
            </a:r>
          </a:p>
          <a:p>
            <a:pPr defTabSz="457200">
              <a:spcBef>
                <a:spcPts val="0"/>
              </a:spcBef>
              <a:defRPr sz="2300">
                <a:solidFill>
                  <a:srgbClr val="E6E8F0"/>
                </a:solidFill>
                <a:latin typeface="Helvetica Neue"/>
                <a:ea typeface="Helvetica Neue"/>
                <a:cs typeface="Helvetica Neue"/>
                <a:sym typeface="Helvetica Neue"/>
              </a:defRPr>
            </a:pPr>
            <a:r>
              <a:t>Body horror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La paura deriva dalla deformazione, mutilazione o degenerazione del corpo umano, spesso in modo grottesco e viscerale.</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La Mosca, The Thing, Tetsuo: The Iron Man. </a:t>
            </a:r>
          </a:p>
          <a:p>
            <a:pPr defTabSz="457200">
              <a:spcBef>
                <a:spcPts val="0"/>
              </a:spcBef>
              <a:defRPr sz="2300">
                <a:solidFill>
                  <a:srgbClr val="E6E8F0"/>
                </a:solidFill>
                <a:latin typeface="Helvetica Neue"/>
                <a:ea typeface="Helvetica Neue"/>
                <a:cs typeface="Helvetica Neue"/>
                <a:sym typeface="Helvetica Neue"/>
              </a:defRPr>
            </a:pPr>
            <a:r>
              <a:t>Found footage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La narrazione è presentata attraverso filmati "trovati", come registrazioni amatoriali, telecamere di sicurezza o video di telefoni.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L'effetto è quello di un'esperienza autentica e inquietante.</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The Blair Witch Project, REC, Paranormal Activity. </a:t>
            </a:r>
          </a:p>
          <a:p>
            <a:pPr defTabSz="457200">
              <a:spcBef>
                <a:spcPts val="0"/>
              </a:spcBef>
              <a:defRPr sz="2300">
                <a:solidFill>
                  <a:srgbClr val="E6E8F0"/>
                </a:solidFill>
                <a:latin typeface="Helvetica Neue"/>
                <a:ea typeface="Helvetica Neue"/>
                <a:cs typeface="Helvetica Neue"/>
                <a:sym typeface="Helvetica Neue"/>
              </a:defRPr>
            </a:pPr>
            <a:r>
              <a:t>Horror gotico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Nato dalla letteratura del XVIII secolo, evoca un'atmosfera cupa e romantica, spesso ambientata in manieri antichi e in rovina.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La suspense è centrale e l'orrore può essere sia psicologico che soprannaturale.</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Dracula, Gli invasati. </a:t>
            </a:r>
          </a:p>
          <a:p>
            <a:pPr defTabSz="457200">
              <a:spcBef>
                <a:spcPts val="0"/>
              </a:spcBef>
              <a:defRPr sz="2300">
                <a:solidFill>
                  <a:srgbClr val="E6E8F0"/>
                </a:solidFill>
                <a:latin typeface="Helvetica Neue"/>
                <a:ea typeface="Helvetica Neue"/>
                <a:cs typeface="Helvetica Neue"/>
                <a:sym typeface="Helvetica Neue"/>
              </a:defRPr>
            </a:pPr>
            <a:r>
              <a:t>Splatter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Si concentra sull'esibizione grafica ed esagerata della violenza e del gore, con l'obiettivo di scioccare il pubblico.</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La casa, Saw - L'enigmista. </a:t>
            </a:r>
          </a:p>
          <a:p>
            <a:pPr marL="457200" indent="-317500" defTabSz="457200">
              <a:spcBef>
                <a:spcPts val="1600"/>
              </a:spcBef>
              <a:buClr>
                <a:srgbClr val="E6E8F0"/>
              </a:buClr>
              <a:buSzPct val="100000"/>
              <a:buFont typeface="Helvetica Neue"/>
              <a:buChar char="•"/>
              <a:defRPr sz="2300">
                <a:solidFill>
                  <a:srgbClr val="E6E8F0"/>
                </a:solidFill>
                <a:latin typeface="Helvetica Neue"/>
                <a:ea typeface="Helvetica Neue"/>
                <a:cs typeface="Helvetica Neue"/>
                <a:sym typeface="Helvetica Neue"/>
              </a:defRPr>
            </a:pPr>
            <a:r>
              <a:t>Esempi: Resident Evil (franchise), Silent Hill (franchise). </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J-Horror…"/>
          <p:cNvSpPr txBox="1"/>
          <p:nvPr/>
        </p:nvSpPr>
        <p:spPr>
          <a:xfrm>
            <a:off x="967808" y="1587017"/>
            <a:ext cx="21505943" cy="10541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sz="2600">
                <a:solidFill>
                  <a:srgbClr val="E6E8F0"/>
                </a:solidFill>
                <a:latin typeface="Helvetica Neue"/>
                <a:ea typeface="Helvetica Neue"/>
                <a:cs typeface="Helvetica Neue"/>
                <a:sym typeface="Helvetica Neue"/>
              </a:defRPr>
            </a:pPr>
            <a:r>
              <a:t>J-Horror </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Sottogenere proveniente dal Giappone, spesso caratterizzato da fantasmi vendicativi (come gli yūrei) con lunghi capelli scuri, un'atmosfera inquietante e una forte componente psicologica.</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Esempi: The Ring, Ju-on. </a:t>
            </a:r>
          </a:p>
          <a:p>
            <a:pPr defTabSz="457200">
              <a:spcBef>
                <a:spcPts val="0"/>
              </a:spcBef>
              <a:defRPr sz="2600">
                <a:solidFill>
                  <a:srgbClr val="E6E8F0"/>
                </a:solidFill>
                <a:latin typeface="Helvetica Neue"/>
                <a:ea typeface="Helvetica Neue"/>
                <a:cs typeface="Helvetica Neue"/>
                <a:sym typeface="Helvetica Neue"/>
              </a:defRPr>
            </a:pPr>
            <a:r>
              <a:t>Folk horror </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Ambientato in contesti rurali e isolati, l'orrore si manifesta attraverso leggende locali, culti pagani e rituali ancestrali.</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Esempi: The Wicker Man, Midsommar, Apostle. </a:t>
            </a:r>
          </a:p>
          <a:p>
            <a:pPr defTabSz="457200">
              <a:spcBef>
                <a:spcPts val="0"/>
              </a:spcBef>
              <a:defRPr sz="2600">
                <a:solidFill>
                  <a:srgbClr val="E6E8F0"/>
                </a:solidFill>
                <a:latin typeface="Helvetica Neue"/>
                <a:ea typeface="Helvetica Neue"/>
                <a:cs typeface="Helvetica Neue"/>
                <a:sym typeface="Helvetica Neue"/>
              </a:defRPr>
            </a:pPr>
            <a:r>
              <a:t>Horror fantascientifico </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Combina elementi della fantascienza e dell'orrore, spesso esplorando i pericoli della tecnologia, degli esperimenti scientifici o delle minacce aliene.</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Esempi: Alien, La cosa. </a:t>
            </a:r>
          </a:p>
          <a:p>
            <a:pPr defTabSz="457200">
              <a:spcBef>
                <a:spcPts val="0"/>
              </a:spcBef>
              <a:defRPr sz="2600">
                <a:solidFill>
                  <a:srgbClr val="E6E8F0"/>
                </a:solidFill>
                <a:latin typeface="Helvetica Neue"/>
                <a:ea typeface="Helvetica Neue"/>
                <a:cs typeface="Helvetica Neue"/>
                <a:sym typeface="Helvetica Neue"/>
              </a:defRPr>
            </a:pPr>
            <a:r>
              <a:t>Commedia horror </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Mescola elementi di commedia e horror, usando l'umorismo per alleggerire la tensione o per satirizzare il genere stesso.</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Esempi: Zombieland, Scappa - Get Out, Tucker &amp; Dale vs Evil. </a:t>
            </a:r>
          </a:p>
          <a:p>
            <a:pPr defTabSz="457200">
              <a:spcBef>
                <a:spcPts val="0"/>
              </a:spcBef>
              <a:defRPr sz="2600">
                <a:solidFill>
                  <a:srgbClr val="E6E8F0"/>
                </a:solidFill>
                <a:latin typeface="Helvetica Neue"/>
                <a:ea typeface="Helvetica Neue"/>
                <a:cs typeface="Helvetica Neue"/>
                <a:sym typeface="Helvetica Neue"/>
              </a:defRPr>
            </a:pPr>
            <a:r>
              <a:t>Eco-horror </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L'elemento di orrore deriva da disastri ambientali, creature mutate o dalla vendetta della natura stessa.</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Esempi: Gli uccelli, Anaconda, Il giorno degli zombi. </a:t>
            </a:r>
          </a:p>
          <a:p>
            <a:pPr defTabSz="457200">
              <a:spcBef>
                <a:spcPts val="0"/>
              </a:spcBef>
              <a:defRPr sz="2600">
                <a:solidFill>
                  <a:srgbClr val="E6E8F0"/>
                </a:solidFill>
                <a:latin typeface="Helvetica Neue"/>
                <a:ea typeface="Helvetica Neue"/>
                <a:cs typeface="Helvetica Neue"/>
                <a:sym typeface="Helvetica Neue"/>
              </a:defRPr>
            </a:pPr>
            <a:r>
              <a:t>Survival horror </a:t>
            </a:r>
          </a:p>
          <a:p>
            <a:pPr marL="457200" indent="-317500" defTabSz="457200">
              <a:spcBef>
                <a:spcPts val="1600"/>
              </a:spcBef>
              <a:buClr>
                <a:srgbClr val="E6E8F0"/>
              </a:buClr>
              <a:buSzPct val="100000"/>
              <a:buFont typeface="Helvetica Neue"/>
              <a:buChar char="•"/>
              <a:defRPr sz="2600">
                <a:solidFill>
                  <a:srgbClr val="E6E8F0"/>
                </a:solidFill>
                <a:latin typeface="Helvetica Neue"/>
                <a:ea typeface="Helvetica Neue"/>
                <a:cs typeface="Helvetica Neue"/>
                <a:sym typeface="Helvetica Neue"/>
              </a:defRPr>
            </a:pPr>
            <a:r>
              <a:t>Nato nel contesto dei videogiochi, si concentra sulla sopravvivenza dei personaggi in un ambiente ostile, spesso con risorse limitate.</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la critica sociale"/>
          <p:cNvSpPr txBox="1"/>
          <p:nvPr>
            <p:ph type="body" sz="half" idx="4294967295"/>
          </p:nvPr>
        </p:nvSpPr>
        <p:spPr>
          <a:xfrm>
            <a:off x="3729345" y="-950560"/>
            <a:ext cx="16925310" cy="4089401"/>
          </a:xfrm>
          <a:prstGeom prst="rect">
            <a:avLst/>
          </a:prstGeom>
        </p:spPr>
        <p:txBody>
          <a:bodyPr anchor="ctr"/>
          <a:lstStyle>
            <a:lvl1pPr marL="0" indent="0" algn="ctr">
              <a:lnSpc>
                <a:spcPct val="90000"/>
              </a:lnSpc>
              <a:spcBef>
                <a:spcPts val="0"/>
              </a:spcBef>
              <a:buSzTx/>
              <a:buNone/>
              <a:defRPr spc="-66" sz="6700">
                <a:latin typeface="+mn-lt"/>
                <a:ea typeface="+mn-ea"/>
                <a:cs typeface="+mn-cs"/>
                <a:sym typeface="Produkt Extralight"/>
              </a:defRPr>
            </a:lvl1pPr>
          </a:lstStyle>
          <a:p>
            <a:pPr/>
            <a:r>
              <a:t>la critica sociale</a:t>
            </a:r>
          </a:p>
        </p:txBody>
      </p:sp>
      <p:pic>
        <p:nvPicPr>
          <p:cNvPr id="572" name="Society - the horror" descr="Society - the horror"/>
          <p:cNvPicPr>
            <a:picLocks noChangeAspect="0"/>
          </p:cNvPicPr>
          <p:nvPr>
            <a:videoFile xmlns:mc="http://schemas.openxmlformats.org/markup-compatibility/2006" xmlns:aiw="http://developer.apple.com/namespaces/iwork" r:link="rId2" mc:Ignorable="aiw" aiw:title="Society - the horror" aiw:author="Francesco Dellamorte"/>
          </p:nvPr>
        </p:nvPicPr>
        <p:blipFill>
          <a:blip r:embed="rId3">
            <a:extLst/>
          </a:blip>
          <a:stretch>
            <a:fillRect/>
          </a:stretch>
        </p:blipFill>
        <p:spPr>
          <a:xfrm>
            <a:off x="7567631" y="1861679"/>
            <a:ext cx="9248738" cy="5202416"/>
          </a:xfrm>
          <a:prstGeom prst="rect">
            <a:avLst/>
          </a:prstGeom>
        </p:spPr>
      </p:pic>
      <p:sp>
        <p:nvSpPr>
          <p:cNvPr id="573" name="SOCIETY - THE HORROR   di Brian Yuzna.…"/>
          <p:cNvSpPr txBox="1"/>
          <p:nvPr/>
        </p:nvSpPr>
        <p:spPr>
          <a:xfrm>
            <a:off x="3015980" y="7469471"/>
            <a:ext cx="13553847" cy="29047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SOCIETY - THE HORROR   di Brian Yuzna. </a:t>
            </a:r>
          </a:p>
          <a:p>
            <a:pPr>
              <a:defRPr sz="2800"/>
            </a:pPr>
            <a:r>
              <a:t>Un film con Billy Warlock, Evan Richards, Devin Devasquez. Titolo originale: Society. </a:t>
            </a:r>
          </a:p>
          <a:p>
            <a:pPr>
              <a:defRPr sz="2800"/>
            </a:pPr>
            <a:r>
              <a:t>Genere Horror - USA, 1989, durata 99 minuti.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72"/>
                </p:tgtEl>
              </p:cMediaNode>
            </p:video>
            <p:seq concurrent="1" prevAc="none" nextAc="seek">
              <p:cTn id="8" evtFilter="cancelBubble" nodeType="interactiveSeq" restart="whenNotActive" fill="hold">
                <p:stCondLst>
                  <p:cond delay="0" evt="onClick">
                    <p:tgtEl>
                      <p:spTgt spid="57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72"/>
                                        </p:tgtEl>
                                      </p:cBhvr>
                                    </p:cmd>
                                  </p:childTnLst>
                                </p:cTn>
                              </p:par>
                            </p:childTnLst>
                          </p:cTn>
                        </p:par>
                      </p:childTnLst>
                    </p:cTn>
                  </p:par>
                </p:childTnLst>
              </p:cTn>
              <p:nextCondLst>
                <p:cond delay="0" evt="onClick">
                  <p:tgtEl>
                    <p:spTgt spid="57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la critica sociale"/>
          <p:cNvSpPr txBox="1"/>
          <p:nvPr>
            <p:ph type="body" sz="half" idx="4294967295"/>
          </p:nvPr>
        </p:nvSpPr>
        <p:spPr>
          <a:xfrm>
            <a:off x="3729345" y="-950560"/>
            <a:ext cx="16925310" cy="4089401"/>
          </a:xfrm>
          <a:prstGeom prst="rect">
            <a:avLst/>
          </a:prstGeom>
        </p:spPr>
        <p:txBody>
          <a:bodyPr anchor="ctr"/>
          <a:lstStyle>
            <a:lvl1pPr marL="0" indent="0" algn="ctr">
              <a:lnSpc>
                <a:spcPct val="90000"/>
              </a:lnSpc>
              <a:spcBef>
                <a:spcPts val="0"/>
              </a:spcBef>
              <a:buSzTx/>
              <a:buNone/>
              <a:defRPr spc="-66" sz="6700">
                <a:latin typeface="+mn-lt"/>
                <a:ea typeface="+mn-ea"/>
                <a:cs typeface="+mn-cs"/>
                <a:sym typeface="Produkt Extralight"/>
              </a:defRPr>
            </a:lvl1pPr>
          </a:lstStyle>
          <a:p>
            <a:pPr/>
            <a:r>
              <a:t>la critica sociale</a:t>
            </a:r>
          </a:p>
        </p:txBody>
      </p:sp>
      <p:pic>
        <p:nvPicPr>
          <p:cNvPr id="576" name="THE SUBSTANCE | Trailer italiano ufficiale HD - DAL 30 OTTOBRE AL CINEMA" descr="THE SUBSTANCE | Trailer italiano ufficiale HD - DAL 30 OTTOBRE AL CINEMA"/>
          <p:cNvPicPr>
            <a:picLocks noChangeAspect="0"/>
          </p:cNvPicPr>
          <p:nvPr>
            <a:videoFile xmlns:mc="http://schemas.openxmlformats.org/markup-compatibility/2006" xmlns:aiw="http://developer.apple.com/namespaces/iwork" r:link="rId2" mc:Ignorable="aiw" aiw:title="THE SUBSTANCE | Trailer italiano ufficiale HD - DAL 30 OTTOBRE AL CINEMA" aiw:author="I Wonder Pictures"/>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76"/>
                </p:tgtEl>
              </p:cMediaNode>
            </p:video>
            <p:seq concurrent="1" prevAc="none" nextAc="seek">
              <p:cTn id="8" evtFilter="cancelBubble" nodeType="interactiveSeq" restart="whenNotActive" fill="hold">
                <p:stCondLst>
                  <p:cond delay="0" evt="onClick">
                    <p:tgtEl>
                      <p:spTgt spid="57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76"/>
                                        </p:tgtEl>
                                      </p:cBhvr>
                                    </p:cmd>
                                  </p:childTnLst>
                                </p:cTn>
                              </p:par>
                            </p:childTnLst>
                          </p:cTn>
                        </p:par>
                      </p:childTnLst>
                    </p:cTn>
                  </p:par>
                </p:childTnLst>
              </p:cTn>
              <p:nextCondLst>
                <p:cond delay="0" evt="onClick">
                  <p:tgtEl>
                    <p:spTgt spid="576"/>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la critica sociale"/>
          <p:cNvSpPr txBox="1"/>
          <p:nvPr>
            <p:ph type="body" sz="half" idx="4294967295"/>
          </p:nvPr>
        </p:nvSpPr>
        <p:spPr>
          <a:xfrm>
            <a:off x="3729345" y="-950560"/>
            <a:ext cx="16925310" cy="4089401"/>
          </a:xfrm>
          <a:prstGeom prst="rect">
            <a:avLst/>
          </a:prstGeom>
        </p:spPr>
        <p:txBody>
          <a:bodyPr anchor="ctr"/>
          <a:lstStyle>
            <a:lvl1pPr marL="0" indent="0" algn="ctr">
              <a:lnSpc>
                <a:spcPct val="90000"/>
              </a:lnSpc>
              <a:spcBef>
                <a:spcPts val="0"/>
              </a:spcBef>
              <a:buSzTx/>
              <a:buNone/>
              <a:defRPr spc="-66" sz="6700">
                <a:latin typeface="+mn-lt"/>
                <a:ea typeface="+mn-ea"/>
                <a:cs typeface="+mn-cs"/>
                <a:sym typeface="Produkt Extralight"/>
              </a:defRPr>
            </a:lvl1pPr>
          </a:lstStyle>
          <a:p>
            <a:pPr/>
            <a:r>
              <a:t>la critica sociale</a:t>
            </a:r>
          </a:p>
        </p:txBody>
      </p:sp>
      <p:pic>
        <p:nvPicPr>
          <p:cNvPr id="579" name="Zombi - All'interno del Centro Commerciale" descr="Zombi - All'interno del Centro Commerciale"/>
          <p:cNvPicPr>
            <a:picLocks noChangeAspect="0"/>
          </p:cNvPicPr>
          <p:nvPr>
            <a:videoFile xmlns:mc="http://schemas.openxmlformats.org/markup-compatibility/2006" xmlns:aiw="http://developer.apple.com/namespaces/iwork" r:link="rId2" mc:Ignorable="aiw" aiw:title="Zombi - All'interno del Centro Commerciale" aiw:author="pep985"/>
          </p:nvPr>
        </p:nvPicPr>
        <p:blipFill>
          <a:blip r:embed="rId3">
            <a:extLst/>
          </a:blip>
          <a:stretch>
            <a:fillRect/>
          </a:stretch>
        </p:blipFill>
        <p:spPr>
          <a:xfrm>
            <a:off x="6714511" y="2044959"/>
            <a:ext cx="10954978" cy="8216233"/>
          </a:xfrm>
          <a:prstGeom prst="rect">
            <a:avLst/>
          </a:prstGeom>
        </p:spPr>
      </p:pic>
      <p:sp>
        <p:nvSpPr>
          <p:cNvPr id="580" name="ZOMBI…"/>
          <p:cNvSpPr txBox="1"/>
          <p:nvPr/>
        </p:nvSpPr>
        <p:spPr>
          <a:xfrm>
            <a:off x="3081500" y="9432942"/>
            <a:ext cx="17509608" cy="3195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ZOMBI</a:t>
            </a:r>
          </a:p>
          <a:p>
            <a:pPr>
              <a:defRPr sz="3600"/>
            </a:pPr>
            <a:r>
              <a:t>Regia di George A. Romero. Con Tom Savini, David Emge, Ken Foree, Scott H. Reiniger, Gaylen Ross, David Crawford. Cast completo Titolo originale: Dawn of the Dead. Genere Horror - USA, 1979, durata 120 minuti.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79"/>
                </p:tgtEl>
              </p:cMediaNode>
            </p:video>
            <p:seq concurrent="1" prevAc="none" nextAc="seek">
              <p:cTn id="8" evtFilter="cancelBubble" nodeType="interactiveSeq" restart="whenNotActive" fill="hold">
                <p:stCondLst>
                  <p:cond delay="0" evt="onClick">
                    <p:tgtEl>
                      <p:spTgt spid="57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79"/>
                                        </p:tgtEl>
                                      </p:cBhvr>
                                    </p:cmd>
                                  </p:childTnLst>
                                </p:cTn>
                              </p:par>
                            </p:childTnLst>
                          </p:cTn>
                        </p:par>
                      </p:childTnLst>
                    </p:cTn>
                  </p:par>
                </p:childTnLst>
              </p:cTn>
              <p:nextCondLst>
                <p:cond delay="0" evt="onClick">
                  <p:tgtEl>
                    <p:spTgt spid="579"/>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Erotico"/>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Erotico</a:t>
            </a:r>
          </a:p>
        </p:txBody>
      </p:sp>
      <p:sp>
        <p:nvSpPr>
          <p:cNvPr id="583" name="Tratta il sesso in modo NON esplicito."/>
          <p:cNvSpPr txBox="1"/>
          <p:nvPr/>
        </p:nvSpPr>
        <p:spPr>
          <a:xfrm>
            <a:off x="8173506" y="5503843"/>
            <a:ext cx="868934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Tratta il sesso in modo NON esplicito.</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5" name="Secretary (film 2002) TRAILER ITALIANO" descr="Secretary (film 2002) TRAILER ITALIANO"/>
          <p:cNvPicPr>
            <a:picLocks noChangeAspect="0"/>
          </p:cNvPicPr>
          <p:nvPr>
            <a:videoFile xmlns:mc="http://schemas.openxmlformats.org/markup-compatibility/2006" xmlns:aiw="http://developer.apple.com/namespaces/iwork" r:link="rId2" mc:Ignorable="aiw" aiw:title="Secretary (film 2002) TRAILER ITALIANO" aiw:author="HOME CINEMA TRAILER"/>
          </p:nvPr>
        </p:nvPicPr>
        <p:blipFill>
          <a:blip r:embed="rId3">
            <a:extLst/>
          </a:blip>
          <a:stretch>
            <a:fillRect/>
          </a:stretch>
        </p:blipFill>
        <p:spPr>
          <a:xfrm>
            <a:off x="11268956" y="4845889"/>
            <a:ext cx="10567640" cy="5944298"/>
          </a:xfrm>
          <a:prstGeom prst="rect">
            <a:avLst/>
          </a:prstGeom>
        </p:spPr>
      </p:pic>
      <p:pic>
        <p:nvPicPr>
          <p:cNvPr id="586" name="41R85rZdEyL._AC_UF894,1000_QL80_.jpg" descr="41R85rZdEyL._AC_UF894,1000_QL80_.jpg"/>
          <p:cNvPicPr>
            <a:picLocks noChangeAspect="1"/>
          </p:cNvPicPr>
          <p:nvPr/>
        </p:nvPicPr>
        <p:blipFill>
          <a:blip r:embed="rId4">
            <a:extLst/>
          </a:blip>
          <a:stretch>
            <a:fillRect/>
          </a:stretch>
        </p:blipFill>
        <p:spPr>
          <a:xfrm>
            <a:off x="4420865" y="2358413"/>
            <a:ext cx="6451759" cy="1025716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85"/>
                </p:tgtEl>
              </p:cMediaNode>
            </p:video>
            <p:seq concurrent="1" prevAc="none" nextAc="seek">
              <p:cTn id="8" evtFilter="cancelBubble" nodeType="interactiveSeq" restart="whenNotActive" fill="hold">
                <p:stCondLst>
                  <p:cond delay="0" evt="onClick">
                    <p:tgtEl>
                      <p:spTgt spid="58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85"/>
                                        </p:tgtEl>
                                      </p:cBhvr>
                                    </p:cmd>
                                  </p:childTnLst>
                                </p:cTn>
                              </p:par>
                            </p:childTnLst>
                          </p:cTn>
                        </p:par>
                      </p:childTnLst>
                    </p:cTn>
                  </p:par>
                </p:childTnLst>
              </p:cTn>
              <p:nextCondLst>
                <p:cond delay="0" evt="onClick">
                  <p:tgtEl>
                    <p:spTgt spid="585"/>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MONELLA (1998) | Trailer ufficiale del film erotico di Tinto Brass" descr="MONELLA (1998) | Trailer ufficiale del film erotico di Tinto Brass"/>
          <p:cNvPicPr>
            <a:picLocks noChangeAspect="0"/>
          </p:cNvPicPr>
          <p:nvPr>
            <a:videoFile xmlns:mc="http://schemas.openxmlformats.org/markup-compatibility/2006" xmlns:aiw="http://developer.apple.com/namespaces/iwork" r:link="rId2" mc:Ignorable="aiw" aiw:title="MONELLA (1998) | Trailer ufficiale del film erotico di Tinto Brass" aiw:author="MovieDigger"/>
          </p:nvPr>
        </p:nvPicPr>
        <p:blipFill>
          <a:blip r:embed="rId3">
            <a:extLst/>
          </a:blip>
          <a:stretch>
            <a:fillRect/>
          </a:stretch>
        </p:blipFill>
        <p:spPr>
          <a:xfrm>
            <a:off x="2150943" y="6774972"/>
            <a:ext cx="8438757" cy="4746802"/>
          </a:xfrm>
          <a:prstGeom prst="rect">
            <a:avLst/>
          </a:prstGeom>
        </p:spPr>
      </p:pic>
      <p:pic>
        <p:nvPicPr>
          <p:cNvPr id="589" name="Raunchy Comedy: All Ladies Do It (1992) | Movie Trailer" descr="Raunchy Comedy: All Ladies Do It (1992) | Movie Trailer"/>
          <p:cNvPicPr>
            <a:picLocks noChangeAspect="0"/>
          </p:cNvPicPr>
          <p:nvPr>
            <a:videoFile xmlns:mc="http://schemas.openxmlformats.org/markup-compatibility/2006" xmlns:aiw="http://developer.apple.com/namespaces/iwork" r:link="rId4" mc:Ignorable="aiw" aiw:title="Raunchy Comedy: All Ladies Do It (1992) | Movie Trailer" aiw:author="FilmX"/>
          </p:nvPr>
        </p:nvPicPr>
        <p:blipFill>
          <a:blip r:embed="rId5">
            <a:extLst/>
          </a:blip>
          <a:stretch>
            <a:fillRect/>
          </a:stretch>
        </p:blipFill>
        <p:spPr>
          <a:xfrm>
            <a:off x="13155418" y="6866745"/>
            <a:ext cx="8112454" cy="4563255"/>
          </a:xfrm>
          <a:prstGeom prst="rect">
            <a:avLst/>
          </a:prstGeom>
        </p:spPr>
      </p:pic>
      <p:sp>
        <p:nvSpPr>
          <p:cNvPr id="590" name="Il cinema di Tinto Brass"/>
          <p:cNvSpPr txBox="1"/>
          <p:nvPr/>
        </p:nvSpPr>
        <p:spPr>
          <a:xfrm>
            <a:off x="9480550" y="4980291"/>
            <a:ext cx="542290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cinema di Tinto Brass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8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58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88"/>
                </p:tgtEl>
              </p:cMediaNode>
            </p:video>
            <p:seq concurrent="1" prevAc="none" nextAc="seek">
              <p:cTn id="12" evtFilter="cancelBubble" nodeType="interactiveSeq" restart="whenNotActive" fill="hold">
                <p:stCondLst>
                  <p:cond delay="0" evt="onClick">
                    <p:tgtEl>
                      <p:spTgt spid="588"/>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588"/>
                                        </p:tgtEl>
                                      </p:cBhvr>
                                    </p:cmd>
                                  </p:childTnLst>
                                </p:cTn>
                              </p:par>
                            </p:childTnLst>
                          </p:cTn>
                        </p:par>
                      </p:childTnLst>
                    </p:cTn>
                  </p:par>
                </p:childTnLst>
              </p:cTn>
              <p:nextCondLst>
                <p:cond delay="0" evt="onClick">
                  <p:tgtEl>
                    <p:spTgt spid="588"/>
                  </p:tgtEl>
                </p:cond>
              </p:nextCondLst>
            </p:seq>
            <p:video fullScrn="0">
              <p:cMediaNode mute="0" showWhenStopped="1" numSld="1" vol="80000">
                <p:cTn id="17" fill="hold" display="0">
                  <p:stCondLst>
                    <p:cond delay="indefinite"/>
                  </p:stCondLst>
                </p:cTn>
                <p:tgtEl>
                  <p:spTgt spid="589"/>
                </p:tgtEl>
              </p:cMediaNode>
            </p:video>
            <p:seq concurrent="1" prevAc="none" nextAc="seek">
              <p:cTn id="18" evtFilter="cancelBubble" nodeType="interactiveSeq" restart="whenNotActive" fill="hold">
                <p:stCondLst>
                  <p:cond delay="0" evt="onClick">
                    <p:tgtEl>
                      <p:spTgt spid="589"/>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589"/>
                                        </p:tgtEl>
                                      </p:cBhvr>
                                    </p:cmd>
                                  </p:childTnLst>
                                </p:cTn>
                              </p:par>
                            </p:childTnLst>
                          </p:cTn>
                        </p:par>
                      </p:childTnLst>
                    </p:cTn>
                  </p:par>
                </p:childTnLst>
              </p:cTn>
              <p:nextCondLst>
                <p:cond delay="0" evt="onClick">
                  <p:tgtEl>
                    <p:spTgt spid="58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The Road (film 2009) TRAILER ITALIANO" descr="The Road (film 2009) TRAILER ITALIANO"/>
          <p:cNvPicPr>
            <a:picLocks noChangeAspect="0"/>
          </p:cNvPicPr>
          <p:nvPr>
            <a:videoFile xmlns:mc="http://schemas.openxmlformats.org/markup-compatibility/2006" xmlns:aiw="http://developer.apple.com/namespaces/iwork" r:link="rId2" mc:Ignorable="aiw" aiw:title="The Road (film 2009) TRAILER ITALIANO" aiw:author="HOME CINEMA TRAILER"/>
          </p:nvPr>
        </p:nvPicPr>
        <p:blipFill>
          <a:blip r:embed="rId3">
            <a:extLst/>
          </a:blip>
          <a:stretch>
            <a:fillRect/>
          </a:stretch>
        </p:blipFill>
        <p:spPr>
          <a:xfrm>
            <a:off x="4064000" y="2714763"/>
            <a:ext cx="16256000" cy="9144001"/>
          </a:xfrm>
          <a:prstGeom prst="rect">
            <a:avLst/>
          </a:prstGeom>
        </p:spPr>
      </p:pic>
      <p:sp>
        <p:nvSpPr>
          <p:cNvPr id="208" name="UN INNO ALLA PATERNITA’"/>
          <p:cNvSpPr txBox="1"/>
          <p:nvPr/>
        </p:nvSpPr>
        <p:spPr>
          <a:xfrm>
            <a:off x="8943847" y="12044158"/>
            <a:ext cx="623112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 INNO ALLA PATERNITA’</a:t>
            </a:r>
          </a:p>
        </p:txBody>
      </p:sp>
      <p:sp>
        <p:nvSpPr>
          <p:cNvPr id="209" name="Regia di John Hillcoat. Con Viggo Mortensen, Kodi Smit-McPhee, Charlize Theron, Robert Duvall, Guy Pearce.- USA, 2009, durata 111 minuti."/>
          <p:cNvSpPr txBox="1"/>
          <p:nvPr/>
        </p:nvSpPr>
        <p:spPr>
          <a:xfrm>
            <a:off x="4169803" y="1527402"/>
            <a:ext cx="16044395" cy="11643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lvl1pPr>
          </a:lstStyle>
          <a:p>
            <a:pPr/>
            <a:r>
              <a:t>Regia di John Hillcoat. Con Viggo Mortensen, Kodi Smit-McPhee, Charlize Theron, Robert Duvall, Guy Pearce.- USA, 2009, durata 111 minuti. </a:t>
            </a:r>
          </a:p>
        </p:txBody>
      </p:sp>
      <p:sp>
        <p:nvSpPr>
          <p:cNvPr id="210" name="CHE GENERE È?"/>
          <p:cNvSpPr txBox="1"/>
          <p:nvPr/>
        </p:nvSpPr>
        <p:spPr>
          <a:xfrm>
            <a:off x="10224261" y="409032"/>
            <a:ext cx="382930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CHE GENERE È?</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0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07"/>
                </p:tgtEl>
              </p:cMediaNode>
            </p:video>
            <p:seq concurrent="1" prevAc="none" nextAc="seek">
              <p:cTn id="8" evtFilter="cancelBubble" nodeType="interactiveSeq" restart="whenNotActive" fill="hold">
                <p:stCondLst>
                  <p:cond delay="0" evt="onClick">
                    <p:tgtEl>
                      <p:spTgt spid="20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07"/>
                                        </p:tgtEl>
                                      </p:cBhvr>
                                    </p:cmd>
                                  </p:childTnLst>
                                </p:cTn>
                              </p:par>
                            </p:childTnLst>
                          </p:cTn>
                        </p:par>
                      </p:childTnLst>
                    </p:cTn>
                  </p:par>
                </p:childTnLst>
              </p:cTn>
              <p:nextCondLst>
                <p:cond delay="0" evt="onClick">
                  <p:tgtEl>
                    <p:spTgt spid="207"/>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Cinquanta sfumature di nero"/>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Cinquanta sfumature di nero</a:t>
            </a:r>
          </a:p>
        </p:txBody>
      </p:sp>
      <p:pic>
        <p:nvPicPr>
          <p:cNvPr id="593" name="CINQUANTA SFUMATURE DI NERO - Trailer italiano ufficiale" descr="CINQUANTA SFUMATURE DI NERO - Trailer italiano ufficiale"/>
          <p:cNvPicPr>
            <a:picLocks noChangeAspect="0"/>
          </p:cNvPicPr>
          <p:nvPr>
            <a:videoFile xmlns:mc="http://schemas.openxmlformats.org/markup-compatibility/2006" xmlns:aiw="http://developer.apple.com/namespaces/iwork" r:link="rId2" mc:Ignorable="aiw" aiw:title="CINQUANTA SFUMATURE DI NERO - Trailer italiano ufficiale" aiw:author="Universal Pictures International Italy"/>
          </p:nvPr>
        </p:nvPicPr>
        <p:blipFill>
          <a:blip r:embed="rId3">
            <a:extLst/>
          </a:blip>
          <a:stretch>
            <a:fillRect/>
          </a:stretch>
        </p:blipFill>
        <p:spPr>
          <a:xfrm>
            <a:off x="4064000" y="4110652"/>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93"/>
                </p:tgtEl>
              </p:cMediaNode>
            </p:video>
            <p:seq concurrent="1" prevAc="none" nextAc="seek">
              <p:cTn id="8" evtFilter="cancelBubble" nodeType="interactiveSeq" restart="whenNotActive" fill="hold">
                <p:stCondLst>
                  <p:cond delay="0" evt="onClick">
                    <p:tgtEl>
                      <p:spTgt spid="59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93"/>
                                        </p:tgtEl>
                                      </p:cBhvr>
                                    </p:cmd>
                                  </p:childTnLst>
                                </p:cTn>
                              </p:par>
                            </p:childTnLst>
                          </p:cTn>
                        </p:par>
                      </p:childTnLst>
                    </p:cTn>
                  </p:par>
                </p:childTnLst>
              </p:cTn>
              <p:nextCondLst>
                <p:cond delay="0" evt="onClick">
                  <p:tgtEl>
                    <p:spTgt spid="593"/>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Porno"/>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Porno</a:t>
            </a:r>
          </a:p>
        </p:txBody>
      </p:sp>
      <p:sp>
        <p:nvSpPr>
          <p:cNvPr id="596" name="Tratta il sesso in modo esplicito. Viola il tabù"/>
          <p:cNvSpPr txBox="1"/>
          <p:nvPr/>
        </p:nvSpPr>
        <p:spPr>
          <a:xfrm>
            <a:off x="8173506" y="5503843"/>
            <a:ext cx="1026363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Tratta il sesso in modo esplicito. Viola il tabù</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La pornografia esiste da quando esiste l’umanità…"/>
          <p:cNvSpPr txBox="1"/>
          <p:nvPr>
            <p:ph type="body" sz="half" idx="4294967295"/>
          </p:nvPr>
        </p:nvSpPr>
        <p:spPr>
          <a:xfrm>
            <a:off x="2604610" y="494945"/>
            <a:ext cx="16925311" cy="4089401"/>
          </a:xfrm>
          <a:prstGeom prst="rect">
            <a:avLst/>
          </a:prstGeom>
        </p:spPr>
        <p:txBody>
          <a:bodyPr anchor="ctr"/>
          <a:lstStyle/>
          <a:p>
            <a:pPr marL="0" indent="0" algn="ctr">
              <a:lnSpc>
                <a:spcPct val="90000"/>
              </a:lnSpc>
              <a:spcBef>
                <a:spcPts val="0"/>
              </a:spcBef>
              <a:buSzTx/>
              <a:buNone/>
              <a:defRPr spc="-48" sz="4800">
                <a:latin typeface="+mn-lt"/>
                <a:ea typeface="+mn-ea"/>
                <a:cs typeface="+mn-cs"/>
                <a:sym typeface="Produkt Extralight"/>
              </a:defRPr>
            </a:pPr>
            <a:r>
              <a:t>La pornografia esiste da quando esiste l’umanità </a:t>
            </a:r>
          </a:p>
          <a:p>
            <a:pPr marL="0" indent="0" algn="ctr">
              <a:lnSpc>
                <a:spcPct val="90000"/>
              </a:lnSpc>
              <a:spcBef>
                <a:spcPts val="0"/>
              </a:spcBef>
              <a:buSzTx/>
              <a:buNone/>
              <a:defRPr spc="-41" sz="4100">
                <a:latin typeface="+mn-lt"/>
                <a:ea typeface="+mn-ea"/>
                <a:cs typeface="+mn-cs"/>
                <a:sym typeface="Produkt Extralight"/>
              </a:defRPr>
            </a:pPr>
            <a:r>
              <a:t> </a:t>
            </a:r>
            <a:r>
              <a:rPr spc="-38" sz="3800"/>
              <a:t>il sesso è uno dei principali punti di interesse della cultura</a:t>
            </a:r>
          </a:p>
        </p:txBody>
      </p:sp>
      <p:pic>
        <p:nvPicPr>
          <p:cNvPr id="599" name="cave-painting-from-7-2000-bce-v0-zkxyezcdrgc81.jpg.jpeg" descr="cave-painting-from-7-2000-bce-v0-zkxyezcdrgc81.jpg.jpeg"/>
          <p:cNvPicPr>
            <a:picLocks noChangeAspect="1"/>
          </p:cNvPicPr>
          <p:nvPr/>
        </p:nvPicPr>
        <p:blipFill>
          <a:blip r:embed="rId2">
            <a:extLst/>
          </a:blip>
          <a:stretch>
            <a:fillRect/>
          </a:stretch>
        </p:blipFill>
        <p:spPr>
          <a:xfrm>
            <a:off x="1385869" y="4060133"/>
            <a:ext cx="5859720" cy="3841372"/>
          </a:xfrm>
          <a:prstGeom prst="rect">
            <a:avLst/>
          </a:prstGeom>
          <a:ln w="12700">
            <a:miter lim="400000"/>
          </a:ln>
        </p:spPr>
      </p:pic>
      <p:pic>
        <p:nvPicPr>
          <p:cNvPr id="600" name="Erotic_scenes_Louvre_G13_n1.jpg" descr="Erotic_scenes_Louvre_G13_n1.jpg"/>
          <p:cNvPicPr>
            <a:picLocks noChangeAspect="1"/>
          </p:cNvPicPr>
          <p:nvPr/>
        </p:nvPicPr>
        <p:blipFill>
          <a:blip r:embed="rId3">
            <a:extLst/>
          </a:blip>
          <a:stretch>
            <a:fillRect/>
          </a:stretch>
        </p:blipFill>
        <p:spPr>
          <a:xfrm>
            <a:off x="1415164" y="8260596"/>
            <a:ext cx="5859720" cy="4394790"/>
          </a:xfrm>
          <a:prstGeom prst="rect">
            <a:avLst/>
          </a:prstGeom>
          <a:ln w="12700">
            <a:miter lim="400000"/>
          </a:ln>
        </p:spPr>
      </p:pic>
      <p:pic>
        <p:nvPicPr>
          <p:cNvPr id="601" name="porn-history-2.jpg" descr="porn-history-2.jpg"/>
          <p:cNvPicPr>
            <a:picLocks noChangeAspect="1"/>
          </p:cNvPicPr>
          <p:nvPr/>
        </p:nvPicPr>
        <p:blipFill>
          <a:blip r:embed="rId4">
            <a:extLst/>
          </a:blip>
          <a:stretch>
            <a:fillRect/>
          </a:stretch>
        </p:blipFill>
        <p:spPr>
          <a:xfrm>
            <a:off x="7698779" y="4027579"/>
            <a:ext cx="5859720" cy="3906480"/>
          </a:xfrm>
          <a:prstGeom prst="rect">
            <a:avLst/>
          </a:prstGeom>
          <a:ln w="12700">
            <a:miter lim="400000"/>
          </a:ln>
        </p:spPr>
      </p:pic>
      <p:pic>
        <p:nvPicPr>
          <p:cNvPr id="602" name="falli.jpg" descr="falli.jpg"/>
          <p:cNvPicPr>
            <a:picLocks noChangeAspect="1"/>
          </p:cNvPicPr>
          <p:nvPr/>
        </p:nvPicPr>
        <p:blipFill>
          <a:blip r:embed="rId5">
            <a:extLst/>
          </a:blip>
          <a:stretch>
            <a:fillRect/>
          </a:stretch>
        </p:blipFill>
        <p:spPr>
          <a:xfrm>
            <a:off x="14011688" y="3977500"/>
            <a:ext cx="8094220" cy="4006639"/>
          </a:xfrm>
          <a:prstGeom prst="rect">
            <a:avLst/>
          </a:prstGeom>
          <a:ln w="12700">
            <a:miter lim="400000"/>
          </a:ln>
        </p:spPr>
      </p:pic>
      <p:pic>
        <p:nvPicPr>
          <p:cNvPr id="603" name="Museo_Nazionale_Napoli_Gabinetto_Segreto_Mercury.jpg" descr="Museo_Nazionale_Napoli_Gabinetto_Segreto_Mercury.jpg"/>
          <p:cNvPicPr>
            <a:picLocks noChangeAspect="1"/>
          </p:cNvPicPr>
          <p:nvPr/>
        </p:nvPicPr>
        <p:blipFill>
          <a:blip r:embed="rId6">
            <a:extLst/>
          </a:blip>
          <a:stretch>
            <a:fillRect/>
          </a:stretch>
        </p:blipFill>
        <p:spPr>
          <a:xfrm>
            <a:off x="7971529" y="8260596"/>
            <a:ext cx="4916205" cy="4394790"/>
          </a:xfrm>
          <a:prstGeom prst="rect">
            <a:avLst/>
          </a:prstGeom>
          <a:ln w="12700">
            <a:miter lim="400000"/>
          </a:ln>
        </p:spPr>
      </p:pic>
      <p:pic>
        <p:nvPicPr>
          <p:cNvPr id="604" name="khajuraho-kamasutra.jpg" descr="khajuraho-kamasutra.jpg"/>
          <p:cNvPicPr>
            <a:picLocks noChangeAspect="1"/>
          </p:cNvPicPr>
          <p:nvPr/>
        </p:nvPicPr>
        <p:blipFill>
          <a:blip r:embed="rId7">
            <a:extLst/>
          </a:blip>
          <a:stretch>
            <a:fillRect/>
          </a:stretch>
        </p:blipFill>
        <p:spPr>
          <a:xfrm>
            <a:off x="13584380" y="8454671"/>
            <a:ext cx="8948837" cy="4006639"/>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la pornografia è Cinema?…"/>
          <p:cNvSpPr txBox="1"/>
          <p:nvPr>
            <p:ph type="body" sz="half" idx="4294967295"/>
          </p:nvPr>
        </p:nvSpPr>
        <p:spPr>
          <a:xfrm>
            <a:off x="4097508" y="4813300"/>
            <a:ext cx="16925311" cy="4089400"/>
          </a:xfrm>
          <a:prstGeom prst="rect">
            <a:avLst/>
          </a:prstGeom>
        </p:spPr>
        <p:txBody>
          <a:bodyPr anchor="ctr"/>
          <a:lstStyle/>
          <a:p>
            <a:pPr marL="0" indent="0" algn="ctr" defTabSz="2121354">
              <a:lnSpc>
                <a:spcPct val="90000"/>
              </a:lnSpc>
              <a:spcBef>
                <a:spcPts val="0"/>
              </a:spcBef>
              <a:buSzTx/>
              <a:buNone/>
              <a:defRPr spc="-43" sz="4350">
                <a:latin typeface="+mn-lt"/>
                <a:ea typeface="+mn-ea"/>
                <a:cs typeface="+mn-cs"/>
                <a:sym typeface="Produkt Extralight"/>
              </a:defRPr>
            </a:pPr>
            <a:r>
              <a:t>la pornografia è Cinema?</a:t>
            </a:r>
          </a:p>
          <a:p>
            <a:pPr marL="0" indent="0" algn="ctr" defTabSz="2121354">
              <a:lnSpc>
                <a:spcPct val="90000"/>
              </a:lnSpc>
              <a:spcBef>
                <a:spcPts val="0"/>
              </a:spcBef>
              <a:buSzTx/>
              <a:buNone/>
              <a:defRPr spc="-43" sz="4350">
                <a:latin typeface="+mn-lt"/>
                <a:ea typeface="+mn-ea"/>
                <a:cs typeface="+mn-cs"/>
                <a:sym typeface="Produkt Extralight"/>
              </a:defRPr>
            </a:pPr>
            <a:r>
              <a:t>la pornografia è arte?</a:t>
            </a:r>
          </a:p>
          <a:p>
            <a:pPr marL="0" indent="0" algn="ctr" defTabSz="2121354">
              <a:lnSpc>
                <a:spcPct val="90000"/>
              </a:lnSpc>
              <a:spcBef>
                <a:spcPts val="0"/>
              </a:spcBef>
              <a:buSzTx/>
              <a:buNone/>
              <a:defRPr spc="-43" sz="4350">
                <a:latin typeface="+mn-lt"/>
                <a:ea typeface="+mn-ea"/>
                <a:cs typeface="+mn-cs"/>
                <a:sym typeface="Produkt Extralight"/>
              </a:defRPr>
            </a:pPr>
          </a:p>
          <a:p>
            <a:pPr marL="0" indent="0" algn="ctr" defTabSz="2121354">
              <a:lnSpc>
                <a:spcPct val="90000"/>
              </a:lnSpc>
              <a:spcBef>
                <a:spcPts val="0"/>
              </a:spcBef>
              <a:buSzTx/>
              <a:buNone/>
              <a:defRPr spc="-43" sz="4350">
                <a:latin typeface="+mn-lt"/>
                <a:ea typeface="+mn-ea"/>
                <a:cs typeface="+mn-cs"/>
                <a:sym typeface="Produkt Extralight"/>
              </a:defRPr>
            </a:pPr>
            <a:r>
              <a:t>il film erotico è “buono”, il film pornografico è “cattivo”?</a:t>
            </a:r>
          </a:p>
          <a:p>
            <a:pPr marL="0" indent="0" algn="ctr" defTabSz="2121354">
              <a:lnSpc>
                <a:spcPct val="90000"/>
              </a:lnSpc>
              <a:spcBef>
                <a:spcPts val="0"/>
              </a:spcBef>
              <a:buSzTx/>
              <a:buNone/>
              <a:defRPr spc="-43" sz="4350">
                <a:latin typeface="+mn-lt"/>
                <a:ea typeface="+mn-ea"/>
                <a:cs typeface="+mn-cs"/>
                <a:sym typeface="Produkt Extralight"/>
              </a:defRPr>
            </a:pP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8" name="Primo piano in bianco e nero di una trama intessuta" descr="Primo piano in bianco e nero di una trama intessuta"/>
          <p:cNvPicPr>
            <a:picLocks noChangeAspect="1"/>
          </p:cNvPicPr>
          <p:nvPr>
            <p:ph type="pic" idx="21"/>
          </p:nvPr>
        </p:nvPicPr>
        <p:blipFill>
          <a:blip r:embed="rId2">
            <a:extLst/>
          </a:blip>
          <a:srcRect l="0" t="33549" r="0" b="8991"/>
          <a:stretch>
            <a:fillRect/>
          </a:stretch>
        </p:blipFill>
        <p:spPr>
          <a:xfrm>
            <a:off x="2217991" y="429176"/>
            <a:ext cx="9379832" cy="8710361"/>
          </a:xfrm>
          <a:prstGeom prst="rect">
            <a:avLst/>
          </a:prstGeom>
        </p:spPr>
      </p:pic>
      <p:pic>
        <p:nvPicPr>
          <p:cNvPr id="609" name="Axel_Braun_October_2010.jpg" descr="Axel_Braun_October_2010.jpg"/>
          <p:cNvPicPr>
            <a:picLocks noChangeAspect="1"/>
          </p:cNvPicPr>
          <p:nvPr/>
        </p:nvPicPr>
        <p:blipFill>
          <a:blip r:embed="rId3">
            <a:extLst/>
          </a:blip>
          <a:stretch>
            <a:fillRect/>
          </a:stretch>
        </p:blipFill>
        <p:spPr>
          <a:xfrm>
            <a:off x="13065160" y="0"/>
            <a:ext cx="9144001" cy="13716001"/>
          </a:xfrm>
          <a:prstGeom prst="rect">
            <a:avLst/>
          </a:prstGeom>
          <a:ln w="12700">
            <a:miter lim="400000"/>
          </a:ln>
        </p:spPr>
      </p:pic>
      <p:sp>
        <p:nvSpPr>
          <p:cNvPr id="610" name="Lasse Braun (Algeri, 8 aprile 1936 – Roma, 16 febbraio 2015)"/>
          <p:cNvSpPr txBox="1"/>
          <p:nvPr/>
        </p:nvSpPr>
        <p:spPr>
          <a:xfrm>
            <a:off x="2257190" y="9399758"/>
            <a:ext cx="13471486"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Lasse Braun </a:t>
            </a:r>
            <a:r>
              <a:rPr sz="2100"/>
              <a:t>(Algeri, 8 aprile 1936 – Roma, 16 febbraio 2015)</a:t>
            </a:r>
          </a:p>
        </p:txBody>
      </p:sp>
      <p:sp>
        <p:nvSpPr>
          <p:cNvPr id="611" name="Axel Braun"/>
          <p:cNvSpPr txBox="1"/>
          <p:nvPr/>
        </p:nvSpPr>
        <p:spPr>
          <a:xfrm>
            <a:off x="10243009" y="11508773"/>
            <a:ext cx="13471486"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spcBef>
                <a:spcPts val="0"/>
              </a:spcBef>
              <a:defRPr sz="3600">
                <a:latin typeface="Produkt Light"/>
                <a:ea typeface="Produkt Light"/>
                <a:cs typeface="Produkt Light"/>
                <a:sym typeface="Produkt Light"/>
              </a:defRPr>
            </a:lvl1pPr>
          </a:lstStyle>
          <a:p>
            <a:pPr/>
            <a:r>
              <a:t>Axel Braun</a:t>
            </a:r>
          </a:p>
        </p:txBody>
      </p:sp>
      <p:sp>
        <p:nvSpPr>
          <p:cNvPr id="612" name="(Milano, 22 settembre 1966)"/>
          <p:cNvSpPr txBox="1"/>
          <p:nvPr/>
        </p:nvSpPr>
        <p:spPr>
          <a:xfrm>
            <a:off x="9060686" y="11896259"/>
            <a:ext cx="3499257"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spcBef>
                <a:spcPts val="0"/>
              </a:spcBef>
              <a:defRPr sz="3600">
                <a:latin typeface="Produkt Light"/>
                <a:ea typeface="Produkt Light"/>
                <a:cs typeface="Produkt Light"/>
                <a:sym typeface="Produkt Light"/>
              </a:defRPr>
            </a:pPr>
            <a:r>
              <a:rPr sz="2400"/>
              <a:t>(</a:t>
            </a:r>
            <a:r>
              <a:rPr sz="2100"/>
              <a:t>Milano, 22 settembre 1966)</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lt;Il sistema insiste molto sulla differenza tra erotismo e pornografia. Si è talmente ripetuto questo concetto in tutte le salse che la gente ormai lo prende per scontato. Cioè, l'erotismo sarebbe &quot;buono&quot; mentre la pornografia sarebbe &quot;cattiva&quot;. Sembra di"/>
          <p:cNvSpPr txBox="1"/>
          <p:nvPr>
            <p:ph type="body" idx="4294967295"/>
          </p:nvPr>
        </p:nvSpPr>
        <p:spPr>
          <a:xfrm>
            <a:off x="3729345" y="1428183"/>
            <a:ext cx="16925310" cy="12733321"/>
          </a:xfrm>
          <a:prstGeom prst="rect">
            <a:avLst/>
          </a:prstGeom>
        </p:spPr>
        <p:txBody>
          <a:bodyPr anchor="ctr"/>
          <a:lstStyle/>
          <a:p>
            <a:pPr marL="0" indent="0" defTabSz="457200">
              <a:spcBef>
                <a:spcPts val="0"/>
              </a:spcBef>
              <a:buSzTx/>
              <a:buNone/>
              <a:defRPr sz="3400">
                <a:solidFill>
                  <a:srgbClr val="E2E5E9"/>
                </a:solidFill>
                <a:latin typeface="Helvetica Neue"/>
                <a:ea typeface="Helvetica Neue"/>
                <a:cs typeface="Helvetica Neue"/>
                <a:sym typeface="Helvetica Neue"/>
              </a:defRPr>
            </a:pPr>
            <a:r>
              <a:t>&lt;Il sistema insiste molto sulla differenza tra erotismo e pornografia. Si è talmente ripetuto questo concetto in tutte le salse che la gente ormai lo prende per scontato. Cioè, l'erotismo sarebbe "buono" mentre la pornografia sarebbe "cattiva". Sembra di essere ancora alle elementari dove sulla lavagna si scrivevano i buoni da una parte e i cattivi dall'altra. Roba che va bene solo per cervelli atrofizzati. </a:t>
            </a:r>
          </a:p>
          <a:p>
            <a:pPr marL="0" indent="0" defTabSz="457200">
              <a:spcBef>
                <a:spcPts val="0"/>
              </a:spcBef>
              <a:buSzTx/>
              <a:buNone/>
              <a:defRPr sz="3400">
                <a:solidFill>
                  <a:srgbClr val="E2E5E9"/>
                </a:solidFill>
                <a:latin typeface="Helvetica Neue"/>
                <a:ea typeface="Helvetica Neue"/>
                <a:cs typeface="Helvetica Neue"/>
                <a:sym typeface="Helvetica Neue"/>
              </a:defRPr>
            </a:pPr>
            <a:r>
              <a:t>A questo proposito, ieri, 9 settembre 2009, ne ho sentita una in TV che rasenta il colmo dell'idiozia. In un telegiornale di grande ascolto, un'attrice, alla quale un giornalista aveva posto ancora una volta la domanda trita e ritrita circa questa "differenza", ha dichiarato testualmente: "L'erotismo è vita, la pornografia è morte" Cazzo! Mi son detto, qui siamo alla tragedia greca! Visto che una simile stronzata non è stata tagliata, si vede proprio che il sistema catto-censorio sta rantolando senza più idee in un coma irreversibile. Tutta gente che parlava a vanvera senza sapere niente né di erotismo, né di pornografia. </a:t>
            </a:r>
          </a:p>
          <a:p>
            <a:pPr marL="0" indent="0" defTabSz="457200">
              <a:spcBef>
                <a:spcPts val="0"/>
              </a:spcBef>
              <a:buSzTx/>
              <a:buNone/>
              <a:defRPr sz="3400">
                <a:solidFill>
                  <a:srgbClr val="E2E5E9"/>
                </a:solidFill>
                <a:latin typeface="Helvetica Neue"/>
                <a:ea typeface="Helvetica Neue"/>
                <a:cs typeface="Helvetica Neue"/>
                <a:sym typeface="Helvetica Neue"/>
              </a:defRPr>
            </a:pPr>
            <a:r>
              <a:t>Per dare una risposta breve direi che l'uno tratta del nudo e l'atra del sesso. In realtà, insistere su questa "differenza" è una vera e propria strumentalizzazione per colpire la sessualità, tacciarla di peccato "mortale" e fare felice il Vaticano [...]. Per canto mio ho sempre rifiutato questo "imbroglio". </a:t>
            </a:r>
            <a:r>
              <a:rPr b="1"/>
              <a:t>È solo nella pornografia che l'erotismo si realizza pienamente. Tutto il resto è solo un pretesto per girare intorno al sesso senza farlo vedere. Spesso ben fatto e ben costruito, ma pur sempre mancante dell'essenziale.</a:t>
            </a:r>
            <a:r>
              <a:t>&gt; </a:t>
            </a:r>
          </a:p>
          <a:p>
            <a:pPr lvl="8" marL="0" indent="3657600" defTabSz="457200">
              <a:spcBef>
                <a:spcPts val="0"/>
              </a:spcBef>
              <a:buSzTx/>
              <a:buNone/>
              <a:defRPr sz="3400">
                <a:solidFill>
                  <a:srgbClr val="E2E5E9"/>
                </a:solidFill>
                <a:latin typeface="Helvetica Neue"/>
                <a:ea typeface="Helvetica Neue"/>
                <a:cs typeface="Helvetica Neue"/>
                <a:sym typeface="Helvetica Neue"/>
              </a:defRPr>
            </a:pPr>
          </a:p>
          <a:p>
            <a:pPr lvl="8" marL="0" indent="3657600" defTabSz="457200">
              <a:spcBef>
                <a:spcPts val="0"/>
              </a:spcBef>
              <a:buSzTx/>
              <a:buNone/>
              <a:defRPr sz="3400">
                <a:solidFill>
                  <a:srgbClr val="E2E5E9"/>
                </a:solidFill>
                <a:latin typeface="Helvetica Neue"/>
                <a:ea typeface="Helvetica Neue"/>
                <a:cs typeface="Helvetica Neue"/>
                <a:sym typeface="Helvetica Neue"/>
              </a:defRPr>
            </a:pPr>
            <a:r>
              <a:t>(Lasse Braun)</a:t>
            </a:r>
          </a:p>
        </p:txBody>
      </p:sp>
      <p:sp>
        <p:nvSpPr>
          <p:cNvPr id="615" name="Erotico o Porno?"/>
          <p:cNvSpPr txBox="1"/>
          <p:nvPr/>
        </p:nvSpPr>
        <p:spPr>
          <a:xfrm>
            <a:off x="3729345" y="-688192"/>
            <a:ext cx="16925310" cy="408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lnSpc>
                <a:spcPct val="90000"/>
              </a:lnSpc>
              <a:spcBef>
                <a:spcPts val="0"/>
              </a:spcBef>
              <a:defRPr spc="-66" sz="6600">
                <a:latin typeface="+mn-lt"/>
                <a:ea typeface="+mn-ea"/>
                <a:cs typeface="+mn-cs"/>
                <a:sym typeface="Produkt Extralight"/>
              </a:defRPr>
            </a:lvl1pPr>
          </a:lstStyle>
          <a:p>
            <a:pPr/>
            <a:r>
              <a:t>Erotico o Porno?</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7" name="Primo piano in bianco e nero di una trama intessuta" descr="Primo piano in bianco e nero di una trama intessuta"/>
          <p:cNvPicPr>
            <a:picLocks noChangeAspect="1"/>
          </p:cNvPicPr>
          <p:nvPr>
            <p:ph type="pic" idx="21"/>
          </p:nvPr>
        </p:nvPicPr>
        <p:blipFill>
          <a:blip r:embed="rId2">
            <a:extLst/>
          </a:blip>
          <a:srcRect l="17357" t="0" r="6793" b="0"/>
          <a:stretch>
            <a:fillRect/>
          </a:stretch>
        </p:blipFill>
        <p:spPr>
          <a:xfrm>
            <a:off x="1578177" y="666144"/>
            <a:ext cx="7145734" cy="8710361"/>
          </a:xfrm>
          <a:prstGeom prst="rect">
            <a:avLst/>
          </a:prstGeom>
        </p:spPr>
      </p:pic>
      <p:sp>
        <p:nvSpPr>
          <p:cNvPr id="618" name="Michele Capozzi (1946-1923)"/>
          <p:cNvSpPr txBox="1"/>
          <p:nvPr/>
        </p:nvSpPr>
        <p:spPr>
          <a:xfrm>
            <a:off x="1522590" y="9589333"/>
            <a:ext cx="13471485"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Michele Capozzi </a:t>
            </a:r>
            <a:r>
              <a:rPr sz="2100"/>
              <a:t>(1946-1923)</a:t>
            </a:r>
          </a:p>
        </p:txBody>
      </p:sp>
      <p:pic>
        <p:nvPicPr>
          <p:cNvPr id="619" name="497629712_10231037016321559_5806609555345052290_n.jpg" descr="497629712_10231037016321559_5806609555345052290_n.jpg"/>
          <p:cNvPicPr>
            <a:picLocks noChangeAspect="1"/>
          </p:cNvPicPr>
          <p:nvPr/>
        </p:nvPicPr>
        <p:blipFill>
          <a:blip r:embed="rId3">
            <a:extLst/>
          </a:blip>
          <a:stretch>
            <a:fillRect/>
          </a:stretch>
        </p:blipFill>
        <p:spPr>
          <a:xfrm>
            <a:off x="11372980" y="666144"/>
            <a:ext cx="12029607" cy="8710217"/>
          </a:xfrm>
          <a:prstGeom prst="rect">
            <a:avLst/>
          </a:prstGeom>
          <a:ln w="12700">
            <a:miter lim="400000"/>
          </a:ln>
        </p:spPr>
      </p:pic>
      <p:sp>
        <p:nvSpPr>
          <p:cNvPr id="620" name="citazione: &quot;Nel musical la gente all'improvviso, senza motivo, canta. Nel porno scopa&quot;…"/>
          <p:cNvSpPr txBox="1"/>
          <p:nvPr/>
        </p:nvSpPr>
        <p:spPr>
          <a:xfrm>
            <a:off x="4333651" y="10829210"/>
            <a:ext cx="14857096" cy="15836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i="1" sz="3000">
                <a:solidFill>
                  <a:srgbClr val="E2E5E9"/>
                </a:solidFill>
                <a:latin typeface="Produkt-Extralight"/>
                <a:ea typeface="Produkt-Extralight"/>
                <a:cs typeface="Produkt-Extralight"/>
                <a:sym typeface="Produkt-Extralight"/>
              </a:defRPr>
            </a:pPr>
            <a:r>
              <a:t>citazione: "Nel musical la gente all'improvviso, senza motivo, canta. Nel porno scopa"</a:t>
            </a:r>
          </a:p>
          <a:p>
            <a:pPr defTabSz="457200">
              <a:spcBef>
                <a:spcPts val="0"/>
              </a:spcBef>
              <a:defRPr i="1" sz="3000">
                <a:solidFill>
                  <a:srgbClr val="E2E5E9"/>
                </a:solidFill>
                <a:latin typeface="Produkt-Extralight"/>
                <a:ea typeface="Produkt-Extralight"/>
                <a:cs typeface="Produkt-Extralight"/>
                <a:sym typeface="Produkt-Extralight"/>
              </a:defRPr>
            </a:pPr>
          </a:p>
          <a:p>
            <a:pPr defTabSz="457200">
              <a:spcBef>
                <a:spcPts val="0"/>
              </a:spcBef>
              <a:defRPr i="1" sz="3000">
                <a:solidFill>
                  <a:srgbClr val="E2E5E9"/>
                </a:solidFill>
                <a:latin typeface="Produkt-Extralight"/>
                <a:ea typeface="Produkt-Extralight"/>
                <a:cs typeface="Produkt-Extralight"/>
                <a:sym typeface="Produkt-Extralight"/>
              </a:defRPr>
            </a:pPr>
            <a:r>
              <a:t>(ec)citazione: "Noi siamo i pornologi, i nuovi cospiratori"</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In tutte le dittature di qualsiasi colore uno dei primi atti di repressione è la censura della pornografia…"/>
          <p:cNvSpPr txBox="1"/>
          <p:nvPr>
            <p:ph type="body" sz="half" idx="4294967295"/>
          </p:nvPr>
        </p:nvSpPr>
        <p:spPr>
          <a:xfrm>
            <a:off x="3729345" y="3723247"/>
            <a:ext cx="16925310" cy="7418102"/>
          </a:xfrm>
          <a:prstGeom prst="rect">
            <a:avLst/>
          </a:prstGeom>
        </p:spPr>
        <p:txBody>
          <a:bodyPr anchor="ctr"/>
          <a:lstStyle/>
          <a:p>
            <a:pPr marL="0" indent="0" algn="ctr">
              <a:lnSpc>
                <a:spcPct val="90000"/>
              </a:lnSpc>
              <a:spcBef>
                <a:spcPts val="0"/>
              </a:spcBef>
              <a:buSzTx/>
              <a:buNone/>
              <a:defRPr spc="-50" sz="5000">
                <a:latin typeface="+mn-lt"/>
                <a:ea typeface="+mn-ea"/>
                <a:cs typeface="+mn-cs"/>
                <a:sym typeface="Produkt Extralight"/>
              </a:defRPr>
            </a:pPr>
            <a:r>
              <a:t>In tutte le dittature di qualsiasi colore uno dei primi atti di repressione è la censura della pornografia</a:t>
            </a:r>
          </a:p>
          <a:p>
            <a:pPr marL="0" indent="0" algn="ctr">
              <a:lnSpc>
                <a:spcPct val="90000"/>
              </a:lnSpc>
              <a:spcBef>
                <a:spcPts val="0"/>
              </a:spcBef>
              <a:buSzTx/>
              <a:buNone/>
              <a:defRPr spc="-50" sz="5000">
                <a:latin typeface="+mn-lt"/>
                <a:ea typeface="+mn-ea"/>
                <a:cs typeface="+mn-cs"/>
                <a:sym typeface="Produkt Extralight"/>
              </a:defRPr>
            </a:pPr>
          </a:p>
          <a:p>
            <a:pPr marL="0" indent="0" algn="ctr">
              <a:lnSpc>
                <a:spcPct val="90000"/>
              </a:lnSpc>
              <a:spcBef>
                <a:spcPts val="0"/>
              </a:spcBef>
              <a:buSzTx/>
              <a:buNone/>
              <a:defRPr spc="-50" sz="5000">
                <a:latin typeface="+mn-lt"/>
                <a:ea typeface="+mn-ea"/>
                <a:cs typeface="+mn-cs"/>
                <a:sym typeface="Produkt Extralight"/>
              </a:defRPr>
            </a:pPr>
            <a:r>
              <a:t>il controllo sulla sessualità e sulla libertà di espressione è</a:t>
            </a:r>
          </a:p>
          <a:p>
            <a:pPr marL="0" indent="0" algn="ctr">
              <a:lnSpc>
                <a:spcPct val="90000"/>
              </a:lnSpc>
              <a:spcBef>
                <a:spcPts val="0"/>
              </a:spcBef>
              <a:buSzTx/>
              <a:buNone/>
              <a:defRPr spc="-50" sz="5000">
                <a:latin typeface="+mn-lt"/>
                <a:ea typeface="+mn-ea"/>
                <a:cs typeface="+mn-cs"/>
                <a:sym typeface="Produkt Extralight"/>
              </a:defRPr>
            </a:pPr>
            <a:r>
              <a:t>pilastro del pensiero unico</a:t>
            </a:r>
          </a:p>
        </p:txBody>
      </p:sp>
      <p:sp>
        <p:nvSpPr>
          <p:cNvPr id="623" name="&quot;Noi siamo i pornologi, i nuovi cospiratori&quot;"/>
          <p:cNvSpPr txBox="1"/>
          <p:nvPr/>
        </p:nvSpPr>
        <p:spPr>
          <a:xfrm>
            <a:off x="7295895" y="2387735"/>
            <a:ext cx="954786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Graphik"/>
                <a:ea typeface="Graphik"/>
                <a:cs typeface="Graphik"/>
                <a:sym typeface="Graphik"/>
              </a:defRPr>
            </a:lvl1pPr>
          </a:lstStyle>
          <a:p>
            <a:pPr/>
            <a:r>
              <a:t>"Noi siamo i pornologi, i nuovi cospiratori"</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La pornografia ha molteplici funzioni/vocazioni:…"/>
          <p:cNvSpPr txBox="1"/>
          <p:nvPr>
            <p:ph type="body" sz="half" idx="4294967295"/>
          </p:nvPr>
        </p:nvSpPr>
        <p:spPr>
          <a:xfrm>
            <a:off x="3729345" y="3723247"/>
            <a:ext cx="16925310" cy="7418102"/>
          </a:xfrm>
          <a:prstGeom prst="rect">
            <a:avLst/>
          </a:prstGeom>
        </p:spPr>
        <p:txBody>
          <a:bodyPr anchor="ctr"/>
          <a:lstStyle/>
          <a:p>
            <a:pPr marL="0" indent="0" algn="ctr" defTabSz="2218888">
              <a:lnSpc>
                <a:spcPct val="90000"/>
              </a:lnSpc>
              <a:spcBef>
                <a:spcPts val="0"/>
              </a:spcBef>
              <a:buSzTx/>
              <a:buNone/>
              <a:defRPr spc="-45" sz="4550">
                <a:latin typeface="+mn-lt"/>
                <a:ea typeface="+mn-ea"/>
                <a:cs typeface="+mn-cs"/>
                <a:sym typeface="Produkt Extralight"/>
              </a:defRPr>
            </a:pPr>
            <a:r>
              <a:t>La pornografia ha molteplici funzioni/vocazioni:</a:t>
            </a:r>
          </a:p>
          <a:p>
            <a:pPr marL="0" indent="0" algn="ctr" defTabSz="2218888">
              <a:lnSpc>
                <a:spcPct val="90000"/>
              </a:lnSpc>
              <a:spcBef>
                <a:spcPts val="0"/>
              </a:spcBef>
              <a:buSzTx/>
              <a:buNone/>
              <a:defRPr spc="-45" sz="4550">
                <a:latin typeface="+mn-lt"/>
                <a:ea typeface="+mn-ea"/>
                <a:cs typeface="+mn-cs"/>
                <a:sym typeface="Produkt Extralight"/>
              </a:defRPr>
            </a:pPr>
          </a:p>
          <a:p>
            <a:pPr marL="0" indent="0" algn="ctr" defTabSz="2218888">
              <a:lnSpc>
                <a:spcPct val="90000"/>
              </a:lnSpc>
              <a:spcBef>
                <a:spcPts val="0"/>
              </a:spcBef>
              <a:buSzTx/>
              <a:buNone/>
              <a:defRPr spc="-45" sz="4550">
                <a:latin typeface="+mn-lt"/>
                <a:ea typeface="+mn-ea"/>
                <a:cs typeface="+mn-cs"/>
                <a:sym typeface="Produkt Extralight"/>
              </a:defRPr>
            </a:pPr>
            <a:r>
              <a:t>creare eccitazione sessuale, mostrare e violare il tabù scandalizzando, contrastare la repressione sessuale/culturale</a:t>
            </a:r>
          </a:p>
          <a:p>
            <a:pPr marL="0" indent="0" algn="ctr" defTabSz="2218888">
              <a:lnSpc>
                <a:spcPct val="90000"/>
              </a:lnSpc>
              <a:spcBef>
                <a:spcPts val="0"/>
              </a:spcBef>
              <a:buSzTx/>
              <a:buNone/>
              <a:defRPr spc="-45" sz="4550">
                <a:latin typeface="+mn-lt"/>
                <a:ea typeface="+mn-ea"/>
                <a:cs typeface="+mn-cs"/>
                <a:sym typeface="Produkt Extralight"/>
              </a:defRPr>
            </a:pPr>
          </a:p>
          <a:p>
            <a:pPr marL="0" indent="0" algn="ctr" defTabSz="2218888">
              <a:lnSpc>
                <a:spcPct val="90000"/>
              </a:lnSpc>
              <a:spcBef>
                <a:spcPts val="0"/>
              </a:spcBef>
              <a:buSzTx/>
              <a:buNone/>
              <a:defRPr spc="-45" sz="4550">
                <a:latin typeface="+mn-lt"/>
                <a:ea typeface="+mn-ea"/>
                <a:cs typeface="+mn-cs"/>
                <a:sym typeface="Produkt Extralight"/>
              </a:defRPr>
            </a:pPr>
            <a:r>
              <a:t>es:</a:t>
            </a:r>
          </a:p>
          <a:p>
            <a:pPr marL="0" indent="0" algn="ctr" defTabSz="2218888">
              <a:lnSpc>
                <a:spcPct val="90000"/>
              </a:lnSpc>
              <a:spcBef>
                <a:spcPts val="0"/>
              </a:spcBef>
              <a:buSzTx/>
              <a:buNone/>
              <a:defRPr spc="-45" sz="4550">
                <a:latin typeface="+mn-lt"/>
                <a:ea typeface="+mn-ea"/>
                <a:cs typeface="+mn-cs"/>
                <a:sym typeface="Produkt Extralight"/>
              </a:defRPr>
            </a:pPr>
            <a:r>
              <a:t>DEVIL IN MISS JONES </a:t>
            </a:r>
          </a:p>
          <a:p>
            <a:pPr marL="0" indent="0" algn="ctr" defTabSz="2218888">
              <a:lnSpc>
                <a:spcPct val="90000"/>
              </a:lnSpc>
              <a:spcBef>
                <a:spcPts val="0"/>
              </a:spcBef>
              <a:buSzTx/>
              <a:buNone/>
              <a:defRPr spc="-45" sz="4550">
                <a:latin typeface="+mn-lt"/>
                <a:ea typeface="+mn-ea"/>
                <a:cs typeface="+mn-cs"/>
                <a:sym typeface="Produkt Extralight"/>
              </a:defRPr>
            </a:pPr>
            <a:r>
              <a:rPr spc="-40" sz="4004"/>
              <a:t>R</a:t>
            </a:r>
            <a:r>
              <a:rPr spc="-34" sz="3458"/>
              <a:t>egia di Gerard Damiano. Con Georgina Spelvin, John Clemens, Harry Reems, Marc Stevens, Levi Richards. Genere Porno - USA, 1973, durata 67 minuti.</a:t>
            </a:r>
            <a:endParaRPr spc="-34" sz="3458"/>
          </a:p>
          <a:p>
            <a:pPr marL="0" indent="0" algn="ctr" defTabSz="2218888">
              <a:lnSpc>
                <a:spcPct val="90000"/>
              </a:lnSpc>
              <a:spcBef>
                <a:spcPts val="0"/>
              </a:spcBef>
              <a:buSzTx/>
              <a:buNone/>
              <a:defRPr spc="-45" sz="4550">
                <a:latin typeface="+mn-lt"/>
                <a:ea typeface="+mn-ea"/>
                <a:cs typeface="+mn-cs"/>
                <a:sym typeface="Produkt Extralight"/>
              </a:defRPr>
            </a:pPr>
          </a:p>
          <a:p>
            <a:pPr marL="0" indent="0" algn="ctr" defTabSz="2218888">
              <a:lnSpc>
                <a:spcPct val="90000"/>
              </a:lnSpc>
              <a:spcBef>
                <a:spcPts val="0"/>
              </a:spcBef>
              <a:buSzTx/>
              <a:buNone/>
              <a:defRPr spc="-45" sz="4550">
                <a:latin typeface="+mn-lt"/>
                <a:ea typeface="+mn-ea"/>
                <a:cs typeface="+mn-cs"/>
                <a:sym typeface="Produkt Extralight"/>
              </a:defRPr>
            </a:pPr>
            <a:r>
              <a:t>es: www.blacksonblondies.com</a:t>
            </a:r>
          </a:p>
        </p:txBody>
      </p:sp>
      <p:sp>
        <p:nvSpPr>
          <p:cNvPr id="626" name="&quot;Noi siamo i pornologi, i nuovi cospiratori&quot;"/>
          <p:cNvSpPr txBox="1"/>
          <p:nvPr/>
        </p:nvSpPr>
        <p:spPr>
          <a:xfrm>
            <a:off x="7418069" y="2387735"/>
            <a:ext cx="954786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Graphik"/>
                <a:ea typeface="Graphik"/>
                <a:cs typeface="Graphik"/>
                <a:sym typeface="Graphik"/>
              </a:defRPr>
            </a:lvl1pPr>
          </a:lstStyle>
          <a:p>
            <a:pPr/>
            <a:r>
              <a:t>"Noi siamo i pornologi, i nuovi cospiratori"</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8" name="Primo piano in bianco e nero di una trama intessuta" descr="Primo piano in bianco e nero di una trama intessuta"/>
          <p:cNvPicPr>
            <a:picLocks noChangeAspect="1"/>
          </p:cNvPicPr>
          <p:nvPr>
            <p:ph type="pic" idx="21"/>
          </p:nvPr>
        </p:nvPicPr>
        <p:blipFill>
          <a:blip r:embed="rId2">
            <a:extLst/>
          </a:blip>
          <a:srcRect l="0" t="6875" r="0" b="6875"/>
          <a:stretch>
            <a:fillRect/>
          </a:stretch>
        </p:blipFill>
        <p:spPr>
          <a:xfrm>
            <a:off x="7159029" y="3504015"/>
            <a:ext cx="10066135" cy="5662201"/>
          </a:xfrm>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Fantascienza o fantasy?"/>
          <p:cNvSpPr txBox="1"/>
          <p:nvPr>
            <p:ph type="body" sz="half" idx="4294967295"/>
          </p:nvPr>
        </p:nvSpPr>
        <p:spPr>
          <a:xfrm>
            <a:off x="3729345" y="1490210"/>
            <a:ext cx="16925310" cy="4089401"/>
          </a:xfrm>
          <a:prstGeom prst="rect">
            <a:avLst/>
          </a:prstGeom>
        </p:spPr>
        <p:txBody>
          <a:bodyPr anchor="ctr"/>
          <a:lstStyle>
            <a:lvl1pPr marL="0" indent="0" algn="ctr">
              <a:lnSpc>
                <a:spcPct val="90000"/>
              </a:lnSpc>
              <a:spcBef>
                <a:spcPts val="0"/>
              </a:spcBef>
              <a:buSzTx/>
              <a:buNone/>
              <a:defRPr spc="-55" sz="5500">
                <a:latin typeface="+mn-lt"/>
                <a:ea typeface="+mn-ea"/>
                <a:cs typeface="+mn-cs"/>
                <a:sym typeface="Produkt Extralight"/>
              </a:defRPr>
            </a:lvl1pPr>
          </a:lstStyle>
          <a:p>
            <a:pPr/>
            <a:r>
              <a:t>Fantascienza o fantasy?</a:t>
            </a:r>
          </a:p>
        </p:txBody>
      </p:sp>
      <p:pic>
        <p:nvPicPr>
          <p:cNvPr id="213" name="Star Wars: in che ordine guardare la saga" descr="Star Wars: in che ordine guardare la saga"/>
          <p:cNvPicPr>
            <a:picLocks noChangeAspect="0"/>
          </p:cNvPicPr>
          <p:nvPr>
            <a:videoFile xmlns:mc="http://schemas.openxmlformats.org/markup-compatibility/2006" xmlns:aiw="http://developer.apple.com/namespaces/iwork" r:link="rId2" mc:Ignorable="aiw" aiw:title="Star Wars: in che ordine guardare la saga" aiw:author="Grinning Bobcat"/>
          </p:nvPr>
        </p:nvPicPr>
        <p:blipFill>
          <a:blip r:embed="rId3">
            <a:extLst/>
          </a:blip>
          <a:stretch>
            <a:fillRect/>
          </a:stretch>
        </p:blipFill>
        <p:spPr>
          <a:xfrm>
            <a:off x="6712256" y="4888361"/>
            <a:ext cx="10959488" cy="616471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1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13"/>
                </p:tgtEl>
              </p:cMediaNode>
            </p:video>
            <p:seq concurrent="1" prevAc="none" nextAc="seek">
              <p:cTn id="8" evtFilter="cancelBubble" nodeType="interactiveSeq" restart="whenNotActive" fill="hold">
                <p:stCondLst>
                  <p:cond delay="0" evt="onClick">
                    <p:tgtEl>
                      <p:spTgt spid="21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3"/>
                                        </p:tgtEl>
                                      </p:cBhvr>
                                    </p:cmd>
                                  </p:childTnLst>
                                </p:cTn>
                              </p:par>
                            </p:childTnLst>
                          </p:cTn>
                        </p:par>
                      </p:childTnLst>
                    </p:cTn>
                  </p:par>
                </p:childTnLst>
              </p:cTn>
              <p:nextCondLst>
                <p:cond delay="0" evt="onClick">
                  <p:tgtEl>
                    <p:spTgt spid="213"/>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Angela White (1985)"/>
          <p:cNvSpPr txBox="1"/>
          <p:nvPr/>
        </p:nvSpPr>
        <p:spPr>
          <a:xfrm>
            <a:off x="1190834" y="11864225"/>
            <a:ext cx="7886701"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Angela White </a:t>
            </a:r>
            <a:r>
              <a:rPr sz="2100"/>
              <a:t>(1985)</a:t>
            </a:r>
          </a:p>
        </p:txBody>
      </p:sp>
      <p:pic>
        <p:nvPicPr>
          <p:cNvPr id="631" name="Screenshot 2025-10-19 alle 22.14.04.png" descr="Screenshot 2025-10-19 alle 22.14.04.png"/>
          <p:cNvPicPr>
            <a:picLocks noChangeAspect="1"/>
          </p:cNvPicPr>
          <p:nvPr/>
        </p:nvPicPr>
        <p:blipFill>
          <a:blip r:embed="rId2">
            <a:extLst/>
          </a:blip>
          <a:stretch>
            <a:fillRect/>
          </a:stretch>
        </p:blipFill>
        <p:spPr>
          <a:xfrm>
            <a:off x="1164492" y="1783572"/>
            <a:ext cx="7886701" cy="9817101"/>
          </a:xfrm>
          <a:prstGeom prst="rect">
            <a:avLst/>
          </a:prstGeom>
          <a:ln w="12700">
            <a:miter lim="400000"/>
          </a:ln>
        </p:spPr>
      </p:pic>
      <p:pic>
        <p:nvPicPr>
          <p:cNvPr id="632" name="Screenshot 2025-10-19 alle 22.20.08.png" descr="Screenshot 2025-10-19 alle 22.20.08.png"/>
          <p:cNvPicPr>
            <a:picLocks noChangeAspect="1"/>
          </p:cNvPicPr>
          <p:nvPr/>
        </p:nvPicPr>
        <p:blipFill>
          <a:blip r:embed="rId3">
            <a:extLst/>
          </a:blip>
          <a:stretch>
            <a:fillRect/>
          </a:stretch>
        </p:blipFill>
        <p:spPr>
          <a:xfrm>
            <a:off x="9278697" y="1795653"/>
            <a:ext cx="6442723" cy="9792939"/>
          </a:xfrm>
          <a:prstGeom prst="rect">
            <a:avLst/>
          </a:prstGeom>
          <a:ln w="12700">
            <a:miter lim="400000"/>
          </a:ln>
        </p:spPr>
      </p:pic>
      <p:sp>
        <p:nvSpPr>
          <p:cNvPr id="633" name="Belladonna  (1981)"/>
          <p:cNvSpPr txBox="1"/>
          <p:nvPr/>
        </p:nvSpPr>
        <p:spPr>
          <a:xfrm>
            <a:off x="9185170" y="11864225"/>
            <a:ext cx="7886701"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Belladonna  </a:t>
            </a:r>
            <a:r>
              <a:rPr sz="2100"/>
              <a:t>(1981)</a:t>
            </a:r>
          </a:p>
        </p:txBody>
      </p:sp>
      <p:sp>
        <p:nvSpPr>
          <p:cNvPr id="634" name="Sasha Grey (1988)"/>
          <p:cNvSpPr txBox="1"/>
          <p:nvPr/>
        </p:nvSpPr>
        <p:spPr>
          <a:xfrm>
            <a:off x="15899879" y="11864225"/>
            <a:ext cx="7886701"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Sasha Grey </a:t>
            </a:r>
            <a:r>
              <a:rPr sz="2100"/>
              <a:t>(1988)</a:t>
            </a:r>
          </a:p>
        </p:txBody>
      </p:sp>
      <p:pic>
        <p:nvPicPr>
          <p:cNvPr id="635" name="AllanAmato1.jpg" descr="AllanAmato1.jpg"/>
          <p:cNvPicPr>
            <a:picLocks noChangeAspect="1"/>
          </p:cNvPicPr>
          <p:nvPr/>
        </p:nvPicPr>
        <p:blipFill>
          <a:blip r:embed="rId4">
            <a:extLst/>
          </a:blip>
          <a:stretch>
            <a:fillRect/>
          </a:stretch>
        </p:blipFill>
        <p:spPr>
          <a:xfrm>
            <a:off x="15948924" y="1750186"/>
            <a:ext cx="7414758" cy="9883873"/>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Proxy Paige (1989)"/>
          <p:cNvSpPr txBox="1"/>
          <p:nvPr/>
        </p:nvSpPr>
        <p:spPr>
          <a:xfrm>
            <a:off x="1190834" y="11864225"/>
            <a:ext cx="7886701"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Proxy Paige </a:t>
            </a:r>
            <a:r>
              <a:rPr sz="2100"/>
              <a:t>(1989)</a:t>
            </a:r>
          </a:p>
        </p:txBody>
      </p:sp>
      <p:sp>
        <p:nvSpPr>
          <p:cNvPr id="638" name="Jada Fire (1976)"/>
          <p:cNvSpPr txBox="1"/>
          <p:nvPr/>
        </p:nvSpPr>
        <p:spPr>
          <a:xfrm>
            <a:off x="8569053" y="11698347"/>
            <a:ext cx="7886701"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Jada Fire </a:t>
            </a:r>
            <a:r>
              <a:rPr sz="2100"/>
              <a:t>(1976)</a:t>
            </a:r>
          </a:p>
        </p:txBody>
      </p:sp>
      <p:pic>
        <p:nvPicPr>
          <p:cNvPr id="639" name="2038918_00.jpg" descr="2038918_00.jpg"/>
          <p:cNvPicPr>
            <a:picLocks noChangeAspect="1"/>
          </p:cNvPicPr>
          <p:nvPr/>
        </p:nvPicPr>
        <p:blipFill>
          <a:blip r:embed="rId2">
            <a:extLst/>
          </a:blip>
          <a:stretch>
            <a:fillRect/>
          </a:stretch>
        </p:blipFill>
        <p:spPr>
          <a:xfrm>
            <a:off x="1083095" y="1057983"/>
            <a:ext cx="7035950" cy="10309196"/>
          </a:xfrm>
          <a:prstGeom prst="rect">
            <a:avLst/>
          </a:prstGeom>
          <a:ln w="12700">
            <a:miter lim="400000"/>
          </a:ln>
        </p:spPr>
      </p:pic>
      <p:pic>
        <p:nvPicPr>
          <p:cNvPr id="640" name="Jada-Fire-22.jpg" descr="Jada-Fire-22.jpg"/>
          <p:cNvPicPr>
            <a:picLocks noChangeAspect="1"/>
          </p:cNvPicPr>
          <p:nvPr/>
        </p:nvPicPr>
        <p:blipFill>
          <a:blip r:embed="rId3">
            <a:extLst/>
          </a:blip>
          <a:stretch>
            <a:fillRect/>
          </a:stretch>
        </p:blipFill>
        <p:spPr>
          <a:xfrm>
            <a:off x="8366291" y="2279650"/>
            <a:ext cx="15240001" cy="91567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Valentina Nappi (1990)"/>
          <p:cNvSpPr txBox="1"/>
          <p:nvPr/>
        </p:nvSpPr>
        <p:spPr>
          <a:xfrm>
            <a:off x="13276198" y="11935316"/>
            <a:ext cx="7886701"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3600">
                <a:latin typeface="Produkt Light"/>
                <a:ea typeface="Produkt Light"/>
                <a:cs typeface="Produkt Light"/>
                <a:sym typeface="Produkt Light"/>
              </a:defRPr>
            </a:pPr>
            <a:r>
              <a:t>Valentina Nappi </a:t>
            </a:r>
            <a:r>
              <a:rPr sz="2100"/>
              <a:t>(1990)</a:t>
            </a:r>
          </a:p>
        </p:txBody>
      </p:sp>
      <p:pic>
        <p:nvPicPr>
          <p:cNvPr id="643" name="valentina-nappi-ph-vixen-napoli-9-2094679_800_q50.jpeg" descr="valentina-nappi-ph-vixen-napoli-9-2094679_800_q50.jpeg"/>
          <p:cNvPicPr>
            <a:picLocks noChangeAspect="1"/>
          </p:cNvPicPr>
          <p:nvPr/>
        </p:nvPicPr>
        <p:blipFill>
          <a:blip r:embed="rId2">
            <a:extLst/>
          </a:blip>
          <a:stretch>
            <a:fillRect/>
          </a:stretch>
        </p:blipFill>
        <p:spPr>
          <a:xfrm>
            <a:off x="13291016" y="1484703"/>
            <a:ext cx="6899959" cy="10349938"/>
          </a:xfrm>
          <a:prstGeom prst="rect">
            <a:avLst/>
          </a:prstGeom>
          <a:ln w="12700">
            <a:miter lim="400000"/>
          </a:ln>
        </p:spPr>
      </p:pic>
      <p:pic>
        <p:nvPicPr>
          <p:cNvPr id="644" name="def33438f28ebea215dec0e56da903c1g.jpg" descr="def33438f28ebea215dec0e56da903c1g.jpg"/>
          <p:cNvPicPr>
            <a:picLocks noChangeAspect="1"/>
          </p:cNvPicPr>
          <p:nvPr/>
        </p:nvPicPr>
        <p:blipFill>
          <a:blip r:embed="rId3">
            <a:extLst/>
          </a:blip>
          <a:stretch>
            <a:fillRect/>
          </a:stretch>
        </p:blipFill>
        <p:spPr>
          <a:xfrm>
            <a:off x="2398129" y="1508246"/>
            <a:ext cx="10353652" cy="10353652"/>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Milly D’Abbraccio (1964)"/>
          <p:cNvSpPr txBox="1"/>
          <p:nvPr/>
        </p:nvSpPr>
        <p:spPr>
          <a:xfrm>
            <a:off x="5471922" y="2253009"/>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5500">
                <a:latin typeface="+mn-lt"/>
                <a:ea typeface="+mn-ea"/>
                <a:cs typeface="+mn-cs"/>
                <a:sym typeface="Produkt Extralight"/>
              </a:defRPr>
            </a:pPr>
            <a:r>
              <a:t>Milly D’Abbraccio </a:t>
            </a:r>
            <a:r>
              <a:rPr sz="3000"/>
              <a:t>(1964)</a:t>
            </a:r>
          </a:p>
        </p:txBody>
      </p:sp>
      <p:sp>
        <p:nvSpPr>
          <p:cNvPr id="647" name="da pornostar a escort"/>
          <p:cNvSpPr txBox="1"/>
          <p:nvPr/>
        </p:nvSpPr>
        <p:spPr>
          <a:xfrm>
            <a:off x="12423599" y="11977210"/>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spcBef>
                <a:spcPts val="0"/>
              </a:spcBef>
              <a:defRPr sz="3500">
                <a:latin typeface="+mn-lt"/>
                <a:ea typeface="+mn-ea"/>
                <a:cs typeface="+mn-cs"/>
                <a:sym typeface="Produkt Extralight"/>
              </a:defRPr>
            </a:lvl1pPr>
          </a:lstStyle>
          <a:p>
            <a:pPr/>
            <a:r>
              <a:t>da pornostar a escort</a:t>
            </a:r>
          </a:p>
        </p:txBody>
      </p:sp>
      <p:pic>
        <p:nvPicPr>
          <p:cNvPr id="648" name="EzzjoqwXoAAVF6Q.jpeg" descr="EzzjoqwXoAAVF6Q.jpeg"/>
          <p:cNvPicPr>
            <a:picLocks noChangeAspect="1"/>
          </p:cNvPicPr>
          <p:nvPr/>
        </p:nvPicPr>
        <p:blipFill>
          <a:blip r:embed="rId2">
            <a:extLst/>
          </a:blip>
          <a:stretch>
            <a:fillRect/>
          </a:stretch>
        </p:blipFill>
        <p:spPr>
          <a:xfrm>
            <a:off x="5450004" y="3410178"/>
            <a:ext cx="6228779" cy="9349013"/>
          </a:xfrm>
          <a:prstGeom prst="rect">
            <a:avLst/>
          </a:prstGeom>
          <a:ln w="12700">
            <a:miter lim="400000"/>
          </a:ln>
        </p:spPr>
      </p:pic>
      <p:sp>
        <p:nvSpPr>
          <p:cNvPr id="649" name="Nata ad Avellino, è figlia e nipote d'arte: il suo ramo materno è costituito da artisti teatrali napoletani. È inoltre la sorella dell'attrice teatrale Mariangela D'Abbraccio. Il nonno era violinista nell'orchestra del Teatro di San Carlo, la nonna pittr"/>
          <p:cNvSpPr txBox="1"/>
          <p:nvPr/>
        </p:nvSpPr>
        <p:spPr>
          <a:xfrm>
            <a:off x="12372459" y="8223507"/>
            <a:ext cx="8408585" cy="3145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Nata ad Avellino, è figlia e nipote d'arte: il suo ramo materno è costituito da artisti teatrali napoletani. È inoltre la sorella dell'attrice teatrale Mariangela D'Abbraccio. Il nonno era violinista nell'orchestra del Teatro di San Carlo, la nonna pittrice e la madre regista.</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Vittoria Risi (1978)"/>
          <p:cNvSpPr txBox="1"/>
          <p:nvPr/>
        </p:nvSpPr>
        <p:spPr>
          <a:xfrm>
            <a:off x="5471922" y="2253009"/>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5500">
                <a:latin typeface="+mn-lt"/>
                <a:ea typeface="+mn-ea"/>
                <a:cs typeface="+mn-cs"/>
                <a:sym typeface="Produkt Extralight"/>
              </a:defRPr>
            </a:pPr>
            <a:r>
              <a:t>Vittoria Risi </a:t>
            </a:r>
            <a:r>
              <a:rPr sz="3000"/>
              <a:t>(1978)</a:t>
            </a:r>
          </a:p>
        </p:txBody>
      </p:sp>
      <p:sp>
        <p:nvSpPr>
          <p:cNvPr id="652" name="“amica” di Sgarbi"/>
          <p:cNvSpPr txBox="1"/>
          <p:nvPr/>
        </p:nvSpPr>
        <p:spPr>
          <a:xfrm>
            <a:off x="12470993" y="11313700"/>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spcBef>
                <a:spcPts val="0"/>
              </a:spcBef>
              <a:defRPr sz="3500">
                <a:latin typeface="+mn-lt"/>
                <a:ea typeface="+mn-ea"/>
                <a:cs typeface="+mn-cs"/>
                <a:sym typeface="Produkt Extralight"/>
              </a:defRPr>
            </a:lvl1pPr>
          </a:lstStyle>
          <a:p>
            <a:pPr/>
            <a:r>
              <a:t>“amica” di Sgarbi </a:t>
            </a:r>
          </a:p>
        </p:txBody>
      </p:sp>
      <p:sp>
        <p:nvSpPr>
          <p:cNvPr id="653" name="Diplomata all’accademia di belle arti, lavora come agente immobiliare e poi come pittrice e pornoattrice"/>
          <p:cNvSpPr txBox="1"/>
          <p:nvPr/>
        </p:nvSpPr>
        <p:spPr>
          <a:xfrm>
            <a:off x="16438057" y="8224578"/>
            <a:ext cx="6072852" cy="2129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Diplomata all’accademia di belle arti, lavora come agente immobiliare e poi come pittrice e pornoattrice</a:t>
            </a:r>
          </a:p>
        </p:txBody>
      </p:sp>
      <p:pic>
        <p:nvPicPr>
          <p:cNvPr id="654" name="Screenshot 2025-10-20 alle 12.52.56.png" descr="Screenshot 2025-10-20 alle 12.52.56.png"/>
          <p:cNvPicPr>
            <a:picLocks noChangeAspect="1"/>
          </p:cNvPicPr>
          <p:nvPr/>
        </p:nvPicPr>
        <p:blipFill>
          <a:blip r:embed="rId2">
            <a:extLst/>
          </a:blip>
          <a:stretch>
            <a:fillRect/>
          </a:stretch>
        </p:blipFill>
        <p:spPr>
          <a:xfrm>
            <a:off x="16471307" y="1564008"/>
            <a:ext cx="5105692" cy="5037728"/>
          </a:xfrm>
          <a:prstGeom prst="rect">
            <a:avLst/>
          </a:prstGeom>
          <a:ln w="12700">
            <a:miter lim="400000"/>
          </a:ln>
        </p:spPr>
      </p:pic>
      <p:pic>
        <p:nvPicPr>
          <p:cNvPr id="655" name="90.jpeg" descr="90.jpeg"/>
          <p:cNvPicPr>
            <a:picLocks noChangeAspect="1"/>
          </p:cNvPicPr>
          <p:nvPr/>
        </p:nvPicPr>
        <p:blipFill>
          <a:blip r:embed="rId3">
            <a:extLst/>
          </a:blip>
          <a:stretch>
            <a:fillRect/>
          </a:stretch>
        </p:blipFill>
        <p:spPr>
          <a:xfrm>
            <a:off x="5561935" y="3292970"/>
            <a:ext cx="10370995" cy="713006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7" name="panerai" descr="panerai"/>
          <p:cNvPicPr>
            <a:picLocks noChangeAspect="0"/>
          </p:cNvPicPr>
          <p:nvPr>
            <a:videoFile xmlns:mc="http://schemas.openxmlformats.org/markup-compatibility/2006" xmlns:aiw="http://developer.apple.com/namespaces/iwork" r:link="rId2" mc:Ignorable="aiw" aiw:title="panerai" aiw:author="Calmatevi Passive"/>
          </p:nvPr>
        </p:nvPicPr>
        <p:blipFill>
          <a:blip r:embed="rId3">
            <a:extLst/>
          </a:blip>
          <a:stretch>
            <a:fillRect/>
          </a:stretch>
        </p:blipFill>
        <p:spPr>
          <a:xfrm>
            <a:off x="3492326" y="1919704"/>
            <a:ext cx="11146662" cy="8359998"/>
          </a:xfrm>
          <a:prstGeom prst="rect">
            <a:avLst/>
          </a:prstGeom>
        </p:spPr>
      </p:pic>
      <p:sp>
        <p:nvSpPr>
          <p:cNvPr id="658" name="Laura Panerai (1987 ?)"/>
          <p:cNvSpPr txBox="1"/>
          <p:nvPr/>
        </p:nvSpPr>
        <p:spPr>
          <a:xfrm>
            <a:off x="15045427" y="1944951"/>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spcBef>
                <a:spcPts val="0"/>
              </a:spcBef>
              <a:defRPr sz="5500">
                <a:latin typeface="+mn-lt"/>
                <a:ea typeface="+mn-ea"/>
                <a:cs typeface="+mn-cs"/>
                <a:sym typeface="Produkt Extralight"/>
              </a:defRPr>
            </a:pPr>
            <a:r>
              <a:t>Laura Panerai </a:t>
            </a:r>
            <a:r>
              <a:rPr sz="3000"/>
              <a:t>(1987 ?)</a:t>
            </a:r>
          </a:p>
        </p:txBody>
      </p:sp>
      <p:sp>
        <p:nvSpPr>
          <p:cNvPr id="659" name="Di famiglia benestante, laureata in psicologia"/>
          <p:cNvSpPr txBox="1"/>
          <p:nvPr/>
        </p:nvSpPr>
        <p:spPr>
          <a:xfrm>
            <a:off x="15114644" y="2858404"/>
            <a:ext cx="8408585" cy="605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Di famiglia benestante, laureata in psicologia</a:t>
            </a:r>
          </a:p>
        </p:txBody>
      </p:sp>
      <p:pic>
        <p:nvPicPr>
          <p:cNvPr id="660" name="Screenshot 2025-10-20 alle 15.12.13.png" descr="Screenshot 2025-10-20 alle 15.12.13.png"/>
          <p:cNvPicPr>
            <a:picLocks noChangeAspect="1"/>
          </p:cNvPicPr>
          <p:nvPr/>
        </p:nvPicPr>
        <p:blipFill>
          <a:blip r:embed="rId4">
            <a:extLst/>
          </a:blip>
          <a:stretch>
            <a:fillRect/>
          </a:stretch>
        </p:blipFill>
        <p:spPr>
          <a:xfrm>
            <a:off x="15053017" y="4255296"/>
            <a:ext cx="5842001" cy="7480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6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657"/>
                </p:tgtEl>
              </p:cMediaNode>
            </p:video>
            <p:seq concurrent="1" prevAc="none" nextAc="seek">
              <p:cTn id="8" evtFilter="cancelBubble" nodeType="interactiveSeq" restart="whenNotActive" fill="hold">
                <p:stCondLst>
                  <p:cond delay="0" evt="onClick">
                    <p:tgtEl>
                      <p:spTgt spid="65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57"/>
                                        </p:tgtEl>
                                      </p:cBhvr>
                                    </p:cmd>
                                  </p:childTnLst>
                                </p:cTn>
                              </p:par>
                            </p:childTnLst>
                          </p:cTn>
                        </p:par>
                      </p:childTnLst>
                    </p:cTn>
                  </p:par>
                </p:childTnLst>
              </p:cTn>
              <p:nextCondLst>
                <p:cond delay="0" evt="onClick">
                  <p:tgtEl>
                    <p:spTgt spid="657"/>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Patrimonio netto di alcune star"/>
          <p:cNvSpPr txBox="1"/>
          <p:nvPr>
            <p:ph type="body" idx="21"/>
          </p:nvPr>
        </p:nvSpPr>
        <p:spPr>
          <a:xfrm>
            <a:off x="945835" y="428356"/>
            <a:ext cx="9779001" cy="1003301"/>
          </a:xfrm>
          <a:prstGeom prst="rect">
            <a:avLst/>
          </a:prstGeom>
          <a:extLst>
            <a:ext uri="{C572A759-6A51-4108-AA02-DFA0A04FC94B}">
              <ma14:wrappingTextBoxFlag xmlns:ma14="http://schemas.microsoft.com/office/mac/drawingml/2011/main" val="1"/>
            </a:ext>
          </a:extLst>
        </p:spPr>
        <p:txBody>
          <a:bodyPr/>
          <a:lstStyle>
            <a:lvl1pPr defTabSz="808990">
              <a:defRPr sz="5390"/>
            </a:lvl1pPr>
          </a:lstStyle>
          <a:p>
            <a:pPr/>
            <a:r>
              <a:t>Patrimonio netto di alcune star</a:t>
            </a:r>
          </a:p>
        </p:txBody>
      </p:sp>
      <p:pic>
        <p:nvPicPr>
          <p:cNvPr id="663"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sp>
        <p:nvSpPr>
          <p:cNvPr id="664" name="1 Rocco Siffredi – $20 milioni Icona italiana del porno, ha diretto e prodotto oltre 1.500 film, fondando la sua casa di produzione e diventando un brand riconosciuto a livello globale. Celebrity Net Worth…"/>
          <p:cNvSpPr txBox="1"/>
          <p:nvPr>
            <p:ph type="body" sz="half" idx="1"/>
          </p:nvPr>
        </p:nvSpPr>
        <p:spPr>
          <a:xfrm>
            <a:off x="1203685" y="1239011"/>
            <a:ext cx="9677832" cy="12301133"/>
          </a:xfrm>
          <a:prstGeom prst="rect">
            <a:avLst/>
          </a:prstGeom>
        </p:spPr>
        <p:txBody>
          <a:bodyPr/>
          <a:lstStyle/>
          <a:p>
            <a:pPr marL="201168" indent="-201168" defTabSz="1072869">
              <a:spcBef>
                <a:spcPts val="2000"/>
              </a:spcBef>
              <a:defRPr sz="1760"/>
            </a:pPr>
          </a:p>
          <a:p>
            <a:pPr marL="201168" indent="-201168" defTabSz="1072869">
              <a:spcBef>
                <a:spcPts val="2000"/>
              </a:spcBef>
              <a:defRPr sz="1760"/>
            </a:pPr>
            <a:r>
              <a:t>	1	Rocco Siffredi – $20 milioni</a:t>
            </a:r>
            <a:br/>
            <a:r>
              <a:t>Icona italiana del porno, ha diretto e prodotto oltre 1.500 film, fondando la sua casa di produzione e diventando un brand riconosciuto a livello globale. Celebrity Net Worth</a:t>
            </a:r>
          </a:p>
          <a:p>
            <a:pPr marL="201168" indent="-201168" defTabSz="1072869">
              <a:spcBef>
                <a:spcPts val="2000"/>
              </a:spcBef>
              <a:defRPr sz="1760"/>
            </a:pPr>
            <a:r>
              <a:t>	2	Sunny Leone – $16 milioni</a:t>
            </a:r>
            <a:br/>
            <a:r>
              <a:t>Dopo il successo nell'industria pornografica, ha intrapreso una carriera nel cinema indiano (Bollywood), diventando anche una delle influencer più seguite su Instagram. NationalWorld</a:t>
            </a:r>
          </a:p>
          <a:p>
            <a:pPr marL="201168" indent="-201168" defTabSz="1072869">
              <a:spcBef>
                <a:spcPts val="2000"/>
              </a:spcBef>
              <a:defRPr sz="1760"/>
            </a:pPr>
            <a:r>
              <a:t>	3	Riley Reid – $14 milioni</a:t>
            </a:r>
            <a:br/>
            <a:r>
              <a:t>Una delle performer più popolari degli ultimi anni, ha sfruttato piattaforme come OnlyFans e social media per costruire un impero personale. Celebrity Net Worth</a:t>
            </a:r>
          </a:p>
          <a:p>
            <a:pPr marL="201168" indent="-201168" defTabSz="1072869">
              <a:spcBef>
                <a:spcPts val="2000"/>
              </a:spcBef>
              <a:defRPr sz="1760"/>
            </a:pPr>
            <a:r>
              <a:t>	4	Tera Patrick – $10 milioni</a:t>
            </a:r>
            <a:br/>
            <a:r>
              <a:t>Oltre alla carriera da attrice, ha fondato la sua casa di produzione e ha partecipato a numerosi progetti imprenditoriali. Celebrity Net Worth</a:t>
            </a:r>
          </a:p>
          <a:p>
            <a:pPr marL="201168" indent="-201168" defTabSz="1072869">
              <a:spcBef>
                <a:spcPts val="2000"/>
              </a:spcBef>
              <a:defRPr sz="1760"/>
            </a:pPr>
            <a:r>
              <a:t>	5	Mia Khalifa – $8 milioni</a:t>
            </a:r>
            <a:br/>
            <a:r>
              <a:t>Nonostante una carriera breve nell'industria, ha guadagnato notorietà e ha costruito una carriera nei media e nel commento sportivo. Celebrity Net Worth</a:t>
            </a:r>
          </a:p>
          <a:p>
            <a:pPr marL="201168" indent="-201168" defTabSz="1072869">
              <a:spcBef>
                <a:spcPts val="2000"/>
              </a:spcBef>
              <a:defRPr sz="1760"/>
            </a:pPr>
            <a:r>
              <a:t>	6	Clara Morgane – $10 milioni</a:t>
            </a:r>
            <a:br/>
            <a:r>
              <a:t>Dopo una breve carriera nel porno, ha intrapreso una carriera musicale e televisiva in Francia, diventando una figura di spicco nel panorama dell'intrattenimento. The Tab</a:t>
            </a:r>
          </a:p>
          <a:p>
            <a:pPr marL="201168" indent="-201168" defTabSz="1072869">
              <a:spcBef>
                <a:spcPts val="2000"/>
              </a:spcBef>
              <a:defRPr sz="1760"/>
            </a:pPr>
            <a:r>
              <a:t>	7	Michael Lucas – $10 milioni</a:t>
            </a:r>
            <a:br/>
            <a:r>
              <a:t>Fondatore di Lucas Entertainment, è una delle figure più influenti nel settore del porno gay, con una carriera che include anche la regia e la produzione. The Tab</a:t>
            </a:r>
          </a:p>
          <a:p>
            <a:pPr marL="201168" indent="-201168" defTabSz="1072869">
              <a:spcBef>
                <a:spcPts val="2000"/>
              </a:spcBef>
              <a:defRPr sz="1760"/>
            </a:pPr>
            <a:r>
              <a:t>	8	Jenna Jameson – $30 milioni</a:t>
            </a:r>
            <a:br/>
            <a:r>
              <a:t>Considerata una delle pornostar più ricche e influenti di tutti i tempi, ha costruito un impero che include libri, linee di prodotti e apparizioni nei media. ebaumsworld.com</a:t>
            </a:r>
          </a:p>
          <a:p>
            <a:pPr marL="201168" indent="-201168" defTabSz="1072869">
              <a:spcBef>
                <a:spcPts val="2000"/>
              </a:spcBef>
              <a:defRPr sz="1760"/>
            </a:pPr>
            <a:r>
              <a:t>	9	Angela White– $22 milioni</a:t>
            </a:r>
            <a:br/>
            <a:r>
              <a:t>Oltre alla carriera nel porno come attrice  ha fondato una sua casa di produzione a luci rosse</a:t>
            </a:r>
          </a:p>
          <a:p>
            <a:pPr marL="201168" indent="-201168" defTabSz="1072869">
              <a:spcBef>
                <a:spcPts val="2000"/>
              </a:spcBef>
              <a:defRPr sz="1760"/>
            </a:pPr>
            <a:r>
              <a:t>	10	Bree Olson – $7 milioni</a:t>
            </a:r>
            <a:br/>
            <a:r>
              <a:t>Ex membro della Charlie Sheen's "goddess" troupe, ha continuato a lavorare nel settore e ha intrapreso altre attività imprenditoriali.</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LA PARODIA XXX"/>
          <p:cNvSpPr txBox="1"/>
          <p:nvPr>
            <p:ph type="body" idx="21"/>
          </p:nvPr>
        </p:nvSpPr>
        <p:spPr>
          <a:xfrm>
            <a:off x="945835" y="428356"/>
            <a:ext cx="9779001" cy="1003301"/>
          </a:xfrm>
          <a:prstGeom prst="rect">
            <a:avLst/>
          </a:prstGeom>
          <a:extLst>
            <a:ext uri="{C572A759-6A51-4108-AA02-DFA0A04FC94B}">
              <ma14:wrappingTextBoxFlag xmlns:ma14="http://schemas.microsoft.com/office/mac/drawingml/2011/main" val="1"/>
            </a:ext>
          </a:extLst>
        </p:spPr>
        <p:txBody>
          <a:bodyPr/>
          <a:lstStyle/>
          <a:p>
            <a:pPr/>
            <a:r>
              <a:t>LA PARODIA XXX</a:t>
            </a:r>
          </a:p>
        </p:txBody>
      </p:sp>
      <p:pic>
        <p:nvPicPr>
          <p:cNvPr id="667"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sp>
        <p:nvSpPr>
          <p:cNvPr id="668" name="007 e i servizietti segreti…"/>
          <p:cNvSpPr txBox="1"/>
          <p:nvPr>
            <p:ph type="body" sz="quarter" idx="1"/>
          </p:nvPr>
        </p:nvSpPr>
        <p:spPr>
          <a:xfrm>
            <a:off x="1203685" y="1239011"/>
            <a:ext cx="4508445" cy="12301133"/>
          </a:xfrm>
          <a:prstGeom prst="rect">
            <a:avLst/>
          </a:prstGeom>
        </p:spPr>
        <p:txBody>
          <a:bodyPr/>
          <a:lstStyle/>
          <a:p>
            <a:pPr marL="182880" indent="-182880" defTabSz="975335">
              <a:spcBef>
                <a:spcPts val="1800"/>
              </a:spcBef>
              <a:defRPr sz="1600"/>
            </a:pPr>
            <a:r>
              <a:t>007 e i servizietti segreti</a:t>
            </a:r>
          </a:p>
          <a:p>
            <a:pPr marL="182880" indent="-182880" defTabSz="975335">
              <a:spcBef>
                <a:spcPts val="1800"/>
              </a:spcBef>
              <a:defRPr sz="1600"/>
            </a:pPr>
            <a:r>
              <a:t>4 matrimoni e un foro anale</a:t>
            </a:r>
          </a:p>
          <a:p>
            <a:pPr marL="182880" indent="-182880" defTabSz="975335">
              <a:spcBef>
                <a:spcPts val="1800"/>
              </a:spcBef>
              <a:defRPr sz="1600"/>
            </a:pPr>
            <a:r>
              <a:t>7 ani in tibet</a:t>
            </a:r>
          </a:p>
          <a:p>
            <a:pPr marL="182880" indent="-182880" defTabSz="975335">
              <a:spcBef>
                <a:spcPts val="1800"/>
              </a:spcBef>
              <a:defRPr sz="1600"/>
            </a:pPr>
            <a:r>
              <a:t>A quel culo piace caldo</a:t>
            </a:r>
          </a:p>
          <a:p>
            <a:pPr marL="182880" indent="-182880" defTabSz="975335">
              <a:spcBef>
                <a:spcPts val="1800"/>
              </a:spcBef>
              <a:defRPr sz="1600"/>
            </a:pPr>
            <a:r>
              <a:t>A spasso in Daisy</a:t>
            </a:r>
          </a:p>
          <a:p>
            <a:pPr marL="182880" indent="-182880" defTabSz="975335">
              <a:spcBef>
                <a:spcPts val="1800"/>
              </a:spcBef>
              <a:defRPr sz="1600"/>
            </a:pPr>
            <a:r>
              <a:t>A volte ritrombano007 e i servizietti segreti</a:t>
            </a:r>
          </a:p>
          <a:p>
            <a:pPr marL="182880" indent="-182880" defTabSz="975335">
              <a:spcBef>
                <a:spcPts val="1800"/>
              </a:spcBef>
              <a:defRPr sz="1600"/>
            </a:pPr>
            <a:r>
              <a:t>4 matrimoni e un foro anale</a:t>
            </a:r>
          </a:p>
          <a:p>
            <a:pPr marL="182880" indent="-182880" defTabSz="975335">
              <a:spcBef>
                <a:spcPts val="1800"/>
              </a:spcBef>
              <a:defRPr sz="1600"/>
            </a:pPr>
            <a:r>
              <a:t>7 ani in tibet</a:t>
            </a:r>
          </a:p>
          <a:p>
            <a:pPr marL="182880" indent="-182880" defTabSz="975335">
              <a:spcBef>
                <a:spcPts val="1800"/>
              </a:spcBef>
              <a:defRPr sz="1600"/>
            </a:pPr>
            <a:r>
              <a:t>A quel culo piace caldo</a:t>
            </a:r>
          </a:p>
          <a:p>
            <a:pPr marL="182880" indent="-182880" defTabSz="975335">
              <a:spcBef>
                <a:spcPts val="1800"/>
              </a:spcBef>
              <a:defRPr sz="1600"/>
            </a:pPr>
            <a:r>
              <a:t>A spasso in Daisy</a:t>
            </a:r>
          </a:p>
          <a:p>
            <a:pPr marL="182880" indent="-182880" defTabSz="975335">
              <a:spcBef>
                <a:spcPts val="1800"/>
              </a:spcBef>
              <a:defRPr sz="1600"/>
            </a:pPr>
            <a:r>
              <a:t>A volte ritrombano</a:t>
            </a:r>
          </a:p>
          <a:p>
            <a:pPr marL="182880" indent="-182880" defTabSz="975335">
              <a:spcBef>
                <a:spcPts val="1800"/>
              </a:spcBef>
              <a:defRPr sz="1600"/>
            </a:pPr>
            <a:r>
              <a:t>Alle hawai lo prendi e lo dai</a:t>
            </a:r>
          </a:p>
          <a:p>
            <a:pPr marL="182880" indent="-182880" defTabSz="975335">
              <a:spcBef>
                <a:spcPts val="1800"/>
              </a:spcBef>
              <a:defRPr sz="1600"/>
            </a:pPr>
            <a:r>
              <a:t>Altrimenti c’arrapiamo</a:t>
            </a:r>
          </a:p>
          <a:p>
            <a:pPr marL="182880" indent="-182880" defTabSz="975335">
              <a:spcBef>
                <a:spcPts val="1800"/>
              </a:spcBef>
              <a:defRPr sz="1600"/>
            </a:pPr>
            <a:r>
              <a:t>Anal dai capelli rossi</a:t>
            </a:r>
          </a:p>
          <a:p>
            <a:pPr marL="182880" indent="-182880" defTabSz="975335">
              <a:spcBef>
                <a:spcPts val="1800"/>
              </a:spcBef>
              <a:defRPr sz="1600"/>
            </a:pPr>
            <a:r>
              <a:t>Banana meccanica</a:t>
            </a:r>
          </a:p>
          <a:p>
            <a:pPr marL="182880" indent="-182880" defTabSz="975335">
              <a:spcBef>
                <a:spcPts val="1800"/>
              </a:spcBef>
              <a:defRPr sz="1600"/>
            </a:pPr>
            <a:r>
              <a:t>Beauticul</a:t>
            </a:r>
          </a:p>
          <a:p>
            <a:pPr marL="182880" indent="-182880" defTabSz="975335">
              <a:spcBef>
                <a:spcPts val="1800"/>
              </a:spcBef>
              <a:defRPr sz="1600"/>
            </a:pPr>
            <a:r>
              <a:t>Belle o brutte se le famo tutte</a:t>
            </a:r>
          </a:p>
          <a:p>
            <a:pPr marL="182880" indent="-182880" defTabSz="975335">
              <a:spcBef>
                <a:spcPts val="1800"/>
              </a:spcBef>
              <a:defRPr sz="1600"/>
            </a:pPr>
            <a:r>
              <a:t>Ben Dhur</a:t>
            </a:r>
          </a:p>
          <a:p>
            <a:pPr marL="182880" indent="-182880" defTabSz="975335">
              <a:spcBef>
                <a:spcPts val="1800"/>
              </a:spcBef>
              <a:defRPr sz="1600"/>
            </a:pPr>
            <a:r>
              <a:t>Culi infranti</a:t>
            </a:r>
          </a:p>
          <a:p>
            <a:pPr marL="182880" indent="-182880" defTabSz="975335">
              <a:spcBef>
                <a:spcPts val="1800"/>
              </a:spcBef>
              <a:defRPr sz="1600"/>
            </a:pPr>
            <a:r>
              <a:t>Duri a venire</a:t>
            </a:r>
          </a:p>
          <a:p>
            <a:pPr marL="182880" indent="-182880" defTabSz="975335">
              <a:spcBef>
                <a:spcPts val="1800"/>
              </a:spcBef>
              <a:defRPr sz="1600"/>
            </a:pPr>
            <a:r>
              <a:t>Eiaculazione da Tiffany</a:t>
            </a:r>
          </a:p>
          <a:p>
            <a:pPr marL="182880" indent="-182880" defTabSz="975335">
              <a:spcBef>
                <a:spcPts val="1800"/>
              </a:spcBef>
              <a:defRPr sz="1600"/>
            </a:pPr>
            <a:r>
              <a:t>Gay watch</a:t>
            </a:r>
          </a:p>
          <a:p>
            <a:pPr marL="182880" indent="-182880" defTabSz="975335">
              <a:spcBef>
                <a:spcPts val="1800"/>
              </a:spcBef>
              <a:defRPr sz="1600"/>
            </a:pPr>
            <a:r>
              <a:t>Higlander</a:t>
            </a:r>
          </a:p>
          <a:p>
            <a:pPr marL="182880" indent="-182880" defTabSz="975335">
              <a:spcBef>
                <a:spcPts val="1800"/>
              </a:spcBef>
              <a:defRPr sz="1600"/>
            </a:pPr>
            <a:r>
              <a:t>I soliti colpetti</a:t>
            </a:r>
          </a:p>
          <a:p>
            <a:pPr marL="182880" indent="-182880" defTabSz="975335">
              <a:spcBef>
                <a:spcPts val="1800"/>
              </a:spcBef>
              <a:defRPr sz="1600"/>
            </a:pPr>
            <a:r>
              <a:t>Il glande freddo</a:t>
            </a:r>
          </a:p>
          <a:p>
            <a:pPr marL="182880" indent="-182880" defTabSz="975335">
              <a:spcBef>
                <a:spcPts val="1800"/>
              </a:spcBef>
              <a:defRPr sz="1600"/>
            </a:pPr>
            <a:r>
              <a:t>Imene jones e l’ ultima chiavata</a:t>
            </a:r>
          </a:p>
          <a:p>
            <a:pPr marL="182880" indent="-182880" defTabSz="975335">
              <a:spcBef>
                <a:spcPts val="1800"/>
              </a:spcBef>
              <a:defRPr sz="1600"/>
            </a:pPr>
            <a:r>
              <a:t>Independence Gay</a:t>
            </a:r>
          </a:p>
          <a:p>
            <a:pPr marL="182880" indent="-182880" defTabSz="975335">
              <a:spcBef>
                <a:spcPts val="1800"/>
              </a:spcBef>
              <a:defRPr sz="1600"/>
            </a:pPr>
            <a:r>
              <a:t>Incontri ravvicinati di ogni tipo</a:t>
            </a:r>
          </a:p>
          <a:p>
            <a:pPr marL="182880" indent="-182880" defTabSz="975335">
              <a:spcBef>
                <a:spcPts val="1800"/>
              </a:spcBef>
              <a:defRPr sz="1600"/>
            </a:pPr>
            <a:r>
              <a:t>Io speriamo che me la chiavo</a:t>
            </a:r>
          </a:p>
          <a:p>
            <a:pPr marL="182880" indent="-182880" defTabSz="975335">
              <a:spcBef>
                <a:spcPts val="1800"/>
              </a:spcBef>
              <a:defRPr sz="1600"/>
            </a:pPr>
            <a:r>
              <a:t>La caricano in 101</a:t>
            </a:r>
          </a:p>
          <a:p>
            <a:pPr marL="182880" indent="-182880" defTabSz="975335">
              <a:spcBef>
                <a:spcPts val="1800"/>
              </a:spcBef>
              <a:defRPr sz="1600"/>
            </a:pPr>
            <a:r>
              <a:t>Mamma ho preso l’uccello</a:t>
            </a:r>
          </a:p>
          <a:p>
            <a:pPr marL="182880" indent="-182880" defTabSz="975335">
              <a:spcBef>
                <a:spcPts val="1800"/>
              </a:spcBef>
              <a:defRPr sz="1600"/>
            </a:pPr>
            <a:r>
              <a:t>Mary Pompins</a:t>
            </a:r>
          </a:p>
          <a:p>
            <a:pPr marL="182880" indent="-182880" defTabSz="975335">
              <a:spcBef>
                <a:spcPts val="1800"/>
              </a:spcBef>
              <a:defRPr sz="1600"/>
            </a:pPr>
            <a:r>
              <a:t>Mettimelo Qui Quo Qua</a:t>
            </a:r>
          </a:p>
          <a:p>
            <a:pPr marL="182880" indent="-182880" defTabSz="975335">
              <a:spcBef>
                <a:spcPts val="1800"/>
              </a:spcBef>
              <a:defRPr sz="1600"/>
            </a:pPr>
            <a:r>
              <a:t>Pensavo fosse amore, invece era un paletto</a:t>
            </a:r>
          </a:p>
          <a:p>
            <a:pPr marL="182880" indent="-182880" defTabSz="975335">
              <a:spcBef>
                <a:spcPts val="1800"/>
              </a:spcBef>
              <a:defRPr sz="1600"/>
            </a:pPr>
            <a:r>
              <a:t>Porchaontas</a:t>
            </a:r>
          </a:p>
          <a:p>
            <a:pPr marL="182880" indent="-182880" defTabSz="975335">
              <a:spcBef>
                <a:spcPts val="1800"/>
              </a:spcBef>
              <a:defRPr sz="1600"/>
            </a:pPr>
            <a:r>
              <a:t>Profondo rotto</a:t>
            </a:r>
          </a:p>
          <a:p>
            <a:pPr marL="182880" indent="-182880" defTabSz="975335">
              <a:spcBef>
                <a:spcPts val="1800"/>
              </a:spcBef>
              <a:defRPr sz="1600"/>
            </a:pPr>
            <a:r>
              <a:t>Qualcuno violo’ il suo buco del culo</a:t>
            </a:r>
          </a:p>
          <a:p>
            <a:pPr marL="182880" indent="-182880" defTabSz="975335">
              <a:spcBef>
                <a:spcPts val="1800"/>
              </a:spcBef>
              <a:defRPr sz="1600"/>
            </a:pPr>
            <a:r>
              <a:t>Sbatman e Trombin</a:t>
            </a:r>
          </a:p>
          <a:p>
            <a:pPr marL="182880" indent="-182880" defTabSz="975335">
              <a:spcBef>
                <a:spcPts val="1800"/>
              </a:spcBef>
              <a:defRPr sz="1600"/>
            </a:pPr>
            <a:r>
              <a:t>Spingigonzales</a:t>
            </a:r>
          </a:p>
          <a:p>
            <a:pPr marL="182880" indent="-182880" defTabSz="975335">
              <a:spcBef>
                <a:spcPts val="1800"/>
              </a:spcBef>
              <a:defRPr sz="1600"/>
            </a:pPr>
            <a:r>
              <a:t>The gay-after</a:t>
            </a:r>
          </a:p>
          <a:p>
            <a:pPr marL="182880" indent="-182880" defTabSz="975335">
              <a:spcBef>
                <a:spcPts val="1800"/>
              </a:spcBef>
              <a:defRPr sz="1600"/>
            </a:pPr>
            <a:r>
              <a:t>Via col ventre</a:t>
            </a:r>
          </a:p>
          <a:p>
            <a:pPr marL="182880" indent="-182880" defTabSz="975335">
              <a:spcBef>
                <a:spcPts val="1800"/>
              </a:spcBef>
              <a:defRPr sz="1600"/>
            </a:pPr>
            <a:r>
              <a:t>Alle hawai lo prendi e lo dai</a:t>
            </a:r>
          </a:p>
          <a:p>
            <a:pPr marL="182880" indent="-182880" defTabSz="975335">
              <a:spcBef>
                <a:spcPts val="1800"/>
              </a:spcBef>
              <a:defRPr sz="1600"/>
            </a:pPr>
            <a:r>
              <a:t>Altrimenti c’arrapiamo</a:t>
            </a:r>
          </a:p>
          <a:p>
            <a:pPr marL="182880" indent="-182880" defTabSz="975335">
              <a:spcBef>
                <a:spcPts val="1800"/>
              </a:spcBef>
              <a:defRPr sz="1600"/>
            </a:pPr>
            <a:r>
              <a:t>Anal dai capelli rossi</a:t>
            </a:r>
          </a:p>
          <a:p>
            <a:pPr marL="182880" indent="-182880" defTabSz="975335">
              <a:spcBef>
                <a:spcPts val="1800"/>
              </a:spcBef>
              <a:defRPr sz="1600"/>
            </a:pPr>
            <a:r>
              <a:t>Banana meccanica</a:t>
            </a:r>
          </a:p>
          <a:p>
            <a:pPr marL="182880" indent="-182880" defTabSz="975335">
              <a:spcBef>
                <a:spcPts val="1800"/>
              </a:spcBef>
              <a:defRPr sz="1600"/>
            </a:pPr>
            <a:r>
              <a:t>Beauticul</a:t>
            </a:r>
          </a:p>
          <a:p>
            <a:pPr marL="182880" indent="-182880" defTabSz="975335">
              <a:spcBef>
                <a:spcPts val="1800"/>
              </a:spcBef>
              <a:defRPr sz="1600"/>
            </a:pPr>
            <a:r>
              <a:t>Belle o brutte se le famo tutte</a:t>
            </a:r>
          </a:p>
          <a:p>
            <a:pPr marL="182880" indent="-182880" defTabSz="975335">
              <a:spcBef>
                <a:spcPts val="1800"/>
              </a:spcBef>
              <a:defRPr sz="1600"/>
            </a:pPr>
            <a:r>
              <a:t>Ben Dhur</a:t>
            </a:r>
          </a:p>
          <a:p>
            <a:pPr marL="182880" indent="-182880" defTabSz="975335">
              <a:spcBef>
                <a:spcPts val="1800"/>
              </a:spcBef>
              <a:defRPr sz="1600"/>
            </a:pPr>
            <a:r>
              <a:t>Culi infranti</a:t>
            </a:r>
          </a:p>
          <a:p>
            <a:pPr marL="182880" indent="-182880" defTabSz="975335">
              <a:spcBef>
                <a:spcPts val="1800"/>
              </a:spcBef>
              <a:defRPr sz="1600"/>
            </a:pPr>
            <a:r>
              <a:t>Duri a venire</a:t>
            </a:r>
          </a:p>
          <a:p>
            <a:pPr marL="182880" indent="-182880" defTabSz="975335">
              <a:spcBef>
                <a:spcPts val="1800"/>
              </a:spcBef>
              <a:defRPr sz="1600"/>
            </a:pPr>
            <a:r>
              <a:t>Eiaculazione da Tiffany</a:t>
            </a:r>
          </a:p>
          <a:p>
            <a:pPr marL="182880" indent="-182880" defTabSz="975335">
              <a:spcBef>
                <a:spcPts val="1800"/>
              </a:spcBef>
              <a:defRPr sz="1600"/>
            </a:pPr>
            <a:r>
              <a:t>Gay watch</a:t>
            </a:r>
          </a:p>
          <a:p>
            <a:pPr marL="182880" indent="-182880" defTabSz="975335">
              <a:spcBef>
                <a:spcPts val="1800"/>
              </a:spcBef>
              <a:defRPr sz="1600"/>
            </a:pPr>
            <a:r>
              <a:t>Higlander</a:t>
            </a:r>
          </a:p>
          <a:p>
            <a:pPr marL="182880" indent="-182880" defTabSz="975335">
              <a:spcBef>
                <a:spcPts val="1800"/>
              </a:spcBef>
              <a:defRPr sz="1600"/>
            </a:pPr>
            <a:r>
              <a:t>I soliti colpetti</a:t>
            </a:r>
          </a:p>
          <a:p>
            <a:pPr marL="182880" indent="-182880" defTabSz="975335">
              <a:spcBef>
                <a:spcPts val="1800"/>
              </a:spcBef>
              <a:defRPr sz="1600"/>
            </a:pPr>
            <a:r>
              <a:t>Il glande freddo</a:t>
            </a:r>
          </a:p>
          <a:p>
            <a:pPr marL="182880" indent="-182880" defTabSz="975335">
              <a:spcBef>
                <a:spcPts val="1800"/>
              </a:spcBef>
              <a:defRPr sz="1600"/>
            </a:pPr>
            <a:r>
              <a:t>Imene jones e l’ ultima chiavata</a:t>
            </a:r>
          </a:p>
          <a:p>
            <a:pPr marL="182880" indent="-182880" defTabSz="975335">
              <a:spcBef>
                <a:spcPts val="1800"/>
              </a:spcBef>
              <a:defRPr sz="1600"/>
            </a:pPr>
            <a:r>
              <a:t>Independence Gay</a:t>
            </a:r>
          </a:p>
          <a:p>
            <a:pPr marL="182880" indent="-182880" defTabSz="975335">
              <a:spcBef>
                <a:spcPts val="1800"/>
              </a:spcBef>
              <a:defRPr sz="1600"/>
            </a:pPr>
            <a:r>
              <a:t>Incontri ravvicinati di ogni tipo</a:t>
            </a:r>
          </a:p>
          <a:p>
            <a:pPr marL="182880" indent="-182880" defTabSz="975335">
              <a:spcBef>
                <a:spcPts val="1800"/>
              </a:spcBef>
              <a:defRPr sz="1600"/>
            </a:pPr>
            <a:r>
              <a:t>Io speriamo che me la chiavo</a:t>
            </a:r>
          </a:p>
          <a:p>
            <a:pPr marL="182880" indent="-182880" defTabSz="975335">
              <a:spcBef>
                <a:spcPts val="1800"/>
              </a:spcBef>
              <a:defRPr sz="1600"/>
            </a:pPr>
            <a:r>
              <a:t>La caricano in 101</a:t>
            </a:r>
          </a:p>
          <a:p>
            <a:pPr marL="182880" indent="-182880" defTabSz="975335">
              <a:spcBef>
                <a:spcPts val="1800"/>
              </a:spcBef>
              <a:defRPr sz="1600"/>
            </a:pPr>
            <a:r>
              <a:t>Mamma ho preso l’uccello</a:t>
            </a:r>
          </a:p>
          <a:p>
            <a:pPr marL="182880" indent="-182880" defTabSz="975335">
              <a:spcBef>
                <a:spcPts val="1800"/>
              </a:spcBef>
              <a:defRPr sz="1600"/>
            </a:pPr>
            <a:r>
              <a:t>Mary Pompins</a:t>
            </a:r>
          </a:p>
          <a:p>
            <a:pPr marL="182880" indent="-182880" defTabSz="975335">
              <a:spcBef>
                <a:spcPts val="1800"/>
              </a:spcBef>
              <a:defRPr sz="1600"/>
            </a:pPr>
            <a:r>
              <a:t>Mettimelo Qui Quo Qua</a:t>
            </a:r>
          </a:p>
          <a:p>
            <a:pPr marL="182880" indent="-182880" defTabSz="975335">
              <a:spcBef>
                <a:spcPts val="1800"/>
              </a:spcBef>
              <a:defRPr sz="1600"/>
            </a:pPr>
            <a:r>
              <a:t>Pensavo fosse amore, invece era un paletto</a:t>
            </a:r>
          </a:p>
          <a:p>
            <a:pPr marL="182880" indent="-182880" defTabSz="975335">
              <a:spcBef>
                <a:spcPts val="1800"/>
              </a:spcBef>
              <a:defRPr sz="1600"/>
            </a:pPr>
            <a:r>
              <a:t>Porchaontas</a:t>
            </a:r>
          </a:p>
          <a:p>
            <a:pPr marL="182880" indent="-182880" defTabSz="975335">
              <a:spcBef>
                <a:spcPts val="1800"/>
              </a:spcBef>
              <a:defRPr sz="1600"/>
            </a:pPr>
            <a:r>
              <a:t>Profondo rotto</a:t>
            </a:r>
          </a:p>
          <a:p>
            <a:pPr marL="182880" indent="-182880" defTabSz="975335">
              <a:spcBef>
                <a:spcPts val="1800"/>
              </a:spcBef>
              <a:defRPr sz="1600"/>
            </a:pPr>
            <a:r>
              <a:t>Qualcuno violo’ il suo buco del culo</a:t>
            </a:r>
          </a:p>
          <a:p>
            <a:pPr marL="182880" indent="-182880" defTabSz="975335">
              <a:spcBef>
                <a:spcPts val="1800"/>
              </a:spcBef>
              <a:defRPr sz="1600"/>
            </a:pPr>
            <a:r>
              <a:t>Sbatman e Trombin</a:t>
            </a:r>
          </a:p>
          <a:p>
            <a:pPr marL="182880" indent="-182880" defTabSz="975335">
              <a:spcBef>
                <a:spcPts val="1800"/>
              </a:spcBef>
              <a:defRPr sz="1600"/>
            </a:pPr>
            <a:r>
              <a:t>Spingigonzales</a:t>
            </a:r>
          </a:p>
          <a:p>
            <a:pPr marL="182880" indent="-182880" defTabSz="975335">
              <a:spcBef>
                <a:spcPts val="1800"/>
              </a:spcBef>
              <a:defRPr sz="1600"/>
            </a:pPr>
            <a:r>
              <a:t>The gay-after</a:t>
            </a:r>
          </a:p>
          <a:p>
            <a:pPr marL="182880" indent="-182880" defTabSz="975335">
              <a:spcBef>
                <a:spcPts val="1800"/>
              </a:spcBef>
              <a:defRPr sz="1600"/>
            </a:pPr>
            <a:r>
              <a:t>Via col ventre</a:t>
            </a:r>
          </a:p>
        </p:txBody>
      </p:sp>
      <p:sp>
        <p:nvSpPr>
          <p:cNvPr id="669" name="Il glande freddo…"/>
          <p:cNvSpPr txBox="1"/>
          <p:nvPr/>
        </p:nvSpPr>
        <p:spPr>
          <a:xfrm>
            <a:off x="5963704" y="1404889"/>
            <a:ext cx="4508445" cy="12301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33172" indent="-233172" defTabSz="1243552">
              <a:spcBef>
                <a:spcPts val="2300"/>
              </a:spcBef>
              <a:buSzPct val="100000"/>
              <a:buChar char="•"/>
              <a:defRPr sz="2040"/>
            </a:pPr>
            <a:r>
              <a:t>Il glande freddo</a:t>
            </a:r>
          </a:p>
          <a:p>
            <a:pPr marL="233172" indent="-233172" defTabSz="1243552">
              <a:spcBef>
                <a:spcPts val="2300"/>
              </a:spcBef>
              <a:buSzPct val="100000"/>
              <a:buChar char="•"/>
              <a:defRPr sz="2040"/>
            </a:pPr>
            <a:r>
              <a:t>Imene jones e l’ ultima chiavata</a:t>
            </a:r>
          </a:p>
          <a:p>
            <a:pPr marL="233172" indent="-233172" defTabSz="1243552">
              <a:spcBef>
                <a:spcPts val="2300"/>
              </a:spcBef>
              <a:buSzPct val="100000"/>
              <a:buChar char="•"/>
              <a:defRPr sz="2040"/>
            </a:pPr>
            <a:r>
              <a:t>Independence Gay</a:t>
            </a:r>
          </a:p>
          <a:p>
            <a:pPr marL="233172" indent="-233172" defTabSz="1243552">
              <a:spcBef>
                <a:spcPts val="2300"/>
              </a:spcBef>
              <a:buSzPct val="100000"/>
              <a:buChar char="•"/>
              <a:defRPr sz="2040"/>
            </a:pPr>
            <a:r>
              <a:t>Incontri ravvicinati di ogni tipo</a:t>
            </a:r>
          </a:p>
          <a:p>
            <a:pPr marL="233172" indent="-233172" defTabSz="1243552">
              <a:spcBef>
                <a:spcPts val="2300"/>
              </a:spcBef>
              <a:buSzPct val="100000"/>
              <a:buChar char="•"/>
              <a:defRPr sz="2040"/>
            </a:pPr>
            <a:r>
              <a:t>Io speriamo che me la chiavo</a:t>
            </a:r>
          </a:p>
          <a:p>
            <a:pPr marL="233172" indent="-233172" defTabSz="1243552">
              <a:spcBef>
                <a:spcPts val="2300"/>
              </a:spcBef>
              <a:buSzPct val="100000"/>
              <a:buChar char="•"/>
              <a:defRPr b="1" sz="2040">
                <a:latin typeface="Graphik"/>
                <a:ea typeface="Graphik"/>
                <a:cs typeface="Graphik"/>
                <a:sym typeface="Graphik"/>
              </a:defRPr>
            </a:pPr>
            <a:r>
              <a:t>L’albero delle zoccole</a:t>
            </a:r>
          </a:p>
          <a:p>
            <a:pPr marL="233172" indent="-233172" defTabSz="1243552">
              <a:spcBef>
                <a:spcPts val="2300"/>
              </a:spcBef>
              <a:buSzPct val="100000"/>
              <a:buChar char="•"/>
              <a:defRPr sz="2040"/>
            </a:pPr>
            <a:r>
              <a:t>La caricano in 101</a:t>
            </a:r>
          </a:p>
          <a:p>
            <a:pPr marL="233172" indent="-233172" defTabSz="1243552">
              <a:spcBef>
                <a:spcPts val="2300"/>
              </a:spcBef>
              <a:buSzPct val="100000"/>
              <a:buChar char="•"/>
              <a:defRPr sz="2040"/>
            </a:pPr>
            <a:r>
              <a:t>Mamma ho preso l’uccello</a:t>
            </a:r>
          </a:p>
          <a:p>
            <a:pPr marL="233172" indent="-233172" defTabSz="1243552">
              <a:spcBef>
                <a:spcPts val="2300"/>
              </a:spcBef>
              <a:buSzPct val="100000"/>
              <a:buChar char="•"/>
              <a:defRPr sz="2040"/>
            </a:pPr>
            <a:r>
              <a:t>Mary Pompins</a:t>
            </a:r>
          </a:p>
          <a:p>
            <a:pPr marL="233172" indent="-233172" defTabSz="1243552">
              <a:spcBef>
                <a:spcPts val="2300"/>
              </a:spcBef>
              <a:buSzPct val="100000"/>
              <a:buChar char="•"/>
              <a:defRPr sz="2040"/>
            </a:pPr>
            <a:r>
              <a:t>Mettimelo Qui Quo Qua</a:t>
            </a:r>
          </a:p>
          <a:p>
            <a:pPr marL="233172" indent="-233172" defTabSz="1243552">
              <a:spcBef>
                <a:spcPts val="2300"/>
              </a:spcBef>
              <a:buSzPct val="100000"/>
              <a:buChar char="•"/>
              <a:defRPr sz="2040"/>
            </a:pPr>
            <a:r>
              <a:t>Pensavo fosse amore, invece era un paletto</a:t>
            </a:r>
          </a:p>
          <a:p>
            <a:pPr marL="233172" indent="-233172" defTabSz="1243552">
              <a:spcBef>
                <a:spcPts val="2300"/>
              </a:spcBef>
              <a:buSzPct val="100000"/>
              <a:buChar char="•"/>
              <a:defRPr sz="2040"/>
            </a:pPr>
            <a:r>
              <a:t>Porchaontas</a:t>
            </a:r>
          </a:p>
          <a:p>
            <a:pPr marL="233172" indent="-233172" defTabSz="1243552">
              <a:spcBef>
                <a:spcPts val="2300"/>
              </a:spcBef>
              <a:buSzPct val="100000"/>
              <a:buChar char="•"/>
              <a:defRPr sz="2040"/>
            </a:pPr>
            <a:r>
              <a:t>Profondo rotto</a:t>
            </a:r>
          </a:p>
          <a:p>
            <a:pPr marL="233172" indent="-233172" defTabSz="1243552">
              <a:spcBef>
                <a:spcPts val="2300"/>
              </a:spcBef>
              <a:buSzPct val="100000"/>
              <a:buChar char="•"/>
              <a:defRPr sz="2040"/>
            </a:pPr>
            <a:r>
              <a:t>Qualcuno violo’ il suo buco del culo</a:t>
            </a:r>
          </a:p>
          <a:p>
            <a:pPr marL="233172" indent="-233172" defTabSz="1243552">
              <a:spcBef>
                <a:spcPts val="2300"/>
              </a:spcBef>
              <a:buSzPct val="100000"/>
              <a:buChar char="•"/>
              <a:defRPr sz="2040"/>
            </a:pPr>
            <a:r>
              <a:t>Sbatman e Trombin</a:t>
            </a:r>
          </a:p>
          <a:p>
            <a:pPr marL="233172" indent="-233172" defTabSz="1243552">
              <a:spcBef>
                <a:spcPts val="2300"/>
              </a:spcBef>
              <a:buSzPct val="100000"/>
              <a:buChar char="•"/>
              <a:defRPr sz="2040"/>
            </a:pPr>
            <a:r>
              <a:t>Spingigonzales</a:t>
            </a:r>
          </a:p>
          <a:p>
            <a:pPr marL="233172" indent="-233172" defTabSz="1243552">
              <a:spcBef>
                <a:spcPts val="2300"/>
              </a:spcBef>
              <a:buSzPct val="100000"/>
              <a:buChar char="•"/>
              <a:defRPr sz="2040"/>
            </a:pPr>
            <a:r>
              <a:t>The gay-after</a:t>
            </a:r>
          </a:p>
          <a:p>
            <a:pPr marL="233172" indent="-233172" defTabSz="1243552">
              <a:spcBef>
                <a:spcPts val="2300"/>
              </a:spcBef>
              <a:buSzPct val="100000"/>
              <a:buChar char="•"/>
              <a:defRPr sz="2040"/>
            </a:pPr>
            <a:r>
              <a:t>Via col ventre</a:t>
            </a:r>
          </a:p>
        </p:txBody>
      </p:sp>
      <p:pic>
        <p:nvPicPr>
          <p:cNvPr id="670" name="SPIDEYPOOL XXX: AN AXEL BRAUN PARODY - teaser" descr="SPIDEYPOOL XXX: AN AXEL BRAUN PARODY - teaser"/>
          <p:cNvPicPr>
            <a:picLocks noChangeAspect="0"/>
          </p:cNvPicPr>
          <p:nvPr>
            <a:videoFile xmlns:mc="http://schemas.openxmlformats.org/markup-compatibility/2006" xmlns:aiw="http://developer.apple.com/namespaces/iwork" r:link="rId3" mc:Ignorable="aiw" aiw:title="SPIDEYPOOL XXX: AN AXEL BRAUN PARODY - teaser" aiw:author="Axel Braun"/>
          </p:nvPr>
        </p:nvPicPr>
        <p:blipFill>
          <a:blip r:embed="rId4">
            <a:extLst/>
          </a:blip>
          <a:stretch>
            <a:fillRect/>
          </a:stretch>
        </p:blipFill>
        <p:spPr>
          <a:xfrm>
            <a:off x="11783036" y="3483823"/>
            <a:ext cx="10518701" cy="591677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67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670"/>
                </p:tgtEl>
              </p:cMediaNode>
            </p:video>
            <p:seq concurrent="1" prevAc="none" nextAc="seek">
              <p:cTn id="8" evtFilter="cancelBubble" nodeType="interactiveSeq" restart="whenNotActive" fill="hold">
                <p:stCondLst>
                  <p:cond delay="0" evt="onClick">
                    <p:tgtEl>
                      <p:spTgt spid="67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70"/>
                                        </p:tgtEl>
                                      </p:cBhvr>
                                    </p:cmd>
                                  </p:childTnLst>
                                </p:cTn>
                              </p:par>
                            </p:childTnLst>
                          </p:cTn>
                        </p:par>
                      </p:childTnLst>
                    </p:cTn>
                  </p:par>
                </p:childTnLst>
              </p:cTn>
              <p:nextCondLst>
                <p:cond delay="0" evt="onClick">
                  <p:tgtEl>
                    <p:spTgt spid="670"/>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L’Albero delle Zoccole (1995)"/>
          <p:cNvSpPr txBox="1"/>
          <p:nvPr>
            <p:ph type="body" idx="21"/>
          </p:nvPr>
        </p:nvSpPr>
        <p:spPr>
          <a:xfrm>
            <a:off x="945835" y="428356"/>
            <a:ext cx="9779001" cy="1003301"/>
          </a:xfrm>
          <a:prstGeom prst="rect">
            <a:avLst/>
          </a:prstGeom>
          <a:extLst>
            <a:ext uri="{C572A759-6A51-4108-AA02-DFA0A04FC94B}">
              <ma14:wrappingTextBoxFlag xmlns:ma14="http://schemas.microsoft.com/office/mac/drawingml/2011/main" val="1"/>
            </a:ext>
          </a:extLst>
        </p:spPr>
        <p:txBody>
          <a:bodyPr/>
          <a:lstStyle/>
          <a:p>
            <a:pPr/>
            <a:r>
              <a:t>L’Albero delle Zoccole </a:t>
            </a:r>
            <a:r>
              <a:rPr sz="3800"/>
              <a:t>(1995)</a:t>
            </a:r>
          </a:p>
        </p:txBody>
      </p:sp>
      <p:pic>
        <p:nvPicPr>
          <p:cNvPr id="673"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pic>
        <p:nvPicPr>
          <p:cNvPr id="674" name="Trailer &quot;L'albero delle zoccole&quot;   regia Leo Salemi" descr="Trailer &quot;L'albero delle zoccole&quot;   regia Leo Salemi"/>
          <p:cNvPicPr>
            <a:picLocks noChangeAspect="0"/>
          </p:cNvPicPr>
          <p:nvPr>
            <a:videoFile xmlns:mc="http://schemas.openxmlformats.org/markup-compatibility/2006" xmlns:aiw="http://developer.apple.com/namespaces/iwork" r:link="rId3" mc:Ignorable="aiw" aiw:title="Trailer &quot;L'albero delle zoccole&quot;   regia Leo Salemi" aiw:author="Leo Salemi"/>
          </p:nvPr>
        </p:nvPicPr>
        <p:blipFill>
          <a:blip r:embed="rId4">
            <a:extLst/>
          </a:blip>
          <a:stretch>
            <a:fillRect/>
          </a:stretch>
        </p:blipFill>
        <p:spPr>
          <a:xfrm>
            <a:off x="621926" y="1510682"/>
            <a:ext cx="10426818" cy="7820114"/>
          </a:xfrm>
          <a:prstGeom prst="rect">
            <a:avLst/>
          </a:prstGeom>
        </p:spPr>
      </p:pic>
      <p:pic>
        <p:nvPicPr>
          <p:cNvPr id="675" name="Perché L'albero delle zoccole?" descr="Perché L'albero delle zoccole?"/>
          <p:cNvPicPr>
            <a:picLocks noChangeAspect="0"/>
          </p:cNvPicPr>
          <p:nvPr>
            <a:videoFile xmlns:mc="http://schemas.openxmlformats.org/markup-compatibility/2006" xmlns:aiw="http://developer.apple.com/namespaces/iwork" r:link="rId5" mc:Ignorable="aiw" aiw:title="Perché L'albero delle zoccole?" aiw:author="Leo Salemi"/>
          </p:nvPr>
        </p:nvPicPr>
        <p:blipFill>
          <a:blip r:embed="rId6">
            <a:extLst/>
          </a:blip>
          <a:stretch>
            <a:fillRect/>
          </a:stretch>
        </p:blipFill>
        <p:spPr>
          <a:xfrm>
            <a:off x="10276614" y="7036475"/>
            <a:ext cx="10769193" cy="6057672"/>
          </a:xfrm>
          <a:prstGeom prst="rect">
            <a:avLst/>
          </a:prstGeom>
        </p:spPr>
      </p:pic>
      <p:pic>
        <p:nvPicPr>
          <p:cNvPr id="676" name="vL4wJ5CXPQetEH5H3k2WEAqm8hC.jpg.jpeg" descr="vL4wJ5CXPQetEH5H3k2WEAqm8hC.jpg.jpeg"/>
          <p:cNvPicPr>
            <a:picLocks noChangeAspect="1"/>
          </p:cNvPicPr>
          <p:nvPr/>
        </p:nvPicPr>
        <p:blipFill>
          <a:blip r:embed="rId7">
            <a:extLst/>
          </a:blip>
          <a:stretch>
            <a:fillRect/>
          </a:stretch>
        </p:blipFill>
        <p:spPr>
          <a:xfrm>
            <a:off x="12749372" y="627862"/>
            <a:ext cx="4136151" cy="62042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67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6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674"/>
                </p:tgtEl>
              </p:cMediaNode>
            </p:video>
            <p:seq concurrent="1" prevAc="none" nextAc="seek">
              <p:cTn id="12" evtFilter="cancelBubble" nodeType="interactiveSeq" restart="whenNotActive" fill="hold">
                <p:stCondLst>
                  <p:cond delay="0" evt="onClick">
                    <p:tgtEl>
                      <p:spTgt spid="67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674"/>
                                        </p:tgtEl>
                                      </p:cBhvr>
                                    </p:cmd>
                                  </p:childTnLst>
                                </p:cTn>
                              </p:par>
                            </p:childTnLst>
                          </p:cTn>
                        </p:par>
                      </p:childTnLst>
                    </p:cTn>
                  </p:par>
                </p:childTnLst>
              </p:cTn>
              <p:nextCondLst>
                <p:cond delay="0" evt="onClick">
                  <p:tgtEl>
                    <p:spTgt spid="674"/>
                  </p:tgtEl>
                </p:cond>
              </p:nextCondLst>
            </p:seq>
            <p:video fullScrn="0">
              <p:cMediaNode mute="0" showWhenStopped="1" numSld="1" vol="80000">
                <p:cTn id="17" fill="hold" display="0">
                  <p:stCondLst>
                    <p:cond delay="indefinite"/>
                  </p:stCondLst>
                </p:cTn>
                <p:tgtEl>
                  <p:spTgt spid="675"/>
                </p:tgtEl>
              </p:cMediaNode>
            </p:video>
            <p:seq concurrent="1" prevAc="none" nextAc="seek">
              <p:cTn id="18" evtFilter="cancelBubble" nodeType="interactiveSeq" restart="whenNotActive" fill="hold">
                <p:stCondLst>
                  <p:cond delay="0" evt="onClick">
                    <p:tgtEl>
                      <p:spTgt spid="675"/>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675"/>
                                        </p:tgtEl>
                                      </p:cBhvr>
                                    </p:cmd>
                                  </p:childTnLst>
                                </p:cTn>
                              </p:par>
                            </p:childTnLst>
                          </p:cTn>
                        </p:par>
                      </p:childTnLst>
                    </p:cTn>
                  </p:par>
                </p:childTnLst>
              </p:cTn>
              <p:nextCondLst>
                <p:cond delay="0" evt="onClick">
                  <p:tgtEl>
                    <p:spTgt spid="675"/>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maschi: 300/1000 euro a scena…"/>
          <p:cNvSpPr txBox="1"/>
          <p:nvPr>
            <p:ph type="body" sz="half" idx="4294967295"/>
          </p:nvPr>
        </p:nvSpPr>
        <p:spPr>
          <a:xfrm>
            <a:off x="4097508" y="4813300"/>
            <a:ext cx="16925311" cy="4089400"/>
          </a:xfrm>
          <a:prstGeom prst="rect">
            <a:avLst/>
          </a:prstGeom>
        </p:spPr>
        <p:txBody>
          <a:bodyPr anchor="ctr"/>
          <a:lstStyle/>
          <a:p>
            <a:pPr marL="0" indent="0" algn="ctr">
              <a:lnSpc>
                <a:spcPct val="90000"/>
              </a:lnSpc>
              <a:spcBef>
                <a:spcPts val="0"/>
              </a:spcBef>
              <a:buSzTx/>
              <a:buNone/>
              <a:defRPr spc="-50" sz="5000">
                <a:latin typeface="+mn-lt"/>
                <a:ea typeface="+mn-ea"/>
                <a:cs typeface="+mn-cs"/>
                <a:sym typeface="Produkt Extralight"/>
              </a:defRPr>
            </a:pPr>
            <a:r>
              <a:t>maschi: 300/1000 euro a scena </a:t>
            </a:r>
          </a:p>
          <a:p>
            <a:pPr marL="0" indent="0" algn="ctr">
              <a:lnSpc>
                <a:spcPct val="90000"/>
              </a:lnSpc>
              <a:spcBef>
                <a:spcPts val="0"/>
              </a:spcBef>
              <a:buSzTx/>
              <a:buNone/>
              <a:defRPr spc="-50" sz="5000">
                <a:latin typeface="+mn-lt"/>
                <a:ea typeface="+mn-ea"/>
                <a:cs typeface="+mn-cs"/>
                <a:sym typeface="Produkt Extralight"/>
              </a:defRPr>
            </a:pPr>
            <a:r>
              <a:t>femmine: 1000/6000 euro a scena</a:t>
            </a:r>
          </a:p>
        </p:txBody>
      </p:sp>
      <p:sp>
        <p:nvSpPr>
          <p:cNvPr id="679" name="Quanto guadagnano?"/>
          <p:cNvSpPr txBox="1"/>
          <p:nvPr/>
        </p:nvSpPr>
        <p:spPr>
          <a:xfrm>
            <a:off x="6040646" y="3414152"/>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spcBef>
                <a:spcPts val="0"/>
              </a:spcBef>
              <a:defRPr sz="5500">
                <a:latin typeface="+mn-lt"/>
                <a:ea typeface="+mn-ea"/>
                <a:cs typeface="+mn-cs"/>
                <a:sym typeface="Produkt Extralight"/>
              </a:defRPr>
            </a:lvl1pPr>
          </a:lstStyle>
          <a:p>
            <a:pPr/>
            <a:r>
              <a:t>Quanto guadagnano?</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Fantasy"/>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Fantasy</a:t>
            </a:r>
          </a:p>
        </p:txBody>
      </p:sp>
      <p:sp>
        <p:nvSpPr>
          <p:cNvPr id="216" name="Mondi di fantasia, spesso medioevaleggianti , magia e forze sovrannaturali, eroi e missioni: il Bene contro il Male"/>
          <p:cNvSpPr txBox="1"/>
          <p:nvPr/>
        </p:nvSpPr>
        <p:spPr>
          <a:xfrm>
            <a:off x="2464497" y="4361602"/>
            <a:ext cx="15688942" cy="1442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Mondi di fantasia, spesso medioevaleggianti , magia e forze sovrannaturali, eroi e missioni: il Bene contro il Male</a:t>
            </a:r>
          </a:p>
        </p:txBody>
      </p:sp>
      <p:sp>
        <p:nvSpPr>
          <p:cNvPr id="217" name="Il Signore degli Anelli…"/>
          <p:cNvSpPr txBox="1"/>
          <p:nvPr/>
        </p:nvSpPr>
        <p:spPr>
          <a:xfrm>
            <a:off x="2905376" y="7680649"/>
            <a:ext cx="4944331"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200"/>
              </a:spcBef>
              <a:defRPr i="1" sz="4200">
                <a:latin typeface="Times Roman"/>
                <a:ea typeface="Times Roman"/>
                <a:cs typeface="Times Roman"/>
                <a:sym typeface="Times Roman"/>
              </a:defRPr>
            </a:pPr>
            <a:r>
              <a:t>Il Signore degli Anelli</a:t>
            </a:r>
            <a:r>
              <a:rPr i="0"/>
              <a:t> </a:t>
            </a:r>
            <a:endParaRPr i="0"/>
          </a:p>
          <a:p>
            <a:pPr defTabSz="457200">
              <a:spcBef>
                <a:spcPts val="1200"/>
              </a:spcBef>
              <a:defRPr i="1" sz="4200">
                <a:latin typeface="Times Roman"/>
                <a:ea typeface="Times Roman"/>
                <a:cs typeface="Times Roman"/>
                <a:sym typeface="Times Roman"/>
              </a:defRPr>
            </a:pPr>
            <a:r>
              <a:t>Harry Potter</a:t>
            </a:r>
            <a:r>
              <a:t> </a:t>
            </a:r>
          </a:p>
          <a:p>
            <a:pPr defTabSz="457200">
              <a:spcBef>
                <a:spcPts val="1200"/>
              </a:spcBef>
              <a:defRPr sz="4200">
                <a:latin typeface="Times Roman"/>
                <a:ea typeface="Times Roman"/>
                <a:cs typeface="Times Roman"/>
                <a:sym typeface="Times Roman"/>
              </a:defRPr>
            </a:pPr>
            <a:r>
              <a:t>Il Trono di Spade</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Alice in…"/>
          <p:cNvSpPr txBox="1"/>
          <p:nvPr>
            <p:ph type="body" sz="quarter" idx="1"/>
          </p:nvPr>
        </p:nvSpPr>
        <p:spPr>
          <a:xfrm>
            <a:off x="2137413" y="2151372"/>
            <a:ext cx="13995401" cy="4428668"/>
          </a:xfrm>
          <a:prstGeom prst="rect">
            <a:avLst/>
          </a:prstGeom>
        </p:spPr>
        <p:txBody>
          <a:bodyPr/>
          <a:lstStyle/>
          <a:p>
            <a:pPr/>
            <a:r>
              <a:t>Alice in </a:t>
            </a:r>
          </a:p>
          <a:p>
            <a:pPr/>
            <a:r>
              <a:t>Wonderland</a:t>
            </a:r>
          </a:p>
        </p:txBody>
      </p:sp>
      <p:sp>
        <p:nvSpPr>
          <p:cNvPr id="682" name="An X rated musical fantasy"/>
          <p:cNvSpPr txBox="1"/>
          <p:nvPr>
            <p:ph type="body" idx="21"/>
          </p:nvPr>
        </p:nvSpPr>
        <p:spPr>
          <a:xfrm>
            <a:off x="2186100" y="6508750"/>
            <a:ext cx="13471485" cy="698500"/>
          </a:xfrm>
          <a:prstGeom prst="rect">
            <a:avLst/>
          </a:prstGeom>
          <a:extLst>
            <a:ext uri="{C572A759-6A51-4108-AA02-DFA0A04FC94B}">
              <ma14:wrappingTextBoxFlag xmlns:ma14="http://schemas.microsoft.com/office/mac/drawingml/2011/main" val="1"/>
            </a:ext>
          </a:extLst>
        </p:spPr>
        <p:txBody>
          <a:bodyPr/>
          <a:lstStyle/>
          <a:p>
            <a:pPr/>
            <a:r>
              <a:t>An X rated musical fantasy</a:t>
            </a:r>
          </a:p>
        </p:txBody>
      </p:sp>
      <p:sp>
        <p:nvSpPr>
          <p:cNvPr id="683" name="https://it.xvideos.com/video.fpved515b/alice_in_wonderland_-_una_fantasia_musicale_x-rated"/>
          <p:cNvSpPr txBox="1"/>
          <p:nvPr/>
        </p:nvSpPr>
        <p:spPr>
          <a:xfrm>
            <a:off x="1676783" y="10874764"/>
            <a:ext cx="215005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https://it.xvideos.com/video.fpved515b/alice_in_wonderland_-_una_fantasia_musicale_x-rated</a:t>
            </a:r>
          </a:p>
        </p:txBody>
      </p:sp>
      <p:pic>
        <p:nvPicPr>
          <p:cNvPr id="684" name="Alice in Wonderland: An X-Rated Musical Fantasy (1976) - Trailer" descr="Alice in Wonderland: An X-Rated Musical Fantasy (1976) - Trailer"/>
          <p:cNvPicPr>
            <a:picLocks noChangeAspect="0"/>
          </p:cNvPicPr>
          <p:nvPr>
            <a:videoFile xmlns:mc="http://schemas.openxmlformats.org/markup-compatibility/2006" xmlns:aiw="http://developer.apple.com/namespaces/iwork" r:link="rId2" mc:Ignorable="aiw" aiw:title="Alice in Wonderland: An X-Rated Musical Fantasy (1976) - Trailer" aiw:author="Media Graveyard"/>
          </p:nvPr>
        </p:nvPicPr>
        <p:blipFill>
          <a:blip r:embed="rId3">
            <a:extLst/>
          </a:blip>
          <a:stretch>
            <a:fillRect/>
          </a:stretch>
        </p:blipFill>
        <p:spPr>
          <a:xfrm>
            <a:off x="10873865" y="3024727"/>
            <a:ext cx="8936806" cy="6702604"/>
          </a:xfrm>
          <a:prstGeom prst="rect">
            <a:avLst/>
          </a:prstGeom>
        </p:spPr>
      </p:pic>
      <p:pic>
        <p:nvPicPr>
          <p:cNvPr id="685" name="Achtung.svg.png" descr="Achtung.svg.png"/>
          <p:cNvPicPr>
            <a:picLocks noChangeAspect="1"/>
          </p:cNvPicPr>
          <p:nvPr/>
        </p:nvPicPr>
        <p:blipFill>
          <a:blip r:embed="rId4">
            <a:extLst/>
          </a:blip>
          <a:stretch>
            <a:fillRect/>
          </a:stretch>
        </p:blipFill>
        <p:spPr>
          <a:xfrm>
            <a:off x="4220652" y="8406954"/>
            <a:ext cx="2718813" cy="23854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6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684"/>
                </p:tgtEl>
              </p:cMediaNode>
            </p:video>
            <p:seq concurrent="1" prevAc="none" nextAc="seek">
              <p:cTn id="8" evtFilter="cancelBubble" nodeType="interactiveSeq" restart="whenNotActive" fill="hold">
                <p:stCondLst>
                  <p:cond delay="0" evt="onClick">
                    <p:tgtEl>
                      <p:spTgt spid="68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84"/>
                                        </p:tgtEl>
                                      </p:cBhvr>
                                    </p:cmd>
                                  </p:childTnLst>
                                </p:cTn>
                              </p:par>
                            </p:childTnLst>
                          </p:cTn>
                        </p:par>
                      </p:childTnLst>
                    </p:cTn>
                  </p:par>
                </p:childTnLst>
              </p:cTn>
              <p:nextCondLst>
                <p:cond delay="0" evt="onClick">
                  <p:tgtEl>
                    <p:spTgt spid="684"/>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la pornografia è Cinema?…"/>
          <p:cNvSpPr txBox="1"/>
          <p:nvPr>
            <p:ph type="body" sz="half" idx="4294967295"/>
          </p:nvPr>
        </p:nvSpPr>
        <p:spPr>
          <a:xfrm>
            <a:off x="3729345" y="3059737"/>
            <a:ext cx="16925310" cy="4089401"/>
          </a:xfrm>
          <a:prstGeom prst="rect">
            <a:avLst/>
          </a:prstGeom>
        </p:spPr>
        <p:txBody>
          <a:bodyPr anchor="ctr"/>
          <a:lstStyle/>
          <a:p>
            <a:pPr marL="0" indent="0" algn="ctr">
              <a:lnSpc>
                <a:spcPct val="90000"/>
              </a:lnSpc>
              <a:spcBef>
                <a:spcPts val="0"/>
              </a:spcBef>
              <a:buSzTx/>
              <a:buNone/>
              <a:defRPr spc="-50" sz="5000">
                <a:latin typeface="+mn-lt"/>
                <a:ea typeface="+mn-ea"/>
                <a:cs typeface="+mn-cs"/>
                <a:sym typeface="Produkt Extralight"/>
              </a:defRPr>
            </a:pPr>
            <a:r>
              <a:t>la pornografia è Cinema?</a:t>
            </a:r>
          </a:p>
          <a:p>
            <a:pPr marL="0" indent="0" algn="ctr">
              <a:lnSpc>
                <a:spcPct val="90000"/>
              </a:lnSpc>
              <a:spcBef>
                <a:spcPts val="0"/>
              </a:spcBef>
              <a:buSzTx/>
              <a:buNone/>
              <a:defRPr spc="-50" sz="5000">
                <a:latin typeface="+mn-lt"/>
                <a:ea typeface="+mn-ea"/>
                <a:cs typeface="+mn-cs"/>
                <a:sym typeface="Produkt Extralight"/>
              </a:defRPr>
            </a:pPr>
            <a:r>
              <a:t>la pornografia è arte?</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Regia di Gaspar Noé. Un film con Karl Glusman, Klara Kristin, Aomi Muyock, Gaspar Noé, Benoît Debie.  Genere porno, drammatico - USA, 2015, durata 130 minuti."/>
          <p:cNvSpPr txBox="1"/>
          <p:nvPr>
            <p:ph type="body" idx="21"/>
          </p:nvPr>
        </p:nvSpPr>
        <p:spPr>
          <a:xfrm>
            <a:off x="1206500" y="1861161"/>
            <a:ext cx="10350266" cy="1689101"/>
          </a:xfrm>
          <a:prstGeom prst="rect">
            <a:avLst/>
          </a:prstGeom>
          <a:extLst>
            <a:ext uri="{C572A759-6A51-4108-AA02-DFA0A04FC94B}">
              <ma14:wrappingTextBoxFlag xmlns:ma14="http://schemas.microsoft.com/office/mac/drawingml/2011/main" val="1"/>
            </a:ext>
          </a:extLst>
        </p:spPr>
        <p:txBody>
          <a:bodyPr/>
          <a:lstStyle>
            <a:lvl1pPr defTabSz="462280">
              <a:defRPr sz="3080"/>
            </a:lvl1pPr>
          </a:lstStyle>
          <a:p>
            <a:pPr/>
            <a:r>
              <a:t>Regia di Gaspar Noé. Un film con Karl Glusman, Klara Kristin, Aomi Muyock, Gaspar Noé, Benoît Debie.  Genere porno, drammatico - USA, 2015, durata 130 minuti.</a:t>
            </a:r>
          </a:p>
        </p:txBody>
      </p:sp>
      <p:pic>
        <p:nvPicPr>
          <p:cNvPr id="690"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25400"/>
            <a:ext cx="12001500" cy="13716000"/>
          </a:xfrm>
          <a:prstGeom prst="rect">
            <a:avLst/>
          </a:prstGeom>
        </p:spPr>
      </p:pic>
      <p:sp>
        <p:nvSpPr>
          <p:cNvPr id="691" name="Love"/>
          <p:cNvSpPr txBox="1"/>
          <p:nvPr>
            <p:ph type="title"/>
          </p:nvPr>
        </p:nvSpPr>
        <p:spPr>
          <a:prstGeom prst="rect">
            <a:avLst/>
          </a:prstGeom>
        </p:spPr>
        <p:txBody>
          <a:bodyPr/>
          <a:lstStyle>
            <a:lvl1pPr defTabSz="2316421">
              <a:defRPr spc="-95" sz="9500"/>
            </a:lvl1pPr>
          </a:lstStyle>
          <a:p>
            <a:pPr/>
            <a:r>
              <a:t>Love</a:t>
            </a:r>
          </a:p>
        </p:txBody>
      </p:sp>
      <p:pic>
        <p:nvPicPr>
          <p:cNvPr id="692" name="locandina.jpg" descr="locandina.jpg"/>
          <p:cNvPicPr>
            <a:picLocks noChangeAspect="1"/>
          </p:cNvPicPr>
          <p:nvPr/>
        </p:nvPicPr>
        <p:blipFill>
          <a:blip r:embed="rId3">
            <a:extLst/>
          </a:blip>
          <a:srcRect l="3776" t="2434" r="3776" b="2434"/>
          <a:stretch>
            <a:fillRect/>
          </a:stretch>
        </p:blipFill>
        <p:spPr>
          <a:xfrm>
            <a:off x="1221797" y="4208994"/>
            <a:ext cx="5324918" cy="7762542"/>
          </a:xfrm>
          <a:prstGeom prst="rect">
            <a:avLst/>
          </a:prstGeom>
          <a:ln w="12700">
            <a:miter lim="400000"/>
          </a:ln>
        </p:spPr>
      </p:pic>
      <p:pic>
        <p:nvPicPr>
          <p:cNvPr id="693" name="Love - trailer" descr="Love - trailer"/>
          <p:cNvPicPr>
            <a:picLocks noChangeAspect="0"/>
          </p:cNvPicPr>
          <p:nvPr>
            <a:videoFile xmlns:mc="http://schemas.openxmlformats.org/markup-compatibility/2006" xmlns:aiw="http://developer.apple.com/namespaces/iwork" r:link="rId4" mc:Ignorable="aiw" aiw:title="Love - trailer" aiw:author="Filmonizirani"/>
          </p:nvPr>
        </p:nvPicPr>
        <p:blipFill>
          <a:blip r:embed="rId5">
            <a:extLst/>
          </a:blip>
          <a:stretch>
            <a:fillRect/>
          </a:stretch>
        </p:blipFill>
        <p:spPr>
          <a:xfrm>
            <a:off x="7273547" y="4208883"/>
            <a:ext cx="10350267" cy="77627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6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693"/>
                </p:tgtEl>
              </p:cMediaNode>
            </p:video>
            <p:seq concurrent="1" prevAc="none" nextAc="seek">
              <p:cTn id="8" evtFilter="cancelBubble" nodeType="interactiveSeq" restart="whenNotActive" fill="hold">
                <p:stCondLst>
                  <p:cond delay="0" evt="onClick">
                    <p:tgtEl>
                      <p:spTgt spid="69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93"/>
                                        </p:tgtEl>
                                      </p:cBhvr>
                                    </p:cmd>
                                  </p:childTnLst>
                                </p:cTn>
                              </p:par>
                            </p:childTnLst>
                          </p:cTn>
                        </p:par>
                      </p:childTnLst>
                    </p:cTn>
                  </p:par>
                </p:childTnLst>
              </p:cTn>
              <p:nextCondLst>
                <p:cond delay="0" evt="onClick">
                  <p:tgtEl>
                    <p:spTgt spid="693"/>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2004) – Michael Winterbottom"/>
          <p:cNvSpPr txBox="1"/>
          <p:nvPr>
            <p:ph type="body" idx="21"/>
          </p:nvPr>
        </p:nvSpPr>
        <p:spPr>
          <a:xfrm>
            <a:off x="1206500" y="1873861"/>
            <a:ext cx="10350266" cy="1689101"/>
          </a:xfrm>
          <a:prstGeom prst="rect">
            <a:avLst/>
          </a:prstGeom>
          <a:extLst>
            <a:ext uri="{C572A759-6A51-4108-AA02-DFA0A04FC94B}">
              <ma14:wrappingTextBoxFlag xmlns:ma14="http://schemas.microsoft.com/office/mac/drawingml/2011/main" val="1"/>
            </a:ext>
          </a:extLst>
        </p:spPr>
        <p:txBody>
          <a:bodyPr/>
          <a:lstStyle/>
          <a:p>
            <a:pPr/>
            <a:r>
              <a:t>(2004)</a:t>
            </a:r>
            <a:r>
              <a:t> – Michael Winterbottom</a:t>
            </a:r>
          </a:p>
        </p:txBody>
      </p:sp>
      <p:pic>
        <p:nvPicPr>
          <p:cNvPr id="696"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12700"/>
            <a:ext cx="12001500" cy="13716000"/>
          </a:xfrm>
          <a:prstGeom prst="rect">
            <a:avLst/>
          </a:prstGeom>
        </p:spPr>
      </p:pic>
      <p:sp>
        <p:nvSpPr>
          <p:cNvPr id="697" name="9 Songs"/>
          <p:cNvSpPr txBox="1"/>
          <p:nvPr>
            <p:ph type="title"/>
          </p:nvPr>
        </p:nvSpPr>
        <p:spPr>
          <a:prstGeom prst="rect">
            <a:avLst/>
          </a:prstGeom>
        </p:spPr>
        <p:txBody>
          <a:bodyPr/>
          <a:lstStyle>
            <a:lvl1pPr defTabSz="2316421">
              <a:defRPr spc="-95" sz="9500"/>
            </a:lvl1pPr>
          </a:lstStyle>
          <a:p>
            <a:pPr/>
            <a:r>
              <a:t>9 Songs</a:t>
            </a:r>
          </a:p>
        </p:txBody>
      </p:sp>
      <p:pic>
        <p:nvPicPr>
          <p:cNvPr id="698" name="9 SONGS Film Trailer (2004) Michael Winterbottom" descr="9 SONGS Film Trailer (2004) Michael Winterbottom"/>
          <p:cNvPicPr>
            <a:picLocks noChangeAspect="0"/>
          </p:cNvPicPr>
          <p:nvPr>
            <a:videoFile xmlns:mc="http://schemas.openxmlformats.org/markup-compatibility/2006" xmlns:aiw="http://developer.apple.com/namespaces/iwork" r:link="rId3" mc:Ignorable="aiw" aiw:title="9 SONGS Film Trailer (2004) Michael Winterbottom" aiw:author="BritFlicks | Indie Film Trailers Worldwide"/>
          </p:nvPr>
        </p:nvPicPr>
        <p:blipFill>
          <a:blip r:embed="rId4">
            <a:extLst/>
          </a:blip>
          <a:stretch>
            <a:fillRect/>
          </a:stretch>
        </p:blipFill>
        <p:spPr>
          <a:xfrm>
            <a:off x="8058479" y="3788675"/>
            <a:ext cx="11470822" cy="8603117"/>
          </a:xfrm>
          <a:prstGeom prst="rect">
            <a:avLst/>
          </a:prstGeom>
        </p:spPr>
      </p:pic>
      <p:pic>
        <p:nvPicPr>
          <p:cNvPr id="699" name="87ZhEagXwpgAfj6rBnJYIHkUYxn.jpg" descr="87ZhEagXwpgAfj6rBnJYIHkUYxn.jpg"/>
          <p:cNvPicPr>
            <a:picLocks noChangeAspect="1"/>
          </p:cNvPicPr>
          <p:nvPr/>
        </p:nvPicPr>
        <p:blipFill>
          <a:blip r:embed="rId5">
            <a:extLst/>
          </a:blip>
          <a:stretch>
            <a:fillRect/>
          </a:stretch>
        </p:blipFill>
        <p:spPr>
          <a:xfrm>
            <a:off x="1242629" y="3210501"/>
            <a:ext cx="6587899" cy="98818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6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698"/>
                </p:tgtEl>
              </p:cMediaNode>
            </p:video>
            <p:seq concurrent="1" prevAc="none" nextAc="seek">
              <p:cTn id="8" evtFilter="cancelBubble" nodeType="interactiveSeq" restart="whenNotActive" fill="hold">
                <p:stCondLst>
                  <p:cond delay="0" evt="onClick">
                    <p:tgtEl>
                      <p:spTgt spid="69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98"/>
                                        </p:tgtEl>
                                      </p:cBhvr>
                                    </p:cmd>
                                  </p:childTnLst>
                                </p:cTn>
                              </p:par>
                            </p:childTnLst>
                          </p:cTn>
                        </p:par>
                      </p:childTnLst>
                    </p:cTn>
                  </p:par>
                </p:childTnLst>
              </p:cTn>
              <p:nextCondLst>
                <p:cond delay="0" evt="onClick">
                  <p:tgtEl>
                    <p:spTgt spid="698"/>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2006) – John Cameron Mitchell"/>
          <p:cNvSpPr txBox="1"/>
          <p:nvPr>
            <p:ph type="body" idx="21"/>
          </p:nvPr>
        </p:nvSpPr>
        <p:spPr>
          <a:xfrm>
            <a:off x="1206500" y="1873861"/>
            <a:ext cx="10350266" cy="1689101"/>
          </a:xfrm>
          <a:prstGeom prst="rect">
            <a:avLst/>
          </a:prstGeom>
          <a:extLst>
            <a:ext uri="{C572A759-6A51-4108-AA02-DFA0A04FC94B}">
              <ma14:wrappingTextBoxFlag xmlns:ma14="http://schemas.microsoft.com/office/mac/drawingml/2011/main" val="1"/>
            </a:ext>
          </a:extLst>
        </p:spPr>
        <p:txBody>
          <a:bodyPr/>
          <a:lstStyle/>
          <a:p>
            <a:pPr/>
            <a:r>
              <a:t>(2006)</a:t>
            </a:r>
            <a:r>
              <a:t> – John Cameron Mitchell</a:t>
            </a:r>
          </a:p>
        </p:txBody>
      </p:sp>
      <p:pic>
        <p:nvPicPr>
          <p:cNvPr id="702"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12700"/>
            <a:ext cx="12001500" cy="13716000"/>
          </a:xfrm>
          <a:prstGeom prst="rect">
            <a:avLst/>
          </a:prstGeom>
        </p:spPr>
      </p:pic>
      <p:sp>
        <p:nvSpPr>
          <p:cNvPr id="703" name="Shortbus"/>
          <p:cNvSpPr txBox="1"/>
          <p:nvPr>
            <p:ph type="title"/>
          </p:nvPr>
        </p:nvSpPr>
        <p:spPr>
          <a:prstGeom prst="rect">
            <a:avLst/>
          </a:prstGeom>
        </p:spPr>
        <p:txBody>
          <a:bodyPr/>
          <a:lstStyle>
            <a:lvl1pPr defTabSz="2316421">
              <a:defRPr spc="-95" sz="9500"/>
            </a:lvl1pPr>
          </a:lstStyle>
          <a:p>
            <a:pPr/>
            <a:r>
              <a:t>Shortbus</a:t>
            </a:r>
          </a:p>
        </p:txBody>
      </p:sp>
      <p:pic>
        <p:nvPicPr>
          <p:cNvPr id="704" name="Shortbus (2006) Original Trailer [FHD]" descr="Shortbus (2006) Original Trailer [FHD]"/>
          <p:cNvPicPr>
            <a:picLocks noChangeAspect="0"/>
          </p:cNvPicPr>
          <p:nvPr>
            <a:videoFile xmlns:mc="http://schemas.openxmlformats.org/markup-compatibility/2006" xmlns:aiw="http://developer.apple.com/namespaces/iwork" r:link="rId3" mc:Ignorable="aiw" aiw:title="Shortbus (2006) Original Trailer [FHD]" aiw:author="HD Retro Trailers"/>
          </p:nvPr>
        </p:nvPicPr>
        <p:blipFill>
          <a:blip r:embed="rId4">
            <a:extLst/>
          </a:blip>
          <a:stretch>
            <a:fillRect/>
          </a:stretch>
        </p:blipFill>
        <p:spPr>
          <a:xfrm>
            <a:off x="6967315" y="4120356"/>
            <a:ext cx="13800357" cy="7762701"/>
          </a:xfrm>
          <a:prstGeom prst="rect">
            <a:avLst/>
          </a:prstGeom>
        </p:spPr>
      </p:pic>
      <p:pic>
        <p:nvPicPr>
          <p:cNvPr id="705" name="s8QBrWgpZpYrySSyTQ0xbFLPKrS.jpg" descr="s8QBrWgpZpYrySSyTQ0xbFLPKrS.jpg"/>
          <p:cNvPicPr>
            <a:picLocks noChangeAspect="1"/>
          </p:cNvPicPr>
          <p:nvPr/>
        </p:nvPicPr>
        <p:blipFill>
          <a:blip r:embed="rId5">
            <a:extLst/>
          </a:blip>
          <a:stretch>
            <a:fillRect/>
          </a:stretch>
        </p:blipFill>
        <p:spPr>
          <a:xfrm>
            <a:off x="1520259" y="4045446"/>
            <a:ext cx="5175135" cy="77627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04"/>
                </p:tgtEl>
              </p:cMediaNode>
            </p:video>
            <p:seq concurrent="1" prevAc="none" nextAc="seek">
              <p:cTn id="8" evtFilter="cancelBubble" nodeType="interactiveSeq" restart="whenNotActive" fill="hold">
                <p:stCondLst>
                  <p:cond delay="0" evt="onClick">
                    <p:tgtEl>
                      <p:spTgt spid="70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04"/>
                                        </p:tgtEl>
                                      </p:cBhvr>
                                    </p:cmd>
                                  </p:childTnLst>
                                </p:cTn>
                              </p:par>
                            </p:childTnLst>
                          </p:cTn>
                        </p:par>
                      </p:childTnLst>
                    </p:cTn>
                  </p:par>
                </p:childTnLst>
              </p:cTn>
              <p:nextCondLst>
                <p:cond delay="0" evt="onClick">
                  <p:tgtEl>
                    <p:spTgt spid="704"/>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2013) – Lars von Trier"/>
          <p:cNvSpPr txBox="1"/>
          <p:nvPr>
            <p:ph type="body" idx="21"/>
          </p:nvPr>
        </p:nvSpPr>
        <p:spPr>
          <a:xfrm>
            <a:off x="1206500" y="1873861"/>
            <a:ext cx="10350266" cy="1689101"/>
          </a:xfrm>
          <a:prstGeom prst="rect">
            <a:avLst/>
          </a:prstGeom>
          <a:extLst>
            <a:ext uri="{C572A759-6A51-4108-AA02-DFA0A04FC94B}">
              <ma14:wrappingTextBoxFlag xmlns:ma14="http://schemas.microsoft.com/office/mac/drawingml/2011/main" val="1"/>
            </a:ext>
          </a:extLst>
        </p:spPr>
        <p:txBody>
          <a:bodyPr/>
          <a:lstStyle/>
          <a:p>
            <a:pPr/>
            <a:r>
              <a:t>(2013) – Lars von Trier</a:t>
            </a:r>
          </a:p>
        </p:txBody>
      </p:sp>
      <p:pic>
        <p:nvPicPr>
          <p:cNvPr id="708"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12700"/>
            <a:ext cx="12001500" cy="13716000"/>
          </a:xfrm>
          <a:prstGeom prst="rect">
            <a:avLst/>
          </a:prstGeom>
        </p:spPr>
      </p:pic>
      <p:sp>
        <p:nvSpPr>
          <p:cNvPr id="709" name="Nymphomaniac"/>
          <p:cNvSpPr txBox="1"/>
          <p:nvPr>
            <p:ph type="title"/>
          </p:nvPr>
        </p:nvSpPr>
        <p:spPr>
          <a:prstGeom prst="rect">
            <a:avLst/>
          </a:prstGeom>
        </p:spPr>
        <p:txBody>
          <a:bodyPr/>
          <a:lstStyle>
            <a:lvl1pPr defTabSz="2316421">
              <a:defRPr spc="-95" sz="9500"/>
            </a:lvl1pPr>
          </a:lstStyle>
          <a:p>
            <a:pPr/>
            <a:r>
              <a:t>Nymphomaniac</a:t>
            </a:r>
          </a:p>
        </p:txBody>
      </p:sp>
      <p:pic>
        <p:nvPicPr>
          <p:cNvPr id="710" name="Nymphomaniac : Volume 1 - Trailer Italiano" descr="Nymphomaniac : Volume 1 - Trailer Italiano"/>
          <p:cNvPicPr>
            <a:picLocks noChangeAspect="0"/>
          </p:cNvPicPr>
          <p:nvPr>
            <a:videoFile xmlns:mc="http://schemas.openxmlformats.org/markup-compatibility/2006" xmlns:aiw="http://developer.apple.com/namespaces/iwork" r:link="rId3" mc:Ignorable="aiw" aiw:title="Nymphomaniac : Volume 1 - Trailer Italiano" aiw:author="Fox Movie Channel."/>
          </p:nvPr>
        </p:nvPicPr>
        <p:blipFill>
          <a:blip r:embed="rId4">
            <a:extLst/>
          </a:blip>
          <a:stretch>
            <a:fillRect/>
          </a:stretch>
        </p:blipFill>
        <p:spPr>
          <a:xfrm>
            <a:off x="7137298" y="4045446"/>
            <a:ext cx="13800357" cy="7762701"/>
          </a:xfrm>
          <a:prstGeom prst="rect">
            <a:avLst/>
          </a:prstGeom>
        </p:spPr>
      </p:pic>
      <p:pic>
        <p:nvPicPr>
          <p:cNvPr id="711" name="nymphomaniac_locandina-1.jpg" descr="nymphomaniac_locandina-1.jpg"/>
          <p:cNvPicPr>
            <a:picLocks noChangeAspect="1"/>
          </p:cNvPicPr>
          <p:nvPr/>
        </p:nvPicPr>
        <p:blipFill>
          <a:blip r:embed="rId5">
            <a:extLst/>
          </a:blip>
          <a:stretch>
            <a:fillRect/>
          </a:stretch>
        </p:blipFill>
        <p:spPr>
          <a:xfrm>
            <a:off x="1150597" y="4131476"/>
            <a:ext cx="5313193" cy="75906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10"/>
                </p:tgtEl>
              </p:cMediaNode>
            </p:video>
            <p:seq concurrent="1" prevAc="none" nextAc="seek">
              <p:cTn id="8" evtFilter="cancelBubble" nodeType="interactiveSeq" restart="whenNotActive" fill="hold">
                <p:stCondLst>
                  <p:cond delay="0" evt="onClick">
                    <p:tgtEl>
                      <p:spTgt spid="71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10"/>
                                        </p:tgtEl>
                                      </p:cBhvr>
                                    </p:cmd>
                                  </p:childTnLst>
                                </p:cTn>
                              </p:par>
                            </p:childTnLst>
                          </p:cTn>
                        </p:par>
                      </p:childTnLst>
                    </p:cTn>
                  </p:par>
                </p:childTnLst>
              </p:cTn>
              <p:nextCondLst>
                <p:cond delay="0" evt="onClick">
                  <p:tgtEl>
                    <p:spTgt spid="710"/>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Elvis XXX"/>
          <p:cNvSpPr txBox="1"/>
          <p:nvPr>
            <p:ph type="body" sz="quarter" idx="1"/>
          </p:nvPr>
        </p:nvSpPr>
        <p:spPr>
          <a:prstGeom prst="rect">
            <a:avLst/>
          </a:prstGeom>
        </p:spPr>
        <p:txBody>
          <a:bodyPr/>
          <a:lstStyle/>
          <a:p>
            <a:pPr/>
            <a:r>
              <a:t>Elvis XXX </a:t>
            </a:r>
          </a:p>
        </p:txBody>
      </p:sp>
      <p:sp>
        <p:nvSpPr>
          <p:cNvPr id="714" name="a porn parody"/>
          <p:cNvSpPr txBox="1"/>
          <p:nvPr>
            <p:ph type="body" idx="21"/>
          </p:nvPr>
        </p:nvSpPr>
        <p:spPr>
          <a:xfrm>
            <a:off x="5242986" y="8304066"/>
            <a:ext cx="13471486" cy="698501"/>
          </a:xfrm>
          <a:prstGeom prst="rect">
            <a:avLst/>
          </a:prstGeom>
          <a:extLst>
            <a:ext uri="{C572A759-6A51-4108-AA02-DFA0A04FC94B}">
              <ma14:wrappingTextBoxFlag xmlns:ma14="http://schemas.microsoft.com/office/mac/drawingml/2011/main" val="1"/>
            </a:ext>
          </a:extLst>
        </p:spPr>
        <p:txBody>
          <a:bodyPr/>
          <a:lstStyle/>
          <a:p>
            <a:pPr/>
            <a:r>
              <a:t>a porn parody</a:t>
            </a:r>
          </a:p>
        </p:txBody>
      </p:sp>
      <p:sp>
        <p:nvSpPr>
          <p:cNvPr id="715" name="https://www.hotmovies.com/1563098/elvis-xxx-a-porn-parody-porn-video.html"/>
          <p:cNvSpPr txBox="1"/>
          <p:nvPr/>
        </p:nvSpPr>
        <p:spPr>
          <a:xfrm>
            <a:off x="3003804" y="10661494"/>
            <a:ext cx="1817065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https://www.hotmovies.com/1563098/elvis-xxx-a-porn-parody-porn-video.html</a:t>
            </a:r>
          </a:p>
        </p:txBody>
      </p:sp>
      <p:pic>
        <p:nvPicPr>
          <p:cNvPr id="716" name="ELVIS XXX: A PORN PARODY- official trailer" descr="ELVIS XXX: A PORN PARODY- official trailer"/>
          <p:cNvPicPr>
            <a:picLocks noChangeAspect="0"/>
          </p:cNvPicPr>
          <p:nvPr>
            <a:videoFile xmlns:mc="http://schemas.openxmlformats.org/markup-compatibility/2006" xmlns:aiw="http://developer.apple.com/namespaces/iwork" r:link="rId2" mc:Ignorable="aiw" aiw:title="ELVIS XXX: A PORN PARODY- official trailer" aiw:author="Axel Braun"/>
          </p:nvPr>
        </p:nvPicPr>
        <p:blipFill>
          <a:blip r:embed="rId3">
            <a:extLst/>
          </a:blip>
          <a:stretch>
            <a:fillRect/>
          </a:stretch>
        </p:blipFill>
        <p:spPr>
          <a:xfrm>
            <a:off x="11990215" y="4095375"/>
            <a:ext cx="7998031" cy="4498892"/>
          </a:xfrm>
          <a:prstGeom prst="rect">
            <a:avLst/>
          </a:prstGeom>
        </p:spPr>
      </p:pic>
      <p:pic>
        <p:nvPicPr>
          <p:cNvPr id="717" name="Achtung.svg.png" descr="Achtung.svg.png"/>
          <p:cNvPicPr>
            <a:picLocks noChangeAspect="1"/>
          </p:cNvPicPr>
          <p:nvPr/>
        </p:nvPicPr>
        <p:blipFill>
          <a:blip r:embed="rId4">
            <a:extLst/>
          </a:blip>
          <a:stretch>
            <a:fillRect/>
          </a:stretch>
        </p:blipFill>
        <p:spPr>
          <a:xfrm>
            <a:off x="1757258" y="1679288"/>
            <a:ext cx="4660877" cy="4089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16"/>
                </p:tgtEl>
              </p:cMediaNode>
            </p:video>
            <p:seq concurrent="1" prevAc="none" nextAc="seek">
              <p:cTn id="8" evtFilter="cancelBubble" nodeType="interactiveSeq" restart="whenNotActive" fill="hold">
                <p:stCondLst>
                  <p:cond delay="0" evt="onClick">
                    <p:tgtEl>
                      <p:spTgt spid="71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16"/>
                                        </p:tgtEl>
                                      </p:cBhvr>
                                    </p:cmd>
                                  </p:childTnLst>
                                </p:cTn>
                              </p:par>
                            </p:childTnLst>
                          </p:cTn>
                        </p:par>
                      </p:childTnLst>
                    </p:cTn>
                  </p:par>
                </p:childTnLst>
              </p:cTn>
              <p:nextCondLst>
                <p:cond delay="0" evt="onClick">
                  <p:tgtEl>
                    <p:spTgt spid="716"/>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Gola Profonda"/>
          <p:cNvSpPr txBox="1"/>
          <p:nvPr>
            <p:ph type="body" idx="21"/>
          </p:nvPr>
        </p:nvSpPr>
        <p:spPr>
          <a:xfrm>
            <a:off x="2438733" y="641627"/>
            <a:ext cx="9779001" cy="1003301"/>
          </a:xfrm>
          <a:prstGeom prst="rect">
            <a:avLst/>
          </a:prstGeom>
          <a:extLst>
            <a:ext uri="{C572A759-6A51-4108-AA02-DFA0A04FC94B}">
              <ma14:wrappingTextBoxFlag xmlns:ma14="http://schemas.microsoft.com/office/mac/drawingml/2011/main" val="1"/>
            </a:ext>
          </a:extLst>
        </p:spPr>
        <p:txBody>
          <a:bodyPr/>
          <a:lstStyle/>
          <a:p>
            <a:pPr/>
            <a:r>
              <a:t>Gola Profonda</a:t>
            </a:r>
          </a:p>
        </p:txBody>
      </p:sp>
      <p:pic>
        <p:nvPicPr>
          <p:cNvPr id="720"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pic>
        <p:nvPicPr>
          <p:cNvPr id="721" name="(Deep throat) La vera gola profonda - Trailer" descr="(Deep throat) La vera gola profonda - Trailer"/>
          <p:cNvPicPr>
            <a:picLocks noChangeAspect="0"/>
          </p:cNvPicPr>
          <p:nvPr>
            <a:videoFile xmlns:mc="http://schemas.openxmlformats.org/markup-compatibility/2006" xmlns:aiw="http://developer.apple.com/namespaces/iwork" r:link="rId3" mc:Ignorable="aiw" aiw:title="(Deep throat) La vera gola profonda - Trailer" aiw:author="Mr GRINDHOUSE / EXPLOITATION CINEMA"/>
          </p:nvPr>
        </p:nvPicPr>
        <p:blipFill>
          <a:blip r:embed="rId4">
            <a:extLst/>
          </a:blip>
          <a:stretch>
            <a:fillRect/>
          </a:stretch>
        </p:blipFill>
        <p:spPr>
          <a:xfrm>
            <a:off x="2381527" y="1812064"/>
            <a:ext cx="16256001" cy="9144001"/>
          </a:xfrm>
          <a:prstGeom prst="rect">
            <a:avLst/>
          </a:prstGeom>
        </p:spPr>
      </p:pic>
      <p:sp>
        <p:nvSpPr>
          <p:cNvPr id="722" name="Gerad Damiano, 1972"/>
          <p:cNvSpPr txBox="1"/>
          <p:nvPr/>
        </p:nvSpPr>
        <p:spPr>
          <a:xfrm>
            <a:off x="8679505" y="974687"/>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spcBef>
                <a:spcPts val="0"/>
              </a:spcBef>
              <a:defRPr sz="5500">
                <a:latin typeface="+mn-lt"/>
                <a:ea typeface="+mn-ea"/>
                <a:cs typeface="+mn-cs"/>
                <a:sym typeface="Produkt Extralight"/>
              </a:defRPr>
            </a:lvl1pPr>
          </a:lstStyle>
          <a:p>
            <a:pPr/>
            <a:r>
              <a:t>Gerad Damiano, 1972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21"/>
                </p:tgtEl>
              </p:cMediaNode>
            </p:video>
            <p:seq concurrent="1" prevAc="none" nextAc="seek">
              <p:cTn id="8" evtFilter="cancelBubble" nodeType="interactiveSeq" restart="whenNotActive" fill="hold">
                <p:stCondLst>
                  <p:cond delay="0" evt="onClick">
                    <p:tgtEl>
                      <p:spTgt spid="72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21"/>
                                        </p:tgtEl>
                                      </p:cBhvr>
                                    </p:cmd>
                                  </p:childTnLst>
                                </p:cTn>
                              </p:par>
                            </p:childTnLst>
                          </p:cTn>
                        </p:par>
                      </p:childTnLst>
                    </p:cTn>
                  </p:par>
                </p:childTnLst>
              </p:cTn>
              <p:nextCondLst>
                <p:cond delay="0" evt="onClick">
                  <p:tgtEl>
                    <p:spTgt spid="721"/>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Behind the Green Door"/>
          <p:cNvSpPr txBox="1"/>
          <p:nvPr>
            <p:ph type="body" idx="21"/>
          </p:nvPr>
        </p:nvSpPr>
        <p:spPr>
          <a:xfrm>
            <a:off x="2438733" y="641627"/>
            <a:ext cx="9779001" cy="1003301"/>
          </a:xfrm>
          <a:prstGeom prst="rect">
            <a:avLst/>
          </a:prstGeom>
          <a:extLst>
            <a:ext uri="{C572A759-6A51-4108-AA02-DFA0A04FC94B}">
              <ma14:wrappingTextBoxFlag xmlns:ma14="http://schemas.microsoft.com/office/mac/drawingml/2011/main" val="1"/>
            </a:ext>
          </a:extLst>
        </p:spPr>
        <p:txBody>
          <a:bodyPr/>
          <a:lstStyle/>
          <a:p>
            <a:pPr/>
            <a:r>
              <a:t>Behind the Green Door</a:t>
            </a:r>
          </a:p>
        </p:txBody>
      </p:sp>
      <p:pic>
        <p:nvPicPr>
          <p:cNvPr id="725"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sp>
        <p:nvSpPr>
          <p:cNvPr id="726" name="Artie e Jim Mitchell, 1972"/>
          <p:cNvSpPr txBox="1"/>
          <p:nvPr/>
        </p:nvSpPr>
        <p:spPr>
          <a:xfrm>
            <a:off x="6404613" y="1377533"/>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spcBef>
                <a:spcPts val="0"/>
              </a:spcBef>
              <a:defRPr sz="3600">
                <a:latin typeface="+mn-lt"/>
                <a:ea typeface="+mn-ea"/>
                <a:cs typeface="+mn-cs"/>
                <a:sym typeface="Produkt Extralight"/>
              </a:defRPr>
            </a:lvl1pPr>
          </a:lstStyle>
          <a:p>
            <a:pPr/>
            <a:r>
              <a:t>Artie e Jim Mitchell, 1972</a:t>
            </a:r>
          </a:p>
        </p:txBody>
      </p:sp>
      <p:sp>
        <p:nvSpPr>
          <p:cNvPr id="727" name="dal min 54:00…"/>
          <p:cNvSpPr txBox="1"/>
          <p:nvPr/>
        </p:nvSpPr>
        <p:spPr>
          <a:xfrm>
            <a:off x="1158002" y="11528276"/>
            <a:ext cx="22067996"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412750">
              <a:spcBef>
                <a:spcPts val="0"/>
              </a:spcBef>
              <a:defRPr sz="2750">
                <a:latin typeface="+mn-lt"/>
                <a:ea typeface="+mn-ea"/>
                <a:cs typeface="+mn-cs"/>
                <a:sym typeface="Produkt Extralight"/>
              </a:defRPr>
            </a:pPr>
            <a:r>
              <a:t>dal min 54:00 </a:t>
            </a:r>
          </a:p>
          <a:p>
            <a:pPr defTabSz="412750">
              <a:spcBef>
                <a:spcPts val="0"/>
              </a:spcBef>
              <a:defRPr sz="2750">
                <a:latin typeface="+mn-lt"/>
                <a:ea typeface="+mn-ea"/>
                <a:cs typeface="+mn-cs"/>
                <a:sym typeface="Produkt Extralight"/>
              </a:defRPr>
            </a:pPr>
            <a:r>
              <a:t>https://pornone.com/it/film-completo/behind-the-green-door-vintage-full-movie/1159434/</a:t>
            </a:r>
          </a:p>
        </p:txBody>
      </p:sp>
      <p:pic>
        <p:nvPicPr>
          <p:cNvPr id="728" name="Behind The Green Door trailer (1972) Marilyn Chambers. 4k Scan!" descr="Behind The Green Door trailer (1972) Marilyn Chambers. 4k Scan!"/>
          <p:cNvPicPr>
            <a:picLocks noChangeAspect="0"/>
          </p:cNvPicPr>
          <p:nvPr>
            <a:videoFile xmlns:mc="http://schemas.openxmlformats.org/markup-compatibility/2006" xmlns:aiw="http://developer.apple.com/namespaces/iwork" r:link="rId3" mc:Ignorable="aiw" aiw:title="Behind The Green Door trailer (1972) Marilyn Chambers. 4k Scan!" aiw:author="Alpha Blue Archives"/>
          </p:nvPr>
        </p:nvPicPr>
        <p:blipFill>
          <a:blip r:embed="rId4">
            <a:extLst/>
          </a:blip>
          <a:stretch>
            <a:fillRect/>
          </a:stretch>
        </p:blipFill>
        <p:spPr>
          <a:xfrm>
            <a:off x="2446323" y="1950172"/>
            <a:ext cx="8875482" cy="6656611"/>
          </a:xfrm>
          <a:prstGeom prst="rect">
            <a:avLst/>
          </a:prstGeom>
        </p:spPr>
      </p:pic>
      <p:pic>
        <p:nvPicPr>
          <p:cNvPr id="729" name="Vista attraverso un soffitto a rete sotto un cielo azzurro" descr="Vista attraverso un soffitto a rete sotto un cielo azzurro"/>
          <p:cNvPicPr>
            <a:picLocks noChangeAspect="1"/>
          </p:cNvPicPr>
          <p:nvPr/>
        </p:nvPicPr>
        <p:blipFill>
          <a:blip r:embed="rId5">
            <a:extLst/>
          </a:blip>
          <a:srcRect l="0" t="0" r="0" b="0"/>
          <a:stretch>
            <a:fillRect/>
          </a:stretch>
        </p:blipFill>
        <p:spPr>
          <a:xfrm>
            <a:off x="3919616" y="9889611"/>
            <a:ext cx="2340089" cy="20531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2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28"/>
                </p:tgtEl>
              </p:cMediaNode>
            </p:video>
            <p:seq concurrent="1" prevAc="none" nextAc="seek">
              <p:cTn id="8" evtFilter="cancelBubble" nodeType="interactiveSeq" restart="whenNotActive" fill="hold">
                <p:stCondLst>
                  <p:cond delay="0" evt="onClick">
                    <p:tgtEl>
                      <p:spTgt spid="72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28"/>
                                        </p:tgtEl>
                                      </p:cBhvr>
                                    </p:cmd>
                                  </p:childTnLst>
                                </p:cTn>
                              </p:par>
                            </p:childTnLst>
                          </p:cTn>
                        </p:par>
                      </p:childTnLst>
                    </p:cTn>
                  </p:par>
                </p:childTnLst>
              </p:cTn>
              <p:nextCondLst>
                <p:cond delay="0" evt="onClick">
                  <p:tgtEl>
                    <p:spTgt spid="728"/>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Barbara Broadcast"/>
          <p:cNvSpPr txBox="1"/>
          <p:nvPr>
            <p:ph type="body" idx="21"/>
          </p:nvPr>
        </p:nvSpPr>
        <p:spPr>
          <a:xfrm>
            <a:off x="2438733" y="641627"/>
            <a:ext cx="9779001" cy="1003301"/>
          </a:xfrm>
          <a:prstGeom prst="rect">
            <a:avLst/>
          </a:prstGeom>
          <a:extLst>
            <a:ext uri="{C572A759-6A51-4108-AA02-DFA0A04FC94B}">
              <ma14:wrappingTextBoxFlag xmlns:ma14="http://schemas.microsoft.com/office/mac/drawingml/2011/main" val="1"/>
            </a:ext>
          </a:extLst>
        </p:spPr>
        <p:txBody>
          <a:bodyPr/>
          <a:lstStyle/>
          <a:p>
            <a:pPr/>
            <a:r>
              <a:t>Barbara Broadcast</a:t>
            </a:r>
          </a:p>
        </p:txBody>
      </p:sp>
      <p:pic>
        <p:nvPicPr>
          <p:cNvPr id="732"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sp>
        <p:nvSpPr>
          <p:cNvPr id="733" name="1977 diretto da Radley Metzger (con lo pseudonimo…"/>
          <p:cNvSpPr txBox="1"/>
          <p:nvPr/>
        </p:nvSpPr>
        <p:spPr>
          <a:xfrm>
            <a:off x="2438733" y="1448623"/>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635634">
              <a:spcBef>
                <a:spcPts val="0"/>
              </a:spcBef>
              <a:defRPr sz="2772">
                <a:latin typeface="+mn-lt"/>
                <a:ea typeface="+mn-ea"/>
                <a:cs typeface="+mn-cs"/>
                <a:sym typeface="Produkt Extralight"/>
              </a:defRPr>
            </a:pPr>
            <a:r>
              <a:t>1977 diretto da Radley Metzger (con lo pseudonimo </a:t>
            </a:r>
          </a:p>
          <a:p>
            <a:pPr defTabSz="635634">
              <a:spcBef>
                <a:spcPts val="0"/>
              </a:spcBef>
              <a:defRPr sz="2772">
                <a:latin typeface="+mn-lt"/>
                <a:ea typeface="+mn-ea"/>
                <a:cs typeface="+mn-cs"/>
                <a:sym typeface="Produkt Extralight"/>
              </a:defRPr>
            </a:pPr>
            <a:r>
              <a:t>“Henry Paris”)</a:t>
            </a:r>
          </a:p>
        </p:txBody>
      </p:sp>
      <p:sp>
        <p:nvSpPr>
          <p:cNvPr id="734" name="dal min 32:00"/>
          <p:cNvSpPr txBox="1"/>
          <p:nvPr/>
        </p:nvSpPr>
        <p:spPr>
          <a:xfrm>
            <a:off x="1158002" y="11528276"/>
            <a:ext cx="22067996"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412750">
              <a:spcBef>
                <a:spcPts val="0"/>
              </a:spcBef>
              <a:defRPr sz="2750">
                <a:latin typeface="+mn-lt"/>
                <a:ea typeface="+mn-ea"/>
                <a:cs typeface="+mn-cs"/>
                <a:sym typeface="Produkt Extralight"/>
              </a:defRPr>
            </a:lvl1pPr>
          </a:lstStyle>
          <a:p>
            <a:pPr/>
            <a:r>
              <a:t>dal min 32:00 </a:t>
            </a:r>
          </a:p>
        </p:txBody>
      </p:sp>
      <p:sp>
        <p:nvSpPr>
          <p:cNvPr id="735" name="https://ita.xhamster.com/videos/barbara-broadcast-1977-8320280#"/>
          <p:cNvSpPr txBox="1"/>
          <p:nvPr/>
        </p:nvSpPr>
        <p:spPr>
          <a:xfrm>
            <a:off x="1118554" y="12034917"/>
            <a:ext cx="156712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https://ita.xhamster.com/videos/barbara-broadcast-1977-8320280#</a:t>
            </a:r>
          </a:p>
        </p:txBody>
      </p:sp>
      <p:pic>
        <p:nvPicPr>
          <p:cNvPr id="736" name="Barbara Broadcast on BLU RAY- Official PROMO- Long Version in HD" descr="Barbara Broadcast on BLU RAY- Official PROMO- Long Version in HD"/>
          <p:cNvPicPr>
            <a:picLocks noChangeAspect="0"/>
          </p:cNvPicPr>
          <p:nvPr>
            <a:videoFile xmlns:mc="http://schemas.openxmlformats.org/markup-compatibility/2006" xmlns:aiw="http://developer.apple.com/namespaces/iwork" r:link="rId3" mc:Ignorable="aiw" aiw:title="Barbara Broadcast on BLU RAY- Official PROMO- Long Version in HD" aiw:author="DISTRIBPIX"/>
          </p:nvPr>
        </p:nvPicPr>
        <p:blipFill>
          <a:blip r:embed="rId4">
            <a:extLst/>
          </a:blip>
          <a:stretch>
            <a:fillRect/>
          </a:stretch>
        </p:blipFill>
        <p:spPr>
          <a:xfrm>
            <a:off x="2587570" y="2692932"/>
            <a:ext cx="9481326" cy="5333246"/>
          </a:xfrm>
          <a:prstGeom prst="rect">
            <a:avLst/>
          </a:prstGeom>
        </p:spPr>
      </p:pic>
      <p:pic>
        <p:nvPicPr>
          <p:cNvPr id="737" name="Vista attraverso un soffitto a rete sotto un cielo azzurro" descr="Vista attraverso un soffitto a rete sotto un cielo azzurro"/>
          <p:cNvPicPr>
            <a:picLocks noChangeAspect="1"/>
          </p:cNvPicPr>
          <p:nvPr/>
        </p:nvPicPr>
        <p:blipFill>
          <a:blip r:embed="rId5">
            <a:extLst/>
          </a:blip>
          <a:srcRect l="0" t="0" r="0" b="0"/>
          <a:stretch>
            <a:fillRect/>
          </a:stretch>
        </p:blipFill>
        <p:spPr>
          <a:xfrm>
            <a:off x="3919616" y="9889611"/>
            <a:ext cx="2340089" cy="20531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36"/>
                </p:tgtEl>
              </p:cMediaNode>
            </p:video>
            <p:seq concurrent="1" prevAc="none" nextAc="seek">
              <p:cTn id="8" evtFilter="cancelBubble" nodeType="interactiveSeq" restart="whenNotActive" fill="hold">
                <p:stCondLst>
                  <p:cond delay="0" evt="onClick">
                    <p:tgtEl>
                      <p:spTgt spid="73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36"/>
                                        </p:tgtEl>
                                      </p:cBhvr>
                                    </p:cmd>
                                  </p:childTnLst>
                                </p:cTn>
                              </p:par>
                            </p:childTnLst>
                          </p:cTn>
                        </p:par>
                      </p:childTnLst>
                    </p:cTn>
                  </p:par>
                </p:childTnLst>
              </p:cTn>
              <p:nextCondLst>
                <p:cond delay="0" evt="onClick">
                  <p:tgtEl>
                    <p:spTgt spid="73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Western"/>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Western</a:t>
            </a:r>
          </a:p>
        </p:txBody>
      </p:sp>
      <p:sp>
        <p:nvSpPr>
          <p:cNvPr id="220" name="Ambientato nel Ovest Americano, soprattutto ottocentesco, ci parla della conquista, libertà, giustizia e conflitto tra civiltà e natura selvaggia."/>
          <p:cNvSpPr txBox="1"/>
          <p:nvPr/>
        </p:nvSpPr>
        <p:spPr>
          <a:xfrm>
            <a:off x="4347529" y="5067711"/>
            <a:ext cx="15688942" cy="2115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Ambientato nel Ovest Americano, soprattutto ottocentesco, ci parla della conquista, libertà, giustizia e conflitto tra civiltà e natura selvaggia.</a:t>
            </a:r>
          </a:p>
        </p:txBody>
      </p:sp>
      <p:sp>
        <p:nvSpPr>
          <p:cNvPr id="221" name="Il Buono, il Brutto, il Cattivo…"/>
          <p:cNvSpPr txBox="1"/>
          <p:nvPr/>
        </p:nvSpPr>
        <p:spPr>
          <a:xfrm>
            <a:off x="9967020" y="7934204"/>
            <a:ext cx="6426027" cy="401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200"/>
              </a:spcBef>
              <a:defRPr i="1" sz="4200">
                <a:latin typeface="Times Roman"/>
                <a:ea typeface="Times Roman"/>
                <a:cs typeface="Times Roman"/>
                <a:sym typeface="Times Roman"/>
              </a:defRPr>
            </a:pPr>
            <a:r>
              <a:t>Il Buono, il Brutto, il Cattivo </a:t>
            </a:r>
            <a:endParaRPr i="0"/>
          </a:p>
          <a:p>
            <a:pPr defTabSz="457200">
              <a:spcBef>
                <a:spcPts val="1200"/>
              </a:spcBef>
              <a:defRPr i="1" sz="4200">
                <a:latin typeface="Times Roman"/>
                <a:ea typeface="Times Roman"/>
                <a:cs typeface="Times Roman"/>
                <a:sym typeface="Times Roman"/>
              </a:defRPr>
            </a:pPr>
            <a:r>
              <a:t>Balla coi lupi</a:t>
            </a:r>
          </a:p>
          <a:p>
            <a:pPr defTabSz="457200">
              <a:spcBef>
                <a:spcPts val="1200"/>
              </a:spcBef>
              <a:defRPr i="1" sz="4200">
                <a:latin typeface="Times Roman"/>
                <a:ea typeface="Times Roman"/>
                <a:cs typeface="Times Roman"/>
                <a:sym typeface="Times Roman"/>
              </a:defRPr>
            </a:pPr>
            <a:r>
              <a:t>Revenant</a:t>
            </a:r>
          </a:p>
          <a:p>
            <a:pPr defTabSz="457200">
              <a:spcBef>
                <a:spcPts val="1200"/>
              </a:spcBef>
              <a:defRPr i="1" sz="4200">
                <a:latin typeface="Times Roman"/>
                <a:ea typeface="Times Roman"/>
                <a:cs typeface="Times Roman"/>
                <a:sym typeface="Times Roman"/>
              </a:defRPr>
            </a:pPr>
            <a:r>
              <a:t>Il Mucchio Selvaggio</a:t>
            </a:r>
          </a:p>
          <a:p>
            <a:pPr defTabSz="457200">
              <a:spcBef>
                <a:spcPts val="1200"/>
              </a:spcBef>
              <a:defRPr i="1" sz="4200">
                <a:latin typeface="Times Roman"/>
                <a:ea typeface="Times Roman"/>
                <a:cs typeface="Times Roman"/>
                <a:sym typeface="Times Roman"/>
              </a:defRPr>
            </a:pPr>
            <a:r>
              <a:t>Gli Spietati</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Memorie di una baronessa"/>
          <p:cNvSpPr txBox="1"/>
          <p:nvPr>
            <p:ph type="body" idx="21"/>
          </p:nvPr>
        </p:nvSpPr>
        <p:spPr>
          <a:xfrm>
            <a:off x="2438733" y="641627"/>
            <a:ext cx="9779001" cy="1003301"/>
          </a:xfrm>
          <a:prstGeom prst="rect">
            <a:avLst/>
          </a:prstGeom>
          <a:extLst>
            <a:ext uri="{C572A759-6A51-4108-AA02-DFA0A04FC94B}">
              <ma14:wrappingTextBoxFlag xmlns:ma14="http://schemas.microsoft.com/office/mac/drawingml/2011/main" val="1"/>
            </a:ext>
          </a:extLst>
        </p:spPr>
        <p:txBody>
          <a:bodyPr/>
          <a:lstStyle/>
          <a:p>
            <a:pPr/>
            <a:r>
              <a:t>Memorie di una baronessa</a:t>
            </a:r>
          </a:p>
        </p:txBody>
      </p:sp>
      <p:pic>
        <p:nvPicPr>
          <p:cNvPr id="740" name="Vista attraverso un soffitto a rete sotto un cielo azzurro" descr="Vista attraverso un soffitto a rete sotto un cielo azzurro"/>
          <p:cNvPicPr>
            <a:picLocks noChangeAspect="1"/>
          </p:cNvPicPr>
          <p:nvPr>
            <p:ph type="pic" idx="22"/>
          </p:nvPr>
        </p:nvPicPr>
        <p:blipFill>
          <a:blip r:embed="rId2">
            <a:extLst/>
          </a:blip>
          <a:srcRect l="20617" t="0" r="21049" b="0"/>
          <a:stretch>
            <a:fillRect/>
          </a:stretch>
        </p:blipFill>
        <p:spPr>
          <a:xfrm>
            <a:off x="12382500" y="0"/>
            <a:ext cx="12001500" cy="13716000"/>
          </a:xfrm>
          <a:prstGeom prst="rect">
            <a:avLst/>
          </a:prstGeom>
        </p:spPr>
      </p:pic>
      <p:sp>
        <p:nvSpPr>
          <p:cNvPr id="741" name="di Gérard Kikoine. Un film con Brigitte Lahaie, Patrice Cheron, Alban Ceray, Jacques Gateau, Sylvia Lamo. Cast completo Titolo originale: Indécences 1930. Genere porno- Francia, 1977, durata 85 minuti."/>
          <p:cNvSpPr txBox="1"/>
          <p:nvPr/>
        </p:nvSpPr>
        <p:spPr>
          <a:xfrm>
            <a:off x="2438733" y="1448623"/>
            <a:ext cx="9779001"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429259">
              <a:spcBef>
                <a:spcPts val="0"/>
              </a:spcBef>
              <a:defRPr sz="1871">
                <a:latin typeface="+mn-lt"/>
                <a:ea typeface="+mn-ea"/>
                <a:cs typeface="+mn-cs"/>
                <a:sym typeface="Produkt Extralight"/>
              </a:defRPr>
            </a:lvl1pPr>
          </a:lstStyle>
          <a:p>
            <a:pPr/>
            <a:r>
              <a:t>di Gérard Kikoine. Un film con Brigitte Lahaie, Patrice Cheron, Alban Ceray, Jacques Gateau, Sylvia Lamo. Cast completo Titolo originale: Indécences 1930. Genere porno- Francia, 1977, durata 85 minuti.</a:t>
            </a:r>
          </a:p>
        </p:txBody>
      </p:sp>
      <p:sp>
        <p:nvSpPr>
          <p:cNvPr id="742" name="dal min 54:00…"/>
          <p:cNvSpPr txBox="1"/>
          <p:nvPr/>
        </p:nvSpPr>
        <p:spPr>
          <a:xfrm>
            <a:off x="1679331" y="12049606"/>
            <a:ext cx="22067997" cy="10033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412750">
              <a:spcBef>
                <a:spcPts val="0"/>
              </a:spcBef>
              <a:defRPr sz="2750">
                <a:latin typeface="+mn-lt"/>
                <a:ea typeface="+mn-ea"/>
                <a:cs typeface="+mn-cs"/>
                <a:sym typeface="Produkt Extralight"/>
              </a:defRPr>
            </a:pPr>
            <a:r>
              <a:t>dal min 54:00 </a:t>
            </a:r>
          </a:p>
          <a:p>
            <a:pPr defTabSz="412750">
              <a:spcBef>
                <a:spcPts val="0"/>
              </a:spcBef>
              <a:defRPr sz="2750">
                <a:latin typeface="+mn-lt"/>
                <a:ea typeface="+mn-ea"/>
                <a:cs typeface="+mn-cs"/>
                <a:sym typeface="Produkt Extralight"/>
              </a:defRPr>
            </a:pPr>
            <a:r>
              <a:t>https://ita.xhamster.com/videos/memorie-di-una-baronessa-italian-14417657</a:t>
            </a:r>
          </a:p>
        </p:txBody>
      </p:sp>
      <p:pic>
        <p:nvPicPr>
          <p:cNvPr id="743" name="1694092h.jpg" descr="1694092h.jpg"/>
          <p:cNvPicPr>
            <a:picLocks noChangeAspect="1"/>
          </p:cNvPicPr>
          <p:nvPr/>
        </p:nvPicPr>
        <p:blipFill>
          <a:blip r:embed="rId3">
            <a:extLst/>
          </a:blip>
          <a:stretch>
            <a:fillRect/>
          </a:stretch>
        </p:blipFill>
        <p:spPr>
          <a:xfrm>
            <a:off x="2495667" y="2665676"/>
            <a:ext cx="6350001" cy="9004301"/>
          </a:xfrm>
          <a:prstGeom prst="rect">
            <a:avLst/>
          </a:prstGeom>
          <a:ln w="12700">
            <a:miter lim="400000"/>
          </a:ln>
        </p:spPr>
      </p:pic>
      <p:pic>
        <p:nvPicPr>
          <p:cNvPr id="744" name="Vista attraverso un soffitto a rete sotto un cielo azzurro" descr="Vista attraverso un soffitto a rete sotto un cielo azzurro"/>
          <p:cNvPicPr>
            <a:picLocks noChangeAspect="1"/>
          </p:cNvPicPr>
          <p:nvPr/>
        </p:nvPicPr>
        <p:blipFill>
          <a:blip r:embed="rId4">
            <a:extLst/>
          </a:blip>
          <a:srcRect l="0" t="0" r="0" b="0"/>
          <a:stretch>
            <a:fillRect/>
          </a:stretch>
        </p:blipFill>
        <p:spPr>
          <a:xfrm>
            <a:off x="9443947" y="10410941"/>
            <a:ext cx="2340089" cy="2053167"/>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Pirates II…"/>
          <p:cNvSpPr txBox="1"/>
          <p:nvPr>
            <p:ph type="body" sz="half" idx="1"/>
          </p:nvPr>
        </p:nvSpPr>
        <p:spPr>
          <a:xfrm>
            <a:off x="12892678" y="2686442"/>
            <a:ext cx="14093268" cy="5173225"/>
          </a:xfrm>
          <a:prstGeom prst="rect">
            <a:avLst/>
          </a:prstGeom>
        </p:spPr>
        <p:txBody>
          <a:bodyPr/>
          <a:lstStyle/>
          <a:p>
            <a:pPr/>
            <a:r>
              <a:t>Pirates II</a:t>
            </a:r>
          </a:p>
          <a:p>
            <a:pPr/>
            <a:r>
              <a:t>Stagnetti's </a:t>
            </a:r>
          </a:p>
          <a:p>
            <a:pPr/>
            <a:r>
              <a:t>Revenge</a:t>
            </a:r>
          </a:p>
        </p:txBody>
      </p:sp>
      <p:sp>
        <p:nvSpPr>
          <p:cNvPr id="747" name="8 milioni di budget nel 2008. 240.ooo dvd venduti la prima settimana ad un prezzo di 70/100 dollari  (non verificato). Comunque il film porno più costoso della storia."/>
          <p:cNvSpPr txBox="1"/>
          <p:nvPr>
            <p:ph type="body" idx="21"/>
          </p:nvPr>
        </p:nvSpPr>
        <p:spPr>
          <a:xfrm>
            <a:off x="5006018" y="9271010"/>
            <a:ext cx="13471486" cy="698501"/>
          </a:xfrm>
          <a:prstGeom prst="rect">
            <a:avLst/>
          </a:prstGeom>
          <a:extLst>
            <a:ext uri="{C572A759-6A51-4108-AA02-DFA0A04FC94B}">
              <ma14:wrappingTextBoxFlag xmlns:ma14="http://schemas.microsoft.com/office/mac/drawingml/2011/main" val="1"/>
            </a:ext>
          </a:extLst>
        </p:spPr>
        <p:txBody>
          <a:bodyPr/>
          <a:lstStyle>
            <a:lvl1pPr defTabSz="429259">
              <a:defRPr sz="1871"/>
            </a:lvl1pPr>
          </a:lstStyle>
          <a:p>
            <a:pPr/>
            <a:r>
              <a:t>8 milioni di budget nel 2008. 240.ooo dvd venduti la prima settimana ad un prezzo di 70/100 dollari  (non verificato). Comunque il film porno più costoso della storia.</a:t>
            </a:r>
          </a:p>
        </p:txBody>
      </p:sp>
      <p:sp>
        <p:nvSpPr>
          <p:cNvPr id="748" name="https://mubi.com/it/films/pirates-ii-stagnettis-revenge/trailer"/>
          <p:cNvSpPr txBox="1"/>
          <p:nvPr/>
        </p:nvSpPr>
        <p:spPr>
          <a:xfrm>
            <a:off x="5426516" y="11088036"/>
            <a:ext cx="1395171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https://mubi.com/it/films/pirates-ii-stagnettis-revenge/trailer</a:t>
            </a:r>
          </a:p>
        </p:txBody>
      </p:sp>
      <p:pic>
        <p:nvPicPr>
          <p:cNvPr id="749" name="71dc8c82-a546-4215-abb5-6bf65927401c.jpg" descr="71dc8c82-a546-4215-abb5-6bf65927401c.jpg"/>
          <p:cNvPicPr>
            <a:picLocks noChangeAspect="1"/>
          </p:cNvPicPr>
          <p:nvPr/>
        </p:nvPicPr>
        <p:blipFill>
          <a:blip r:embed="rId2">
            <a:extLst/>
          </a:blip>
          <a:stretch>
            <a:fillRect/>
          </a:stretch>
        </p:blipFill>
        <p:spPr>
          <a:xfrm>
            <a:off x="4047885" y="3886572"/>
            <a:ext cx="8369235" cy="4707695"/>
          </a:xfrm>
          <a:prstGeom prst="rect">
            <a:avLst/>
          </a:prstGeom>
          <a:ln w="12700">
            <a:miter lim="400000"/>
          </a:ln>
        </p:spPr>
      </p:pic>
      <p:pic>
        <p:nvPicPr>
          <p:cNvPr id="750" name="Vista attraverso un soffitto a rete sotto un cielo azzurro" descr="Vista attraverso un soffitto a rete sotto un cielo azzurro"/>
          <p:cNvPicPr>
            <a:picLocks noChangeAspect="1"/>
          </p:cNvPicPr>
          <p:nvPr/>
        </p:nvPicPr>
        <p:blipFill>
          <a:blip r:embed="rId3">
            <a:extLst/>
          </a:blip>
          <a:srcRect l="0" t="0" r="0" b="0"/>
          <a:stretch>
            <a:fillRect/>
          </a:stretch>
        </p:blipFill>
        <p:spPr>
          <a:xfrm>
            <a:off x="2047569" y="10446329"/>
            <a:ext cx="2340089" cy="2053167"/>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da Lydia Lunch a Erika Lust…"/>
          <p:cNvSpPr txBox="1"/>
          <p:nvPr>
            <p:ph type="body" sz="quarter" idx="4294967295"/>
          </p:nvPr>
        </p:nvSpPr>
        <p:spPr>
          <a:xfrm>
            <a:off x="1585648" y="1637929"/>
            <a:ext cx="9625202" cy="4089401"/>
          </a:xfrm>
          <a:prstGeom prst="rect">
            <a:avLst/>
          </a:prstGeom>
        </p:spPr>
        <p:txBody>
          <a:bodyPr anchor="ctr"/>
          <a:lstStyle/>
          <a:p>
            <a:pPr marL="0" indent="0" algn="ctr">
              <a:lnSpc>
                <a:spcPct val="90000"/>
              </a:lnSpc>
              <a:spcBef>
                <a:spcPts val="0"/>
              </a:spcBef>
              <a:buSzTx/>
              <a:buNone/>
              <a:defRPr spc="-50" sz="5000">
                <a:latin typeface="+mn-lt"/>
                <a:ea typeface="+mn-ea"/>
                <a:cs typeface="+mn-cs"/>
                <a:sym typeface="Produkt Extralight"/>
              </a:defRPr>
            </a:pPr>
            <a:r>
              <a:t>da Lydia Lunch a Erika Lust</a:t>
            </a:r>
          </a:p>
          <a:p>
            <a:pPr marL="0" indent="0" algn="ctr">
              <a:lnSpc>
                <a:spcPct val="90000"/>
              </a:lnSpc>
              <a:spcBef>
                <a:spcPts val="0"/>
              </a:spcBef>
              <a:buSzTx/>
              <a:buNone/>
              <a:defRPr spc="-24" sz="2400">
                <a:latin typeface="+mn-lt"/>
                <a:ea typeface="+mn-ea"/>
                <a:cs typeface="+mn-cs"/>
                <a:sym typeface="Produkt Extralight"/>
              </a:defRPr>
            </a:pPr>
            <a:r>
              <a:t>Lydia Lunch, nata Lydia Koch (Rochester, 2 giugno 1959), è una cantante, poetessa, scrittrice e attrice statunitense.</a:t>
            </a:r>
          </a:p>
          <a:p>
            <a:pPr marL="0" indent="0" algn="ctr">
              <a:lnSpc>
                <a:spcPct val="90000"/>
              </a:lnSpc>
              <a:spcBef>
                <a:spcPts val="0"/>
              </a:spcBef>
              <a:buSzTx/>
              <a:buNone/>
              <a:defRPr spc="-50" sz="5000">
                <a:latin typeface="+mn-lt"/>
                <a:ea typeface="+mn-ea"/>
                <a:cs typeface="+mn-cs"/>
                <a:sym typeface="Produkt Extralight"/>
              </a:defRPr>
            </a:pPr>
          </a:p>
          <a:p>
            <a:pPr marL="0" indent="0" algn="ctr">
              <a:lnSpc>
                <a:spcPct val="90000"/>
              </a:lnSpc>
              <a:spcBef>
                <a:spcPts val="0"/>
              </a:spcBef>
              <a:buSzTx/>
              <a:buNone/>
              <a:defRPr spc="-50" sz="5000">
                <a:latin typeface="+mn-lt"/>
                <a:ea typeface="+mn-ea"/>
                <a:cs typeface="+mn-cs"/>
                <a:sym typeface="Produkt Extralight"/>
              </a:defRPr>
            </a:pPr>
            <a:r>
              <a:t>https://xhamster.com/videos/lydias-lunch-xhzqKid</a:t>
            </a:r>
          </a:p>
        </p:txBody>
      </p:sp>
      <p:pic>
        <p:nvPicPr>
          <p:cNvPr id="753" name="mag-22Lunch-t_CA0-superJumbo.jpg.jpeg" descr="mag-22Lunch-t_CA0-superJumbo.jpg.jpeg"/>
          <p:cNvPicPr>
            <a:picLocks noChangeAspect="1"/>
          </p:cNvPicPr>
          <p:nvPr/>
        </p:nvPicPr>
        <p:blipFill>
          <a:blip r:embed="rId2">
            <a:extLst/>
          </a:blip>
          <a:stretch>
            <a:fillRect/>
          </a:stretch>
        </p:blipFill>
        <p:spPr>
          <a:xfrm>
            <a:off x="13169613" y="0"/>
            <a:ext cx="10936635" cy="13716001"/>
          </a:xfrm>
          <a:prstGeom prst="rect">
            <a:avLst/>
          </a:prstGeom>
          <a:ln w="12700">
            <a:miter lim="400000"/>
          </a:ln>
        </p:spPr>
      </p:pic>
      <p:pic>
        <p:nvPicPr>
          <p:cNvPr id="754" name="Screenshot 2025-10-24 alle 10.12.22.png" descr="Screenshot 2025-10-24 alle 10.12.22.png"/>
          <p:cNvPicPr>
            <a:picLocks noChangeAspect="1"/>
          </p:cNvPicPr>
          <p:nvPr/>
        </p:nvPicPr>
        <p:blipFill>
          <a:blip r:embed="rId3">
            <a:extLst/>
          </a:blip>
          <a:stretch>
            <a:fillRect/>
          </a:stretch>
        </p:blipFill>
        <p:spPr>
          <a:xfrm>
            <a:off x="2522582" y="7327361"/>
            <a:ext cx="7751334" cy="5341714"/>
          </a:xfrm>
          <a:prstGeom prst="rect">
            <a:avLst/>
          </a:prstGeom>
          <a:ln w="12700">
            <a:miter lim="400000"/>
          </a:ln>
        </p:spPr>
      </p:pic>
      <p:sp>
        <p:nvSpPr>
          <p:cNvPr id="755" name="Lydia Lunch"/>
          <p:cNvSpPr txBox="1"/>
          <p:nvPr/>
        </p:nvSpPr>
        <p:spPr>
          <a:xfrm>
            <a:off x="16379007" y="12064601"/>
            <a:ext cx="4517846" cy="6939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spcBef>
                <a:spcPts val="0"/>
              </a:spcBef>
              <a:defRPr spc="-36" sz="3600">
                <a:latin typeface="+mn-lt"/>
                <a:ea typeface="+mn-ea"/>
                <a:cs typeface="+mn-cs"/>
                <a:sym typeface="Produkt Extralight"/>
              </a:defRPr>
            </a:lvl1pPr>
          </a:lstStyle>
          <a:p>
            <a:pPr/>
            <a:r>
              <a:t>Lydia Lunch</a:t>
            </a:r>
          </a:p>
        </p:txBody>
      </p:sp>
      <p:pic>
        <p:nvPicPr>
          <p:cNvPr id="756" name="Vista attraverso un soffitto a rete sotto un cielo azzurro" descr="Vista attraverso un soffitto a rete sotto un cielo azzurro"/>
          <p:cNvPicPr>
            <a:picLocks noChangeAspect="1"/>
          </p:cNvPicPr>
          <p:nvPr/>
        </p:nvPicPr>
        <p:blipFill>
          <a:blip r:embed="rId4">
            <a:extLst/>
          </a:blip>
          <a:srcRect l="0" t="0" r="0" b="0"/>
          <a:stretch>
            <a:fillRect/>
          </a:stretch>
        </p:blipFill>
        <p:spPr>
          <a:xfrm>
            <a:off x="10625808" y="3432078"/>
            <a:ext cx="2340089" cy="2053167"/>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https://it.pornhub.com/view_video.php?viewkey=64f2ee98913dd"/>
          <p:cNvSpPr txBox="1"/>
          <p:nvPr/>
        </p:nvSpPr>
        <p:spPr>
          <a:xfrm>
            <a:off x="461421" y="11499132"/>
            <a:ext cx="1488998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https://it.pornhub.com/view_video.php?viewkey=64f2ee98913dd</a:t>
            </a:r>
          </a:p>
        </p:txBody>
      </p:sp>
      <p:sp>
        <p:nvSpPr>
          <p:cNvPr id="759" name="https://xhamster.com/search/erika+lust+movies?sort=best"/>
          <p:cNvSpPr txBox="1"/>
          <p:nvPr/>
        </p:nvSpPr>
        <p:spPr>
          <a:xfrm>
            <a:off x="1829511" y="12218551"/>
            <a:ext cx="1339342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https://xhamster.com/search/erika+lust+movies?sort=best</a:t>
            </a:r>
          </a:p>
        </p:txBody>
      </p:sp>
      <p:pic>
        <p:nvPicPr>
          <p:cNvPr id="760" name="Plain White Tee | Official Trailer | Rebecca Stewart X ERIKALUST" descr="Plain White Tee | Official Trailer | Rebecca Stewart X ERIKALUST"/>
          <p:cNvPicPr>
            <a:picLocks noChangeAspect="0"/>
          </p:cNvPicPr>
          <p:nvPr>
            <a:videoFile xmlns:mc="http://schemas.openxmlformats.org/markup-compatibility/2006" xmlns:aiw="http://developer.apple.com/namespaces/iwork" r:link="rId2" mc:Ignorable="aiw" aiw:title="Plain White Tee | Official Trailer | Rebecca Stewart X ERIKALUST" aiw:author="ERIKALUST "/>
          </p:nvPr>
        </p:nvPicPr>
        <p:blipFill>
          <a:blip r:embed="rId3">
            <a:extLst/>
          </a:blip>
          <a:stretch>
            <a:fillRect/>
          </a:stretch>
        </p:blipFill>
        <p:spPr>
          <a:xfrm>
            <a:off x="3403081" y="827536"/>
            <a:ext cx="16256001" cy="9144001"/>
          </a:xfrm>
          <a:prstGeom prst="rect">
            <a:avLst/>
          </a:prstGeom>
        </p:spPr>
      </p:pic>
      <p:pic>
        <p:nvPicPr>
          <p:cNvPr id="761" name="Vista attraverso un soffitto a rete sotto un cielo azzurro" descr="Vista attraverso un soffitto a rete sotto un cielo azzurro"/>
          <p:cNvPicPr>
            <a:picLocks noChangeAspect="1"/>
          </p:cNvPicPr>
          <p:nvPr/>
        </p:nvPicPr>
        <p:blipFill>
          <a:blip r:embed="rId4">
            <a:extLst/>
          </a:blip>
          <a:srcRect l="0" t="0" r="0" b="0"/>
          <a:stretch>
            <a:fillRect/>
          </a:stretch>
        </p:blipFill>
        <p:spPr>
          <a:xfrm>
            <a:off x="15625832" y="10857424"/>
            <a:ext cx="2340089" cy="20531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76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760"/>
                </p:tgtEl>
              </p:cMediaNode>
            </p:video>
            <p:seq concurrent="1" prevAc="none" nextAc="seek">
              <p:cTn id="8" evtFilter="cancelBubble" nodeType="interactiveSeq" restart="whenNotActive" fill="hold">
                <p:stCondLst>
                  <p:cond delay="0" evt="onClick">
                    <p:tgtEl>
                      <p:spTgt spid="76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760"/>
                                        </p:tgtEl>
                                      </p:cBhvr>
                                    </p:cmd>
                                  </p:childTnLst>
                                </p:cTn>
                              </p:par>
                            </p:childTnLst>
                          </p:cTn>
                        </p:par>
                      </p:childTnLst>
                    </p:cTn>
                  </p:par>
                </p:childTnLst>
              </p:cTn>
              <p:nextCondLst>
                <p:cond delay="0" evt="onClick">
                  <p:tgtEl>
                    <p:spTgt spid="760"/>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IL GONZO MOVIE…"/>
          <p:cNvSpPr txBox="1"/>
          <p:nvPr>
            <p:ph type="body" sz="half" idx="4294967295"/>
          </p:nvPr>
        </p:nvSpPr>
        <p:spPr>
          <a:xfrm>
            <a:off x="3729345" y="4813300"/>
            <a:ext cx="16925310" cy="4089400"/>
          </a:xfrm>
          <a:prstGeom prst="rect">
            <a:avLst/>
          </a:prstGeom>
        </p:spPr>
        <p:txBody>
          <a:bodyPr anchor="ctr"/>
          <a:lstStyle/>
          <a:p>
            <a:pPr marL="0" indent="0" algn="ctr" defTabSz="2121354">
              <a:lnSpc>
                <a:spcPct val="90000"/>
              </a:lnSpc>
              <a:spcBef>
                <a:spcPts val="0"/>
              </a:spcBef>
              <a:buSzTx/>
              <a:buNone/>
              <a:defRPr spc="-43" sz="4350">
                <a:latin typeface="+mn-lt"/>
                <a:ea typeface="+mn-ea"/>
                <a:cs typeface="+mn-cs"/>
                <a:sym typeface="Produkt Extralight"/>
              </a:defRPr>
            </a:pPr>
            <a:r>
              <a:t>IL GONZO MOVIE</a:t>
            </a:r>
          </a:p>
          <a:p>
            <a:pPr marL="0" indent="0" algn="ctr" defTabSz="2121354">
              <a:lnSpc>
                <a:spcPct val="90000"/>
              </a:lnSpc>
              <a:spcBef>
                <a:spcPts val="0"/>
              </a:spcBef>
              <a:buSzTx/>
              <a:buNone/>
              <a:defRPr spc="-43" sz="4350">
                <a:latin typeface="+mn-lt"/>
                <a:ea typeface="+mn-ea"/>
                <a:cs typeface="+mn-cs"/>
                <a:sym typeface="Produkt Extralight"/>
              </a:defRPr>
            </a:pPr>
          </a:p>
          <a:p>
            <a:pPr marL="0" indent="0" algn="ctr" defTabSz="2121354">
              <a:lnSpc>
                <a:spcPct val="90000"/>
              </a:lnSpc>
              <a:spcBef>
                <a:spcPts val="0"/>
              </a:spcBef>
              <a:buSzTx/>
              <a:buNone/>
              <a:defRPr spc="-43" sz="4350">
                <a:latin typeface="+mn-lt"/>
                <a:ea typeface="+mn-ea"/>
                <a:cs typeface="+mn-cs"/>
                <a:sym typeface="Produkt Extralight"/>
              </a:defRPr>
            </a:pPr>
            <a:r>
              <a:t>Di derivazione giornalistica, il "gonzo movie" è un tipo di film, specialmente nella pornografia, in cui il regista o il cameraman partecipa attivamente all'azione, non limitandosi a filmare passivamente</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https://it.xvideos.com/video.oivekboa3fb/una_puttana_gemente_si_lancia_in_un_duro_viaggio_anale_triplo_mentre_la_sua_figa_viene_distrutta_dai_giocattoli_spingendosi_oltre_i_suoi_limiti_in_un_pasticcio_sporco_bagnato_e_gocciolante_di_pura_disperazione_ses"/>
          <p:cNvSpPr txBox="1"/>
          <p:nvPr/>
        </p:nvSpPr>
        <p:spPr>
          <a:xfrm>
            <a:off x="3379125" y="3985142"/>
            <a:ext cx="20201241" cy="1051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pPr/>
            <a:r>
              <a:t>https://it.xvideos.com/video.oivekboa3fb/una_puttana_gemente_si_lancia_in_un_duro_viaggio_anale_triplo_mentre_la_sua_figa_viene_distrutta_dai_giocattoli_spingendosi_oltre_i_suoi_limiti_in_un_pasticcio_sporco_bagnato_e_gocciolante_di_pura_disperazione_sessuale.</a:t>
            </a:r>
          </a:p>
        </p:txBody>
      </p:sp>
      <p:sp>
        <p:nvSpPr>
          <p:cNvPr id="766" name="https://it.xvideos.com/video.looll7f51/un_incontro_interrazziale_con_belladonna"/>
          <p:cNvSpPr txBox="1"/>
          <p:nvPr/>
        </p:nvSpPr>
        <p:spPr>
          <a:xfrm>
            <a:off x="3495513" y="2920892"/>
            <a:ext cx="1823516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https://it.xvideos.com/video.looll7f51/un_incontro_interrazziale_con_belladonna</a:t>
            </a:r>
          </a:p>
        </p:txBody>
      </p:sp>
      <p:sp>
        <p:nvSpPr>
          <p:cNvPr id="767" name="nota: min 8 .ca"/>
          <p:cNvSpPr txBox="1"/>
          <p:nvPr/>
        </p:nvSpPr>
        <p:spPr>
          <a:xfrm>
            <a:off x="11858235" y="2479687"/>
            <a:ext cx="1740180" cy="416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nota: min 8 .ca</a:t>
            </a:r>
          </a:p>
        </p:txBody>
      </p:sp>
      <p:pic>
        <p:nvPicPr>
          <p:cNvPr id="768" name="Vista attraverso un soffitto a rete sotto un cielo azzurro" descr="Vista attraverso un soffitto a rete sotto un cielo azzurro"/>
          <p:cNvPicPr>
            <a:picLocks noChangeAspect="1"/>
          </p:cNvPicPr>
          <p:nvPr/>
        </p:nvPicPr>
        <p:blipFill>
          <a:blip r:embed="rId2">
            <a:extLst/>
          </a:blip>
          <a:srcRect l="0" t="0" r="0" b="0"/>
          <a:stretch>
            <a:fillRect/>
          </a:stretch>
        </p:blipFill>
        <p:spPr>
          <a:xfrm>
            <a:off x="8492793" y="4889677"/>
            <a:ext cx="8457194" cy="7420244"/>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IL PARADOSSO DELLA PORNOGRAFIA…"/>
          <p:cNvSpPr txBox="1"/>
          <p:nvPr>
            <p:ph type="body" sz="half" idx="4294967295"/>
          </p:nvPr>
        </p:nvSpPr>
        <p:spPr>
          <a:xfrm>
            <a:off x="4097508" y="4813300"/>
            <a:ext cx="16925311" cy="4089400"/>
          </a:xfrm>
          <a:prstGeom prst="rect">
            <a:avLst/>
          </a:prstGeom>
        </p:spPr>
        <p:txBody>
          <a:bodyPr anchor="ctr"/>
          <a:lstStyle/>
          <a:p>
            <a:pPr marL="0" indent="0" algn="ctr" defTabSz="1853137">
              <a:lnSpc>
                <a:spcPct val="90000"/>
              </a:lnSpc>
              <a:spcBef>
                <a:spcPts val="0"/>
              </a:spcBef>
              <a:buSzTx/>
              <a:buNone/>
              <a:defRPr spc="-38" sz="3800">
                <a:latin typeface="+mn-lt"/>
                <a:ea typeface="+mn-ea"/>
                <a:cs typeface="+mn-cs"/>
                <a:sym typeface="Produkt Extralight"/>
              </a:defRPr>
            </a:pPr>
            <a:r>
              <a:t>IL PARADOSSO DELLA PORNOGRAFIA</a:t>
            </a:r>
          </a:p>
          <a:p>
            <a:pPr marL="0" indent="0" algn="ctr" defTabSz="1853137">
              <a:lnSpc>
                <a:spcPct val="90000"/>
              </a:lnSpc>
              <a:spcBef>
                <a:spcPts val="0"/>
              </a:spcBef>
              <a:buSzTx/>
              <a:buNone/>
              <a:defRPr spc="-38" sz="3800">
                <a:latin typeface="+mn-lt"/>
                <a:ea typeface="+mn-ea"/>
                <a:cs typeface="+mn-cs"/>
                <a:sym typeface="Produkt Extralight"/>
              </a:defRPr>
            </a:pPr>
          </a:p>
          <a:p>
            <a:pPr marL="0" indent="0" algn="ctr" defTabSz="1853137">
              <a:lnSpc>
                <a:spcPct val="90000"/>
              </a:lnSpc>
              <a:spcBef>
                <a:spcPts val="0"/>
              </a:spcBef>
              <a:buSzTx/>
              <a:buNone/>
              <a:defRPr spc="-38" sz="3800">
                <a:latin typeface="+mn-lt"/>
                <a:ea typeface="+mn-ea"/>
                <a:cs typeface="+mn-cs"/>
                <a:sym typeface="Produkt Extralight"/>
              </a:defRPr>
            </a:pPr>
            <a:r>
              <a:t>La sua fortuna si basa sul mostrare il tabù.</a:t>
            </a:r>
          </a:p>
          <a:p>
            <a:pPr marL="0" indent="0" algn="ctr" defTabSz="1853137">
              <a:lnSpc>
                <a:spcPct val="90000"/>
              </a:lnSpc>
              <a:spcBef>
                <a:spcPts val="0"/>
              </a:spcBef>
              <a:buSzTx/>
              <a:buNone/>
              <a:defRPr spc="-38" sz="3800">
                <a:latin typeface="+mn-lt"/>
                <a:ea typeface="+mn-ea"/>
                <a:cs typeface="+mn-cs"/>
                <a:sym typeface="Produkt Extralight"/>
              </a:defRPr>
            </a:pPr>
            <a:r>
              <a:t>Mostrando il tabù non entra nel mainstream </a:t>
            </a:r>
          </a:p>
          <a:p>
            <a:pPr marL="0" indent="0" algn="ctr" defTabSz="1853137">
              <a:lnSpc>
                <a:spcPct val="90000"/>
              </a:lnSpc>
              <a:spcBef>
                <a:spcPts val="0"/>
              </a:spcBef>
              <a:buSzTx/>
              <a:buNone/>
              <a:defRPr spc="-38" sz="3800">
                <a:latin typeface="+mn-lt"/>
                <a:ea typeface="+mn-ea"/>
                <a:cs typeface="+mn-cs"/>
                <a:sym typeface="Produkt Extralight"/>
              </a:defRPr>
            </a:pPr>
            <a:r>
              <a:t>e rimane nel ghetto potendo contare su budget ridotti </a:t>
            </a:r>
          </a:p>
          <a:p>
            <a:pPr marL="0" indent="0" algn="ctr" defTabSz="1853137">
              <a:lnSpc>
                <a:spcPct val="90000"/>
              </a:lnSpc>
              <a:spcBef>
                <a:spcPts val="0"/>
              </a:spcBef>
              <a:buSzTx/>
              <a:buNone/>
              <a:defRPr spc="-38" sz="3800">
                <a:latin typeface="+mn-lt"/>
                <a:ea typeface="+mn-ea"/>
                <a:cs typeface="+mn-cs"/>
                <a:sym typeface="Produkt Extralight"/>
              </a:defRPr>
            </a:pPr>
            <a:r>
              <a:t>e su un pubblico solo settoriale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Revenant Redivivo | Trailer Ufficiale [HD] | 20th Century Fox" descr="Revenant Redivivo | Trailer Ufficiale [HD] | 20th Century Fox"/>
          <p:cNvPicPr>
            <a:picLocks noChangeAspect="0"/>
          </p:cNvPicPr>
          <p:nvPr>
            <a:videoFile xmlns:mc="http://schemas.openxmlformats.org/markup-compatibility/2006" xmlns:aiw="http://developer.apple.com/namespaces/iwork" r:link="rId2" mc:Ignorable="aiw" aiw:title="Revenant Redivivo | Trailer Ufficiale [HD] | 20th Century Fox" aiw:author="20th Century Studios Italia"/>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2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23"/>
                </p:tgtEl>
              </p:cMediaNode>
            </p:video>
            <p:seq concurrent="1" prevAc="none" nextAc="seek">
              <p:cTn id="8" evtFilter="cancelBubble" nodeType="interactiveSeq" restart="whenNotActive" fill="hold">
                <p:stCondLst>
                  <p:cond delay="0" evt="onClick">
                    <p:tgtEl>
                      <p:spTgt spid="22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23"/>
                                        </p:tgtEl>
                                      </p:cBhvr>
                                    </p:cmd>
                                  </p:childTnLst>
                                </p:cTn>
                              </p:par>
                            </p:childTnLst>
                          </p:cTn>
                        </p:par>
                      </p:childTnLst>
                    </p:cTn>
                  </p:par>
                </p:childTnLst>
              </p:cTn>
              <p:nextCondLst>
                <p:cond delay="0" evt="onClick">
                  <p:tgtEl>
                    <p:spTgt spid="2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Crime"/>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Crime</a:t>
            </a:r>
          </a:p>
        </p:txBody>
      </p:sp>
      <p:sp>
        <p:nvSpPr>
          <p:cNvPr id="226" name="spaziare dal giallo investigativo al noir, fino al thriller criminale. Ci parla del lato oscuro della società e dell’animo umano"/>
          <p:cNvSpPr txBox="1"/>
          <p:nvPr/>
        </p:nvSpPr>
        <p:spPr>
          <a:xfrm>
            <a:off x="4347529" y="4769261"/>
            <a:ext cx="15688942" cy="2712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spaziare dal giallo investigativo al noir, fino al thriller criminale. Ci parla del lato oscuro della società e dell’animo umano</a:t>
            </a:r>
          </a:p>
        </p:txBody>
      </p:sp>
      <p:sp>
        <p:nvSpPr>
          <p:cNvPr id="227" name="Pulp Fiction…"/>
          <p:cNvSpPr txBox="1"/>
          <p:nvPr/>
        </p:nvSpPr>
        <p:spPr>
          <a:xfrm>
            <a:off x="8534672" y="7534913"/>
            <a:ext cx="4114801" cy="320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200"/>
              </a:spcBef>
              <a:defRPr i="1" sz="4200">
                <a:latin typeface="Times Roman"/>
                <a:ea typeface="Times Roman"/>
                <a:cs typeface="Times Roman"/>
                <a:sym typeface="Times Roman"/>
              </a:defRPr>
            </a:pPr>
            <a:r>
              <a:t>Pulp Fiction</a:t>
            </a:r>
          </a:p>
          <a:p>
            <a:pPr defTabSz="457200">
              <a:spcBef>
                <a:spcPts val="1200"/>
              </a:spcBef>
              <a:defRPr i="1" sz="4200">
                <a:latin typeface="Times Roman"/>
                <a:ea typeface="Times Roman"/>
                <a:cs typeface="Times Roman"/>
                <a:sym typeface="Times Roman"/>
              </a:defRPr>
            </a:pPr>
            <a:r>
              <a:t>L.A. Confidential</a:t>
            </a:r>
          </a:p>
          <a:p>
            <a:pPr defTabSz="457200">
              <a:spcBef>
                <a:spcPts val="1200"/>
              </a:spcBef>
              <a:defRPr i="1" sz="4200">
                <a:latin typeface="Times Roman"/>
                <a:ea typeface="Times Roman"/>
                <a:cs typeface="Times Roman"/>
                <a:sym typeface="Times Roman"/>
              </a:defRPr>
            </a:pPr>
            <a:r>
              <a:t>Taxi Driver</a:t>
            </a:r>
          </a:p>
          <a:p>
            <a:pPr defTabSz="457200">
              <a:spcBef>
                <a:spcPts val="1200"/>
              </a:spcBef>
              <a:defRPr i="1" sz="4200">
                <a:latin typeface="Times Roman"/>
                <a:ea typeface="Times Roman"/>
                <a:cs typeface="Times Roman"/>
                <a:sym typeface="Times Roman"/>
              </a:defRPr>
            </a:pPr>
            <a:r>
              <a:t>Quei bravi ragazzi</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L. A. Confidential (film 1997) TRAILER ITALIANO 2" descr="L. A. Confidential (film 1997) TRAILER ITALIANO 2"/>
          <p:cNvPicPr>
            <a:picLocks noChangeAspect="0"/>
          </p:cNvPicPr>
          <p:nvPr>
            <a:videoFile xmlns:mc="http://schemas.openxmlformats.org/markup-compatibility/2006" xmlns:aiw="http://developer.apple.com/namespaces/iwork" r:link="rId2" mc:Ignorable="aiw" aiw:title="L. A. Confidential (film 1997) TRAILER ITALIANO 2" aiw:author="HOME CINEMA TRAILER"/>
          </p:nvPr>
        </p:nvPicPr>
        <p:blipFill>
          <a:blip r:embed="rId3">
            <a:extLst/>
          </a:blip>
          <a:stretch>
            <a:fillRect/>
          </a:stretch>
        </p:blipFill>
        <p:spPr>
          <a:xfrm>
            <a:off x="3015417" y="1221866"/>
            <a:ext cx="16256001"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29"/>
                </p:tgtEl>
              </p:cMediaNode>
            </p:video>
            <p:seq concurrent="1" prevAc="none" nextAc="seek">
              <p:cTn id="8" evtFilter="cancelBubble" nodeType="interactiveSeq" restart="whenNotActive" fill="hold">
                <p:stCondLst>
                  <p:cond delay="0" evt="onClick">
                    <p:tgtEl>
                      <p:spTgt spid="22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29"/>
                                        </p:tgtEl>
                                      </p:cBhvr>
                                    </p:cmd>
                                  </p:childTnLst>
                                </p:cTn>
                              </p:par>
                            </p:childTnLst>
                          </p:cTn>
                        </p:par>
                      </p:childTnLst>
                    </p:cTn>
                  </p:par>
                </p:childTnLst>
              </p:cTn>
              <p:nextCondLst>
                <p:cond delay="0" evt="onClick">
                  <p:tgtEl>
                    <p:spTgt spid="22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ottogeneri principali…"/>
          <p:cNvSpPr txBox="1"/>
          <p:nvPr/>
        </p:nvSpPr>
        <p:spPr>
          <a:xfrm>
            <a:off x="2262649" y="7166841"/>
            <a:ext cx="11550897" cy="56901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400"/>
              </a:spcBef>
              <a:defRPr b="1" sz="2800">
                <a:latin typeface="Times Roman"/>
                <a:ea typeface="Times Roman"/>
                <a:cs typeface="Times Roman"/>
                <a:sym typeface="Times Roman"/>
              </a:defRPr>
            </a:pPr>
            <a:r>
              <a:t>Sottogeneri principali</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rPr b="1"/>
              <a:t>Giallo classico:</a:t>
            </a:r>
            <a:r>
              <a:t> mistero e indagine logica (es. </a:t>
            </a:r>
            <a:r>
              <a:rPr i="1"/>
              <a:t>Assassinio sull’Orient Express</a:t>
            </a:r>
            <a:r>
              <a:t>).</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rPr b="1"/>
              <a:t>Noir:</a:t>
            </a:r>
            <a:r>
              <a:t> ambienti cupi, personaggi ambigui, destino tragico (es. </a:t>
            </a:r>
            <a:r>
              <a:rPr i="1"/>
              <a:t>Il grande sonno</a:t>
            </a:r>
            <a:r>
              <a:t>).</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rPr b="1"/>
              <a:t>Poliziesco d’azione:</a:t>
            </a:r>
            <a:r>
              <a:t> inseguimenti, sparatorie e tensione (es. </a:t>
            </a:r>
            <a:r>
              <a:rPr i="1"/>
              <a:t>Heat</a:t>
            </a:r>
            <a:r>
              <a:t>, </a:t>
            </a:r>
            <a:r>
              <a:rPr i="1"/>
              <a:t>Training Day</a:t>
            </a:r>
            <a:r>
              <a:t>).</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rPr b="1"/>
              <a:t>Crime psicologico:</a:t>
            </a:r>
            <a:r>
              <a:t> esplora la mente del criminale (es. </a:t>
            </a:r>
            <a:r>
              <a:rPr i="1"/>
              <a:t>Il silenzio degli innocenti</a:t>
            </a:r>
            <a:r>
              <a:t>).</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rPr b="1"/>
              <a:t>Mafia movie:</a:t>
            </a:r>
            <a:r>
              <a:t> centrato su clan e criminalità organizzata (es. </a:t>
            </a:r>
            <a:r>
              <a:rPr i="1"/>
              <a:t>Il Padrino</a:t>
            </a:r>
            <a:r>
              <a:t>, </a:t>
            </a:r>
            <a:r>
              <a:rPr i="1"/>
              <a:t>Quei bravi ragazzi</a:t>
            </a:r>
            <a:r>
              <a:t>).</a:t>
            </a:r>
          </a:p>
          <a:p>
            <a:pPr marL="457200" indent="-317500" defTabSz="457200">
              <a:spcBef>
                <a:spcPts val="1200"/>
              </a:spcBef>
              <a:buSzPct val="100000"/>
              <a:buFont typeface="Times Roman"/>
              <a:buChar char="•"/>
              <a:defRPr sz="2600">
                <a:latin typeface="Times Roman"/>
                <a:ea typeface="Times Roman"/>
                <a:cs typeface="Times Roman"/>
                <a:sym typeface="Times Roman"/>
              </a:defRPr>
            </a:pPr>
            <a:r>
              <a:rPr b="1"/>
              <a:t>Hard Boiled: </a:t>
            </a:r>
            <a:r>
              <a:t>ambienti urbani, linguaggio esplicito, donne ambigue l mistero del falco</a:t>
            </a:r>
          </a:p>
          <a:p>
            <a:pPr marL="457200" indent="-317500" defTabSz="457200">
              <a:spcBef>
                <a:spcPts val="1200"/>
              </a:spcBef>
              <a:buSzPct val="100000"/>
              <a:buFont typeface="Times Roman"/>
              <a:buChar char="•"/>
              <a:defRPr b="1" sz="2600">
                <a:latin typeface="Times Roman"/>
                <a:ea typeface="Times Roman"/>
                <a:cs typeface="Times Roman"/>
                <a:sym typeface="Times Roman"/>
              </a:defRPr>
            </a:pPr>
            <a:r>
              <a:t>Poliziottesco:</a:t>
            </a:r>
            <a:r>
              <a:rPr b="0"/>
              <a:t> forte azione, corruzione, degrado sociale, disillusione (es. Milano calibro 9)</a:t>
            </a:r>
          </a:p>
        </p:txBody>
      </p:sp>
      <p:pic>
        <p:nvPicPr>
          <p:cNvPr id="232" name="PULP FICTION (film 1994) TRAILER ITALIANO" descr="PULP FICTION (film 1994) TRAILER ITALIANO"/>
          <p:cNvPicPr>
            <a:picLocks noChangeAspect="0"/>
          </p:cNvPicPr>
          <p:nvPr>
            <a:videoFile xmlns:mc="http://schemas.openxmlformats.org/markup-compatibility/2006" xmlns:aiw="http://developer.apple.com/namespaces/iwork" r:link="rId2" mc:Ignorable="aiw" aiw:title="PULP FICTION (film 1994) TRAILER ITALIANO" aiw:author="HOME CINEMA TRAILER"/>
          </p:nvPr>
        </p:nvPicPr>
        <p:blipFill>
          <a:blip r:embed="rId3">
            <a:extLst/>
          </a:blip>
          <a:stretch>
            <a:fillRect/>
          </a:stretch>
        </p:blipFill>
        <p:spPr>
          <a:xfrm>
            <a:off x="6844782" y="799227"/>
            <a:ext cx="11550897" cy="649738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32"/>
                </p:tgtEl>
              </p:cMediaNode>
            </p:video>
            <p:seq concurrent="1" prevAc="none" nextAc="seek">
              <p:cTn id="8" evtFilter="cancelBubble" nodeType="interactiveSeq" restart="whenNotActive" fill="hold">
                <p:stCondLst>
                  <p:cond delay="0" evt="onClick">
                    <p:tgtEl>
                      <p:spTgt spid="23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32"/>
                                        </p:tgtEl>
                                      </p:cBhvr>
                                    </p:cmd>
                                  </p:childTnLst>
                                </p:cTn>
                              </p:par>
                            </p:childTnLst>
                          </p:cTn>
                        </p:par>
                      </p:childTnLst>
                    </p:cTn>
                  </p:par>
                </p:childTnLst>
              </p:cTn>
              <p:nextCondLst>
                <p:cond delay="0" evt="onClick">
                  <p:tgtEl>
                    <p:spTgt spid="23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dal nostro sondaggio"/>
          <p:cNvSpPr txBox="1"/>
          <p:nvPr>
            <p:ph type="title"/>
          </p:nvPr>
        </p:nvSpPr>
        <p:spPr>
          <a:xfrm>
            <a:off x="5519316" y="9688917"/>
            <a:ext cx="16057394" cy="4648201"/>
          </a:xfrm>
          <a:prstGeom prst="rect">
            <a:avLst/>
          </a:prstGeom>
        </p:spPr>
        <p:txBody>
          <a:bodyPr/>
          <a:lstStyle>
            <a:lvl1pPr>
              <a:defRPr spc="-50" sz="5000"/>
            </a:lvl1pPr>
          </a:lstStyle>
          <a:p>
            <a:pPr/>
            <a:r>
              <a:t>dal nostro sondaggio</a:t>
            </a:r>
          </a:p>
        </p:txBody>
      </p:sp>
      <p:pic>
        <p:nvPicPr>
          <p:cNvPr id="176" name="Screenshot 2025-10-05 alle 22.47.12.png" descr="Screenshot 2025-10-05 alle 22.47.12.png"/>
          <p:cNvPicPr>
            <a:picLocks noChangeAspect="1"/>
          </p:cNvPicPr>
          <p:nvPr/>
        </p:nvPicPr>
        <p:blipFill>
          <a:blip r:embed="rId2">
            <a:extLst/>
          </a:blip>
          <a:stretch>
            <a:fillRect/>
          </a:stretch>
        </p:blipFill>
        <p:spPr>
          <a:xfrm>
            <a:off x="5477143" y="1184190"/>
            <a:ext cx="14308537" cy="10093619"/>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La fiamma del peccato trailer ita HD 1944" descr="La fiamma del peccato trailer ita HD 1944"/>
          <p:cNvPicPr>
            <a:picLocks noChangeAspect="0"/>
          </p:cNvPicPr>
          <p:nvPr>
            <a:videoFile xmlns:mc="http://schemas.openxmlformats.org/markup-compatibility/2006" xmlns:aiw="http://developer.apple.com/namespaces/iwork" r:link="rId2" mc:Ignorable="aiw" aiw:title="La fiamma del peccato trailer ita HD 1944" aiw:author="registandre"/>
          </p:nvPr>
        </p:nvPicPr>
        <p:blipFill>
          <a:blip r:embed="rId3">
            <a:extLst/>
          </a:blip>
          <a:stretch>
            <a:fillRect/>
          </a:stretch>
        </p:blipFill>
        <p:spPr>
          <a:xfrm>
            <a:off x="4064000" y="1221866"/>
            <a:ext cx="16256000" cy="9144001"/>
          </a:xfrm>
          <a:prstGeom prst="rect">
            <a:avLst/>
          </a:prstGeom>
        </p:spPr>
      </p:pic>
      <p:sp>
        <p:nvSpPr>
          <p:cNvPr id="235" name="detective fallito che agisce fuori dalle regole, femme fatale, ambiente urbano, violenza, linguaggio rude"/>
          <p:cNvSpPr txBox="1"/>
          <p:nvPr/>
        </p:nvSpPr>
        <p:spPr>
          <a:xfrm>
            <a:off x="2180809" y="11005221"/>
            <a:ext cx="16256001" cy="1442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detective fallito che agisce fuori dalle regole, femme fatale, ambiente urbano, violenza, linguaggio rude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34"/>
                </p:tgtEl>
              </p:cMediaNode>
            </p:video>
            <p:seq concurrent="1" prevAc="none" nextAc="seek">
              <p:cTn id="8" evtFilter="cancelBubble" nodeType="interactiveSeq" restart="whenNotActive" fill="hold">
                <p:stCondLst>
                  <p:cond delay="0" evt="onClick">
                    <p:tgtEl>
                      <p:spTgt spid="23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34"/>
                                        </p:tgtEl>
                                      </p:cBhvr>
                                    </p:cmd>
                                  </p:childTnLst>
                                </p:cTn>
                              </p:par>
                            </p:childTnLst>
                          </p:cTn>
                        </p:par>
                      </p:childTnLst>
                    </p:cTn>
                  </p:par>
                </p:childTnLst>
              </p:cTn>
              <p:nextCondLst>
                <p:cond delay="0" evt="onClick">
                  <p:tgtEl>
                    <p:spTgt spid="23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detective fallito che agisce fuori dalle regole, femme fatale, ambiente urbano, violenza,linguaggio rude"/>
          <p:cNvSpPr txBox="1"/>
          <p:nvPr/>
        </p:nvSpPr>
        <p:spPr>
          <a:xfrm>
            <a:off x="4597882" y="10957827"/>
            <a:ext cx="16165025" cy="1442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detective fallito che agisce fuori dalle regole, femme fatale, ambiente urbano, violenza,linguaggio rude</a:t>
            </a:r>
          </a:p>
        </p:txBody>
      </p:sp>
      <p:pic>
        <p:nvPicPr>
          <p:cNvPr id="238" name="The Maltese Falcon | 4K Trailer | Warner Bros. Entertainment" descr="The Maltese Falcon | 4K Trailer | Warner Bros. Entertainment"/>
          <p:cNvPicPr>
            <a:picLocks noChangeAspect="0"/>
          </p:cNvPicPr>
          <p:nvPr>
            <a:videoFile xmlns:mc="http://schemas.openxmlformats.org/markup-compatibility/2006" xmlns:aiw="http://developer.apple.com/namespaces/iwork" r:link="rId2" mc:Ignorable="aiw" aiw:title="The Maltese Falcon | 4K Trailer | Warner Bros. Entertainment" aiw:author="Warner Bros. Entertainment"/>
          </p:nvPr>
        </p:nvPicPr>
        <p:blipFill>
          <a:blip r:embed="rId3">
            <a:extLst/>
          </a:blip>
          <a:stretch>
            <a:fillRect/>
          </a:stretch>
        </p:blipFill>
        <p:spPr>
          <a:xfrm>
            <a:off x="4552394" y="1648408"/>
            <a:ext cx="16256001"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3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38"/>
                </p:tgtEl>
              </p:cMediaNode>
            </p:video>
            <p:seq concurrent="1" prevAc="none" nextAc="seek">
              <p:cTn id="8" evtFilter="cancelBubble" nodeType="interactiveSeq" restart="whenNotActive" fill="hold">
                <p:stCondLst>
                  <p:cond delay="0" evt="onClick">
                    <p:tgtEl>
                      <p:spTgt spid="23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38"/>
                                        </p:tgtEl>
                                      </p:cBhvr>
                                    </p:cmd>
                                  </p:childTnLst>
                                </p:cTn>
                              </p:par>
                            </p:childTnLst>
                          </p:cTn>
                        </p:par>
                      </p:childTnLst>
                    </p:cTn>
                  </p:par>
                </p:childTnLst>
              </p:cTn>
              <p:nextCondLst>
                <p:cond delay="0" evt="onClick">
                  <p:tgtEl>
                    <p:spTgt spid="23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il poliziottesco"/>
          <p:cNvSpPr txBox="1"/>
          <p:nvPr>
            <p:ph type="body" sz="half" idx="4294967295"/>
          </p:nvPr>
        </p:nvSpPr>
        <p:spPr>
          <a:xfrm>
            <a:off x="-3959401" y="-192262"/>
            <a:ext cx="16925310" cy="4089401"/>
          </a:xfrm>
          <a:prstGeom prst="rect">
            <a:avLst/>
          </a:prstGeom>
        </p:spPr>
        <p:txBody>
          <a:bodyPr anchor="ctr"/>
          <a:lstStyle>
            <a:lvl1pPr marL="0" indent="0" algn="ctr">
              <a:lnSpc>
                <a:spcPct val="90000"/>
              </a:lnSpc>
              <a:spcBef>
                <a:spcPts val="0"/>
              </a:spcBef>
              <a:buSzTx/>
              <a:buNone/>
              <a:defRPr spc="-72" sz="7300">
                <a:latin typeface="+mn-lt"/>
                <a:ea typeface="+mn-ea"/>
                <a:cs typeface="+mn-cs"/>
                <a:sym typeface="Produkt Extralight"/>
              </a:defRPr>
            </a:lvl1pPr>
          </a:lstStyle>
          <a:p>
            <a:pPr/>
            <a:r>
              <a:t>il poliziottesco</a:t>
            </a:r>
          </a:p>
        </p:txBody>
      </p:sp>
      <p:sp>
        <p:nvSpPr>
          <p:cNvPr id="241" name="sottogenere italiano anni ’70"/>
          <p:cNvSpPr txBox="1"/>
          <p:nvPr/>
        </p:nvSpPr>
        <p:spPr>
          <a:xfrm>
            <a:off x="3328566" y="2056996"/>
            <a:ext cx="15688943" cy="1786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vl1pPr>
          </a:lstStyle>
          <a:p>
            <a:pPr/>
            <a:r>
              <a:t>sottogenere italiano anni ’70</a:t>
            </a:r>
          </a:p>
        </p:txBody>
      </p:sp>
      <p:pic>
        <p:nvPicPr>
          <p:cNvPr id="242" name="Milano-trema-la-polizia-vuole-giustizia-manifesto-960x1280.jpg" descr="Milano-trema-la-polizia-vuole-giustizia-manifesto-960x1280.jpg"/>
          <p:cNvPicPr>
            <a:picLocks noChangeAspect="1"/>
          </p:cNvPicPr>
          <p:nvPr/>
        </p:nvPicPr>
        <p:blipFill>
          <a:blip r:embed="rId2">
            <a:extLst/>
          </a:blip>
          <a:srcRect l="6093" t="3979" r="6093" b="3979"/>
          <a:stretch>
            <a:fillRect/>
          </a:stretch>
        </p:blipFill>
        <p:spPr>
          <a:xfrm>
            <a:off x="2250586" y="3326804"/>
            <a:ext cx="5463919" cy="7635933"/>
          </a:xfrm>
          <a:prstGeom prst="rect">
            <a:avLst/>
          </a:prstGeom>
          <a:ln w="12700">
            <a:miter lim="400000"/>
          </a:ln>
        </p:spPr>
      </p:pic>
      <p:pic>
        <p:nvPicPr>
          <p:cNvPr id="243" name="Milano-odia-la-polizia-non-puo-sparare-manifesto-960x1280.jpg" descr="Milano-odia-la-polizia-non-puo-sparare-manifesto-960x1280.jpg"/>
          <p:cNvPicPr>
            <a:picLocks noChangeAspect="1"/>
          </p:cNvPicPr>
          <p:nvPr/>
        </p:nvPicPr>
        <p:blipFill>
          <a:blip r:embed="rId3">
            <a:extLst/>
          </a:blip>
          <a:srcRect l="10521" t="6258" r="7522" b="1596"/>
          <a:stretch>
            <a:fillRect/>
          </a:stretch>
        </p:blipFill>
        <p:spPr>
          <a:xfrm>
            <a:off x="8345335" y="3326804"/>
            <a:ext cx="5093760" cy="7636043"/>
          </a:xfrm>
          <a:prstGeom prst="rect">
            <a:avLst/>
          </a:prstGeom>
          <a:ln w="12700">
            <a:miter lim="400000"/>
          </a:ln>
        </p:spPr>
      </p:pic>
      <p:pic>
        <p:nvPicPr>
          <p:cNvPr id="244" name="s-l1600.jpg" descr="s-l1600.jpg"/>
          <p:cNvPicPr>
            <a:picLocks noChangeAspect="1"/>
          </p:cNvPicPr>
          <p:nvPr/>
        </p:nvPicPr>
        <p:blipFill>
          <a:blip r:embed="rId4">
            <a:extLst/>
          </a:blip>
          <a:srcRect l="4991" t="3019" r="4991" b="3019"/>
          <a:stretch>
            <a:fillRect/>
          </a:stretch>
        </p:blipFill>
        <p:spPr>
          <a:xfrm>
            <a:off x="14070196" y="3326804"/>
            <a:ext cx="5124231" cy="763574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filmato (non un film)"/>
          <p:cNvSpPr txBox="1"/>
          <p:nvPr/>
        </p:nvSpPr>
        <p:spPr>
          <a:xfrm>
            <a:off x="17589202" y="9174624"/>
            <a:ext cx="474624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filmato (non un film)</a:t>
            </a:r>
          </a:p>
        </p:txBody>
      </p:sp>
      <p:pic>
        <p:nvPicPr>
          <p:cNvPr id="247" name="500px-The_Horse_in_Motion.jpg" descr="500px-The_Horse_in_Motion.jpg"/>
          <p:cNvPicPr>
            <a:picLocks noChangeAspect="1"/>
          </p:cNvPicPr>
          <p:nvPr/>
        </p:nvPicPr>
        <p:blipFill>
          <a:blip r:embed="rId2">
            <a:extLst/>
          </a:blip>
          <a:stretch>
            <a:fillRect/>
          </a:stretch>
        </p:blipFill>
        <p:spPr>
          <a:xfrm>
            <a:off x="8942239" y="4889500"/>
            <a:ext cx="6350001" cy="3937000"/>
          </a:xfrm>
          <a:prstGeom prst="rect">
            <a:avLst/>
          </a:prstGeom>
          <a:ln w="12700">
            <a:miter lim="400000"/>
          </a:ln>
        </p:spPr>
      </p:pic>
      <p:pic>
        <p:nvPicPr>
          <p:cNvPr id="248" name="Muybridge_race_horse_animated.gif" descr="Muybridge_race_horse_animated.gif"/>
          <p:cNvPicPr>
            <a:picLocks noChangeAspect="0"/>
          </p:cNvPicPr>
          <p:nvPr/>
        </p:nvPicPr>
        <p:blipFill>
          <a:blip r:embed="rId3">
            <a:extLst/>
          </a:blip>
          <a:stretch>
            <a:fillRect/>
          </a:stretch>
        </p:blipFill>
        <p:spPr>
          <a:xfrm>
            <a:off x="17599604" y="5145656"/>
            <a:ext cx="5736190" cy="3824127"/>
          </a:xfrm>
          <a:prstGeom prst="rect">
            <a:avLst/>
          </a:prstGeom>
          <a:ln w="12700">
            <a:miter lim="400000"/>
          </a:ln>
        </p:spPr>
      </p:pic>
      <p:sp>
        <p:nvSpPr>
          <p:cNvPr id="249" name="(foto)grammi in sequenza"/>
          <p:cNvSpPr txBox="1"/>
          <p:nvPr/>
        </p:nvSpPr>
        <p:spPr>
          <a:xfrm>
            <a:off x="9059587" y="9174624"/>
            <a:ext cx="605332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(foto)grammi in sequenza</a:t>
            </a:r>
          </a:p>
        </p:txBody>
      </p:sp>
      <p:pic>
        <p:nvPicPr>
          <p:cNvPr id="250" name="Screenshot 2025-10-21 alle 18.03.45.png" descr="Screenshot 2025-10-21 alle 18.03.45.png"/>
          <p:cNvPicPr>
            <a:picLocks noChangeAspect="1"/>
          </p:cNvPicPr>
          <p:nvPr/>
        </p:nvPicPr>
        <p:blipFill>
          <a:blip r:embed="rId4">
            <a:extLst/>
          </a:blip>
          <a:stretch>
            <a:fillRect/>
          </a:stretch>
        </p:blipFill>
        <p:spPr>
          <a:xfrm>
            <a:off x="1000165" y="4945937"/>
            <a:ext cx="5784231" cy="3824126"/>
          </a:xfrm>
          <a:prstGeom prst="rect">
            <a:avLst/>
          </a:prstGeom>
          <a:ln w="12700">
            <a:miter lim="400000"/>
          </a:ln>
        </p:spPr>
      </p:pic>
      <p:sp>
        <p:nvSpPr>
          <p:cNvPr id="251" name="(foto)gramma"/>
          <p:cNvSpPr txBox="1"/>
          <p:nvPr/>
        </p:nvSpPr>
        <p:spPr>
          <a:xfrm>
            <a:off x="2368788" y="9174624"/>
            <a:ext cx="334568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(foto)gramma</a:t>
            </a:r>
          </a:p>
        </p:txBody>
      </p:sp>
      <p:sp>
        <p:nvSpPr>
          <p:cNvPr id="252" name="Il cavallo in movimento di Eadweard Muybridge"/>
          <p:cNvSpPr txBox="1"/>
          <p:nvPr/>
        </p:nvSpPr>
        <p:spPr>
          <a:xfrm>
            <a:off x="6541177" y="1639043"/>
            <a:ext cx="1109014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cavallo in movimento di Eadweard Muybridge</a:t>
            </a:r>
          </a:p>
        </p:txBody>
      </p:sp>
      <p:sp>
        <p:nvSpPr>
          <p:cNvPr id="253" name="cliccare per il movimento"/>
          <p:cNvSpPr txBox="1"/>
          <p:nvPr/>
        </p:nvSpPr>
        <p:spPr>
          <a:xfrm>
            <a:off x="18443277" y="4519174"/>
            <a:ext cx="3028443" cy="4292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cliccare per il movimento</a:t>
            </a:r>
          </a:p>
        </p:txBody>
      </p:sp>
      <p:sp>
        <p:nvSpPr>
          <p:cNvPr id="254" name="Un &quot;filmato&quot; è un'immagine in movimento registrata, che viene proiettata e riprodotta"/>
          <p:cNvSpPr txBox="1"/>
          <p:nvPr/>
        </p:nvSpPr>
        <p:spPr>
          <a:xfrm>
            <a:off x="2033693" y="10525341"/>
            <a:ext cx="1969414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 "filmato" è un'immagine in movimento registrata, che viene proiettata e riprodotta</a:t>
            </a:r>
          </a:p>
        </p:txBody>
      </p:sp>
      <p:sp>
        <p:nvSpPr>
          <p:cNvPr id="255" name="Un film è un'opera audiovisiva che ha l’intento di comunicare un’idea o un’emozione attraverso il montaggio di una o più sequenze."/>
          <p:cNvSpPr txBox="1"/>
          <p:nvPr/>
        </p:nvSpPr>
        <p:spPr>
          <a:xfrm>
            <a:off x="2104783" y="11307335"/>
            <a:ext cx="19664232" cy="1442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Un film è un'opera audiovisiva che ha l’intento di comunicare un’idea o un’emozione attraverso il montaggio di una o più sequenze.</a:t>
            </a:r>
          </a:p>
        </p:txBody>
      </p:sp>
      <p:sp>
        <p:nvSpPr>
          <p:cNvPr id="256" name="foto=luce    gramma=disegno"/>
          <p:cNvSpPr txBox="1"/>
          <p:nvPr/>
        </p:nvSpPr>
        <p:spPr>
          <a:xfrm>
            <a:off x="8956895" y="2856956"/>
            <a:ext cx="5847742" cy="6560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foto=luce    gramma=disegno</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Esiste differenza fra Cinema commerciale e Cinema d’autore?"/>
          <p:cNvSpPr txBox="1"/>
          <p:nvPr/>
        </p:nvSpPr>
        <p:spPr>
          <a:xfrm>
            <a:off x="5064252" y="4252041"/>
            <a:ext cx="14628877"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Esiste differenza fra Cinema commerciale e Cinema d’autore?</a:t>
            </a:r>
          </a:p>
        </p:txBody>
      </p:sp>
      <p:sp>
        <p:nvSpPr>
          <p:cNvPr id="259" name="Esiste differenza tra arte e artigianato?"/>
          <p:cNvSpPr txBox="1"/>
          <p:nvPr/>
        </p:nvSpPr>
        <p:spPr>
          <a:xfrm>
            <a:off x="7997158" y="5650152"/>
            <a:ext cx="918616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Esiste differenza tra arte e artigianato?</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un film è arte o artigianato?"/>
          <p:cNvSpPr txBox="1"/>
          <p:nvPr/>
        </p:nvSpPr>
        <p:spPr>
          <a:xfrm>
            <a:off x="8682409" y="4868158"/>
            <a:ext cx="6601969"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un film è arte o artigianato?</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il bello"/>
          <p:cNvSpPr txBox="1"/>
          <p:nvPr/>
        </p:nvSpPr>
        <p:spPr>
          <a:xfrm>
            <a:off x="9796158" y="934490"/>
            <a:ext cx="1623061"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il bello</a:t>
            </a:r>
          </a:p>
        </p:txBody>
      </p:sp>
      <p:sp>
        <p:nvSpPr>
          <p:cNvPr id="264" name="🏛️ Filosofica…"/>
          <p:cNvSpPr txBox="1"/>
          <p:nvPr/>
        </p:nvSpPr>
        <p:spPr>
          <a:xfrm>
            <a:off x="1713012" y="1950330"/>
            <a:ext cx="20336140" cy="113837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 Filosofica</a:t>
            </a:r>
          </a:p>
          <a:p>
            <a:pPr>
              <a:defRPr sz="1800"/>
            </a:pPr>
            <a:r>
              <a:t>•Platone: il bello è una manifestazione del bene e del vero; è qualcosa di assoluto e ideale. Le cose belle del mondo sensibile partecipano a un’unica “Idea del Bello”.</a:t>
            </a:r>
          </a:p>
          <a:p>
            <a:pPr>
              <a:defRPr sz="1800"/>
            </a:pPr>
            <a:r>
              <a:t>•Aristotele: il bello si trova nell’armonia, nella proporzione e nell’ordine. È qualcosa che dà piacere a chi lo contempla.</a:t>
            </a:r>
          </a:p>
          <a:p>
            <a:pPr>
              <a:defRPr sz="1800"/>
            </a:pPr>
            <a:r>
              <a:t>•Kant: il bello non è una qualità delle cose, ma un giudizio di gusto soggettivo, universale e disinteressato — ci piace qualcosa “senza desiderarla”.</a:t>
            </a:r>
          </a:p>
          <a:p>
            <a:pPr>
              <a:defRPr sz="1800"/>
            </a:pPr>
            <a:r>
              <a:t>•Nietzsche: rompe con la tradizione: il bello non è ordine o armonia, ma forza vitale, creazione, affermazione della vita.</a:t>
            </a:r>
          </a:p>
          <a:p>
            <a:pPr>
              <a:defRPr sz="1800"/>
            </a:pPr>
            <a:r>
              <a:t>🎨 Artistica</a:t>
            </a:r>
          </a:p>
          <a:p>
            <a:pPr>
              <a:defRPr sz="1800"/>
            </a:pPr>
            <a:r>
              <a:t>Nel campo dell’arte, il bello non è più solo armonia o perfezione:</a:t>
            </a:r>
          </a:p>
          <a:p>
            <a:pPr>
              <a:defRPr sz="1800"/>
            </a:pPr>
            <a:r>
              <a:t>• Nel Rinascimento era equilibrio e proporzione.</a:t>
            </a:r>
          </a:p>
          <a:p>
            <a:pPr>
              <a:defRPr sz="1800"/>
            </a:pPr>
            <a:r>
              <a:t>• Nel Romanticismo diventa emozione e sublime (ciò che ci travolge).</a:t>
            </a:r>
          </a:p>
          <a:p>
            <a:pPr>
              <a:defRPr sz="1800"/>
            </a:pPr>
            <a:r>
              <a:t>• Nell’arte moderna e contemporanea, il bello può persino essere brutto o disturbante, purché significhi qualcosa, susciti un pensiero, rompa un equilibrio.</a:t>
            </a:r>
          </a:p>
          <a:p>
            <a:pPr>
              <a:defRPr sz="1800"/>
            </a:pPr>
            <a:r>
              <a:t>💓 Esistenziale e soggettivo</a:t>
            </a:r>
          </a:p>
          <a:p>
            <a:pPr>
              <a:defRPr sz="1800"/>
            </a:pPr>
            <a:r>
              <a:t>Oggi molti direbbero che il bello è ciò che ci tocca, ci fa sentire vivi, ci connette. Può essere una persona, un gesto, una parola, un paesaggio, un silenzio.</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un’opera d’arte ha valore anche se è brutta?"/>
          <p:cNvSpPr txBox="1"/>
          <p:nvPr/>
        </p:nvSpPr>
        <p:spPr>
          <a:xfrm>
            <a:off x="6580832" y="4489009"/>
            <a:ext cx="10391649"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un’opera d’arte ha valore anche se è brutta?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Screenshot 2025-10-20 alle 00.41.11.png" descr="Screenshot 2025-10-20 alle 00.41.11.png"/>
          <p:cNvPicPr>
            <a:picLocks noChangeAspect="1"/>
          </p:cNvPicPr>
          <p:nvPr/>
        </p:nvPicPr>
        <p:blipFill>
          <a:blip r:embed="rId2">
            <a:extLst/>
          </a:blip>
          <a:stretch>
            <a:fillRect/>
          </a:stretch>
        </p:blipFill>
        <p:spPr>
          <a:xfrm>
            <a:off x="2336234" y="539127"/>
            <a:ext cx="19711532" cy="1263774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Walter Benjamin, nel suo celebre saggio “L’opera d’arte nell’epoca della sua riproducibilità tecnica” (1936), sostiene che la riproduzione tecnica toglie all’opera la sua “aura”, cioè:…"/>
          <p:cNvSpPr txBox="1"/>
          <p:nvPr/>
        </p:nvSpPr>
        <p:spPr>
          <a:xfrm>
            <a:off x="2180905" y="3287740"/>
            <a:ext cx="20022189" cy="8325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i="1" sz="4600">
                <a:latin typeface="Produkt Regular"/>
                <a:ea typeface="Produkt Regular"/>
                <a:cs typeface="Produkt Regular"/>
                <a:sym typeface="Produkt Regular"/>
              </a:defRPr>
            </a:pPr>
            <a:r>
              <a:rPr i="0">
                <a:latin typeface="Produkt Light"/>
                <a:ea typeface="Produkt Light"/>
                <a:cs typeface="Produkt Light"/>
                <a:sym typeface="Produkt Light"/>
              </a:rPr>
              <a:t>Walter </a:t>
            </a:r>
            <a:r>
              <a:rPr i="0">
                <a:latin typeface="Produkt Light"/>
                <a:ea typeface="Produkt Light"/>
                <a:cs typeface="Produkt Light"/>
                <a:sym typeface="Produkt Light"/>
              </a:rPr>
              <a:t>Benjamin</a:t>
            </a:r>
            <a:r>
              <a:rPr i="0">
                <a:latin typeface="Produkt Light"/>
                <a:ea typeface="Produkt Light"/>
                <a:cs typeface="Produkt Light"/>
                <a:sym typeface="Produkt Light"/>
              </a:rPr>
              <a:t>, nel suo celebre saggio </a:t>
            </a:r>
            <a:r>
              <a:t>“L’opera d’arte nell’epoca della sua riproducibilità tecnica”</a:t>
            </a:r>
            <a:r>
              <a:rPr i="0">
                <a:latin typeface="Produkt Light"/>
                <a:ea typeface="Produkt Light"/>
                <a:cs typeface="Produkt Light"/>
                <a:sym typeface="Produkt Light"/>
              </a:rPr>
              <a:t> (1936), sostiene che la riproduzione tecnica </a:t>
            </a:r>
            <a:r>
              <a:rPr i="0">
                <a:latin typeface="Produkt Light"/>
                <a:ea typeface="Produkt Light"/>
                <a:cs typeface="Produkt Light"/>
                <a:sym typeface="Produkt Light"/>
              </a:rPr>
              <a:t>toglie all’opera la sua “aura”</a:t>
            </a:r>
            <a:r>
              <a:rPr i="0">
                <a:latin typeface="Produkt Light"/>
                <a:ea typeface="Produkt Light"/>
                <a:cs typeface="Produkt Light"/>
                <a:sym typeface="Produkt Light"/>
              </a:rPr>
              <a:t>, cioè:</a:t>
            </a:r>
            <a:endParaRPr i="0">
              <a:latin typeface="Produkt Light"/>
              <a:ea typeface="Produkt Light"/>
              <a:cs typeface="Produkt Light"/>
              <a:sym typeface="Produkt Light"/>
            </a:endParaRPr>
          </a:p>
          <a:p>
            <a:pPr defTabSz="457200">
              <a:spcBef>
                <a:spcPts val="1200"/>
              </a:spcBef>
              <a:defRPr sz="4600">
                <a:latin typeface="Produkt Light"/>
                <a:ea typeface="Produkt Light"/>
                <a:cs typeface="Produkt Light"/>
                <a:sym typeface="Produkt Light"/>
              </a:defRPr>
            </a:pPr>
            <a:r>
              <a:t>l’unicità, l’autenticità e il legame irripetibile con il suo “qui e ora” (il contesto, la mano dell’artista, il tempo, il luogo).</a:t>
            </a:r>
          </a:p>
          <a:p>
            <a:pPr defTabSz="457200">
              <a:spcBef>
                <a:spcPts val="1200"/>
              </a:spcBef>
              <a:defRPr sz="4600">
                <a:latin typeface="Produkt Light"/>
                <a:ea typeface="Produkt Light"/>
                <a:cs typeface="Produkt Light"/>
                <a:sym typeface="Produkt Light"/>
              </a:defRPr>
            </a:pPr>
            <a:r>
              <a:t>In questo senso:</a:t>
            </a:r>
          </a:p>
          <a:p>
            <a:pPr marL="457199" indent="-317499" defTabSz="457200">
              <a:spcBef>
                <a:spcPts val="1200"/>
              </a:spcBef>
              <a:buSzPct val="100000"/>
              <a:buFont typeface="Times Roman"/>
              <a:buChar char="•"/>
              <a:defRPr sz="4600">
                <a:latin typeface="Produkt Light"/>
                <a:ea typeface="Produkt Light"/>
                <a:cs typeface="Produkt Light"/>
                <a:sym typeface="Produkt Light"/>
              </a:defRPr>
            </a:pPr>
            <a:r>
              <a:t>Un quadro di Van Gogh</a:t>
            </a:r>
            <a:r>
              <a:t> è unico;</a:t>
            </a:r>
            <a:br/>
            <a:r>
              <a:t>la sua </a:t>
            </a:r>
            <a:r>
              <a:t>riproduzione</a:t>
            </a:r>
            <a:r>
              <a:t> non ha la stessa aura, anche se visivamente identica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viviamo in una bolla, si diceva…"/>
          <p:cNvSpPr txBox="1"/>
          <p:nvPr>
            <p:ph type="title"/>
          </p:nvPr>
        </p:nvSpPr>
        <p:spPr>
          <a:xfrm>
            <a:off x="1514558" y="1466129"/>
            <a:ext cx="5984785" cy="4648201"/>
          </a:xfrm>
          <a:prstGeom prst="rect">
            <a:avLst/>
          </a:prstGeom>
        </p:spPr>
        <p:txBody>
          <a:bodyPr/>
          <a:lstStyle>
            <a:lvl1pPr>
              <a:defRPr spc="-50" sz="5000"/>
            </a:lvl1pPr>
          </a:lstStyle>
          <a:p>
            <a:pPr/>
            <a:r>
              <a:t>viviamo in una bolla, si diceva…</a:t>
            </a:r>
          </a:p>
        </p:txBody>
      </p:sp>
      <p:pic>
        <p:nvPicPr>
          <p:cNvPr id="179" name="AQPbvw4EMHkHjzcGU8L2z7AOsIxt6U7eiyxO2poKeESYMDQtnySX-wqsBDL3MHm3JePd_Oe8TXiSESBFr1x9rpv1PwnYQHzjORxV4BI.mp4" descr="AQPbvw4EMHkHjzcGU8L2z7AOsIxt6U7eiyxO2poKeESYMDQtnySX-wqsBDL3MHm3JePd_Oe8TXiSESBFr1x9rpv1PwnYQHzjORxV4BI.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508364" y="-3070357"/>
            <a:ext cx="13285556" cy="236187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442"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9"/>
                </p:tgtEl>
              </p:cMediaNode>
            </p:video>
            <p:seq concurrent="1" prevAc="none" nextAc="seek">
              <p:cTn id="8" evtFilter="cancelBubble" nodeType="interactiveSeq" restart="whenNotActive" fill="hold">
                <p:stCondLst>
                  <p:cond delay="0" evt="onClick">
                    <p:tgtEl>
                      <p:spTgt spid="17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9"/>
                                        </p:tgtEl>
                                      </p:cBhvr>
                                    </p:cmd>
                                  </p:childTnLst>
                                </p:cTn>
                              </p:par>
                            </p:childTnLst>
                          </p:cTn>
                        </p:par>
                      </p:childTnLst>
                    </p:cTn>
                  </p:par>
                </p:childTnLst>
              </p:cTn>
              <p:nextCondLst>
                <p:cond delay="0" evt="onClick">
                  <p:tgtEl>
                    <p:spTgt spid="17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Walter Benjamin, nel suo celebre saggio “L’opera d’arte nell’epoca della sua riproducibilità tecnica” (1936), sostiene che la riproduzione tecnica toglie all’opera la sua “aura”, cioè:…"/>
          <p:cNvSpPr txBox="1"/>
          <p:nvPr/>
        </p:nvSpPr>
        <p:spPr>
          <a:xfrm>
            <a:off x="2180905" y="3287740"/>
            <a:ext cx="20022189" cy="8325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i="1" sz="4600">
                <a:latin typeface="Produkt Regular"/>
                <a:ea typeface="Produkt Regular"/>
                <a:cs typeface="Produkt Regular"/>
                <a:sym typeface="Produkt Regular"/>
              </a:defRPr>
            </a:pPr>
            <a:r>
              <a:rPr i="0">
                <a:latin typeface="Produkt Light"/>
                <a:ea typeface="Produkt Light"/>
                <a:cs typeface="Produkt Light"/>
                <a:sym typeface="Produkt Light"/>
              </a:rPr>
              <a:t>Walter </a:t>
            </a:r>
            <a:r>
              <a:rPr i="0">
                <a:latin typeface="Produkt Light"/>
                <a:ea typeface="Produkt Light"/>
                <a:cs typeface="Produkt Light"/>
                <a:sym typeface="Produkt Light"/>
              </a:rPr>
              <a:t>Benjamin</a:t>
            </a:r>
            <a:r>
              <a:rPr i="0">
                <a:latin typeface="Produkt Light"/>
                <a:ea typeface="Produkt Light"/>
                <a:cs typeface="Produkt Light"/>
                <a:sym typeface="Produkt Light"/>
              </a:rPr>
              <a:t>, nel suo celebre saggio </a:t>
            </a:r>
            <a:r>
              <a:t>“L’opera d’arte nell’epoca della sua riproducibilità tecnica”</a:t>
            </a:r>
            <a:r>
              <a:rPr i="0">
                <a:latin typeface="Produkt Light"/>
                <a:ea typeface="Produkt Light"/>
                <a:cs typeface="Produkt Light"/>
                <a:sym typeface="Produkt Light"/>
              </a:rPr>
              <a:t> (1936), sostiene che la riproduzione tecnica </a:t>
            </a:r>
            <a:r>
              <a:rPr i="0">
                <a:latin typeface="Produkt Light"/>
                <a:ea typeface="Produkt Light"/>
                <a:cs typeface="Produkt Light"/>
                <a:sym typeface="Produkt Light"/>
              </a:rPr>
              <a:t>toglie all’opera la sua “aura”</a:t>
            </a:r>
            <a:r>
              <a:rPr i="0">
                <a:latin typeface="Produkt Light"/>
                <a:ea typeface="Produkt Light"/>
                <a:cs typeface="Produkt Light"/>
                <a:sym typeface="Produkt Light"/>
              </a:rPr>
              <a:t>, cioè:</a:t>
            </a:r>
            <a:endParaRPr i="0">
              <a:latin typeface="Produkt Light"/>
              <a:ea typeface="Produkt Light"/>
              <a:cs typeface="Produkt Light"/>
              <a:sym typeface="Produkt Light"/>
            </a:endParaRPr>
          </a:p>
          <a:p>
            <a:pPr defTabSz="457200">
              <a:spcBef>
                <a:spcPts val="1200"/>
              </a:spcBef>
              <a:defRPr sz="4600">
                <a:latin typeface="Produkt Light"/>
                <a:ea typeface="Produkt Light"/>
                <a:cs typeface="Produkt Light"/>
                <a:sym typeface="Produkt Light"/>
              </a:defRPr>
            </a:pPr>
            <a:r>
              <a:t>l’unicità, l’autenticità e il legame irripetibile con il suo “qui e ora” (il contesto, la mano dell’artista, il tempo, il luogo).</a:t>
            </a:r>
          </a:p>
          <a:p>
            <a:pPr defTabSz="457200">
              <a:spcBef>
                <a:spcPts val="1200"/>
              </a:spcBef>
              <a:defRPr sz="4600">
                <a:latin typeface="Produkt Light"/>
                <a:ea typeface="Produkt Light"/>
                <a:cs typeface="Produkt Light"/>
                <a:sym typeface="Produkt Light"/>
              </a:defRPr>
            </a:pPr>
            <a:r>
              <a:t>In questo senso:</a:t>
            </a:r>
          </a:p>
          <a:p>
            <a:pPr marL="457199" indent="-317499" defTabSz="457200">
              <a:spcBef>
                <a:spcPts val="1200"/>
              </a:spcBef>
              <a:buSzPct val="100000"/>
              <a:buFont typeface="Times Roman"/>
              <a:buChar char="•"/>
              <a:defRPr sz="4600">
                <a:latin typeface="Produkt Light"/>
                <a:ea typeface="Produkt Light"/>
                <a:cs typeface="Produkt Light"/>
                <a:sym typeface="Produkt Light"/>
              </a:defRPr>
            </a:pPr>
            <a:r>
              <a:t>Un quadro di Van Gogh</a:t>
            </a:r>
            <a:r>
              <a:t> è unico;</a:t>
            </a:r>
            <a:br/>
            <a:r>
              <a:t>la sua </a:t>
            </a:r>
            <a:r>
              <a:t>riproduzione</a:t>
            </a:r>
            <a:r>
              <a:t> non ha la stessa aura, anche se visivamente identica</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Questa è arte? È bello?"/>
          <p:cNvSpPr txBox="1"/>
          <p:nvPr/>
        </p:nvSpPr>
        <p:spPr>
          <a:xfrm>
            <a:off x="9516404" y="1878233"/>
            <a:ext cx="540207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Questa è arte? È bello?</a:t>
            </a:r>
          </a:p>
        </p:txBody>
      </p:sp>
      <p:pic>
        <p:nvPicPr>
          <p:cNvPr id="275" name="Screenshot 2025-11-01 alle 16.39.45.png" descr="Screenshot 2025-11-01 alle 16.39.45.png"/>
          <p:cNvPicPr>
            <a:picLocks noChangeAspect="1"/>
          </p:cNvPicPr>
          <p:nvPr/>
        </p:nvPicPr>
        <p:blipFill>
          <a:blip r:embed="rId2">
            <a:extLst/>
          </a:blip>
          <a:stretch>
            <a:fillRect/>
          </a:stretch>
        </p:blipFill>
        <p:spPr>
          <a:xfrm>
            <a:off x="3155990" y="3038855"/>
            <a:ext cx="18122901" cy="97917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La Transavanguardia"/>
          <p:cNvSpPr txBox="1"/>
          <p:nvPr/>
        </p:nvSpPr>
        <p:spPr>
          <a:xfrm>
            <a:off x="8833652" y="1878233"/>
            <a:ext cx="5037837"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 Transavanguardia</a:t>
            </a:r>
          </a:p>
        </p:txBody>
      </p:sp>
      <p:pic>
        <p:nvPicPr>
          <p:cNvPr id="278" name="paladino-transavanguardia.jpg" descr="paladino-transavanguardia.jpg"/>
          <p:cNvPicPr>
            <a:picLocks noChangeAspect="1"/>
          </p:cNvPicPr>
          <p:nvPr/>
        </p:nvPicPr>
        <p:blipFill>
          <a:blip r:embed="rId2">
            <a:extLst/>
          </a:blip>
          <a:stretch>
            <a:fillRect/>
          </a:stretch>
        </p:blipFill>
        <p:spPr>
          <a:xfrm>
            <a:off x="4904018" y="2864895"/>
            <a:ext cx="12700001" cy="8470901"/>
          </a:xfrm>
          <a:prstGeom prst="rect">
            <a:avLst/>
          </a:prstGeom>
          <a:ln w="12700">
            <a:miter lim="400000"/>
          </a:ln>
        </p:spPr>
      </p:pic>
      <p:sp>
        <p:nvSpPr>
          <p:cNvPr id="279" name="su progetto del critico Achille Bonito Oliva su incarico di Craxi"/>
          <p:cNvSpPr txBox="1"/>
          <p:nvPr/>
        </p:nvSpPr>
        <p:spPr>
          <a:xfrm>
            <a:off x="8446723" y="11537597"/>
            <a:ext cx="561459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600"/>
              </a:spcBef>
              <a:defRPr sz="1600">
                <a:solidFill>
                  <a:srgbClr val="202122"/>
                </a:solidFill>
                <a:latin typeface="Helvetica"/>
                <a:ea typeface="Helvetica"/>
                <a:cs typeface="Helvetica"/>
                <a:sym typeface="Helvetica"/>
              </a:defRPr>
            </a:pPr>
            <a:r>
              <a:t>su progetto del critico </a:t>
            </a:r>
            <a:r>
              <a:rPr>
                <a:solidFill>
                  <a:srgbClr val="3366CC"/>
                </a:solidFill>
                <a:hlinkClick r:id="rId3" invalidUrl="" action="" tgtFrame="" tooltip="" history="1" highlightClick="0" endSnd="0"/>
              </a:rPr>
              <a:t>Achille Bonito Oliva</a:t>
            </a:r>
            <a:r>
              <a:t> su incarico di Craxi</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Nei consigli d'amministrazione dei musei d'arte moderna e contemporanea siedono i più autorevoli rappresentanti del potere politico, economico e finanziario. Che li finanziano abbondantemente, perché nonostante gli enormi mezzi a disposizione, il lodevol"/>
          <p:cNvSpPr txBox="1"/>
          <p:nvPr/>
        </p:nvSpPr>
        <p:spPr>
          <a:xfrm>
            <a:off x="1321239" y="260400"/>
            <a:ext cx="19178239" cy="1319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sz="3600">
                <a:solidFill>
                  <a:srgbClr val="080809"/>
                </a:solidFill>
                <a:latin typeface="Helvetica Neue"/>
                <a:ea typeface="Helvetica Neue"/>
                <a:cs typeface="Helvetica Neue"/>
                <a:sym typeface="Helvetica Neue"/>
              </a:defRPr>
            </a:pPr>
            <a:r>
              <a:t>Nei consigli d'amministrazione dei musei d'arte moderna e contemporanea siedono i più autorevoli rappresentanti del potere politico, economico e finanziario. Che li finanziano abbondantemente, perché nonostante gli enormi mezzi a disposizione, il lodevole impegno degli staff che li dirigono, il sostegno di critici e storici dell'arte, la copertura mediatica di cui godono, i proventi dei biglietti che staccano non basterebbero a coprire neanche i costi di pulizia. Come è possibile che il potere offra un sostegno così decisivo a un'arte che programmaticamente si propone di combatterlo, di sovvertire i fondamenti culturali su cui si sostiene? Anche se si cerca di occultarlo con una cortina fumogena di parole, il fatto è che l'arte moderna e contemporanea è in realtà un'arte di regime. L'arte di regime nell'epoca storica connotata dalla finalizzazione dell'economia alla crescita della produzione di merci. L'arte che offre al regime la valorizzazione culturale dell'innovazione e del cambiamento di cui il regime ha bisogno per mantenere intatta la propensione degli esseri umani a consumare quantità crescenti di merci, la cui appetibilità consiste nel fatto di essere nuove indipendentemente dal fatto di essere utili. Se dalle stanze di un museo di arte moderna e contemporanea si sposta lo sguardo sul paesaggio che si vede dalle loro finestre, non si può non percepire la sintonia tra le innovazioni introdotte sul territorio dal fare finalizzato a fare sempre di più e le opere realizzate con lo scopo di essere innovative: la distruzione della bellezza. Emblematicamente il direttore di un'Accademia di Belle Arti (per quale pigrizia mentale si continuano a chiamare così queste istituzioni?) scrivendo sul giornale di un grande gruppo industriale ironizzava sui superstiti esemplari di artisti che, a causa della loro ottusità mentale, si ostinano a fare ciò che spregiativamente definiva la bella pittura.   </a:t>
            </a:r>
          </a:p>
          <a:p>
            <a:pPr defTabSz="457200">
              <a:spcBef>
                <a:spcPts val="0"/>
              </a:spcBef>
              <a:defRPr sz="3600">
                <a:solidFill>
                  <a:srgbClr val="080809"/>
                </a:solidFill>
                <a:latin typeface="Helvetica Neue"/>
                <a:ea typeface="Helvetica Neue"/>
                <a:cs typeface="Helvetica Neue"/>
                <a:sym typeface="Helvetica Neue"/>
              </a:defRPr>
            </a:pPr>
          </a:p>
          <a:p>
            <a:pPr defTabSz="457200">
              <a:spcBef>
                <a:spcPts val="0"/>
              </a:spcBef>
              <a:defRPr sz="3600">
                <a:solidFill>
                  <a:srgbClr val="080809"/>
                </a:solidFill>
                <a:latin typeface="Helvetica Neue"/>
                <a:ea typeface="Helvetica Neue"/>
                <a:cs typeface="Helvetica Neue"/>
                <a:sym typeface="Helvetica Neue"/>
              </a:defRPr>
            </a:pPr>
            <a:r>
              <a:t>Maurizio Pallante</a:t>
            </a:r>
          </a:p>
          <a:p>
            <a:pPr defTabSz="457200">
              <a:spcBef>
                <a:spcPts val="0"/>
              </a:spcBef>
              <a:defRPr sz="3600">
                <a:solidFill>
                  <a:srgbClr val="080809"/>
                </a:solidFill>
                <a:latin typeface="Helvetica Neue"/>
                <a:ea typeface="Helvetica Neue"/>
                <a:cs typeface="Helvetica Neue"/>
                <a:sym typeface="Helvetica Neue"/>
              </a:defRPr>
            </a:pPr>
            <a:r>
              <a:t>(Meno e meglio. Decrescere per progredire, Bruno Mondadori 2011)</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765034-16x9-lg.jpg" descr="765034-16x9-lg.jpg"/>
          <p:cNvPicPr>
            <a:picLocks noChangeAspect="1"/>
          </p:cNvPicPr>
          <p:nvPr/>
        </p:nvPicPr>
        <p:blipFill>
          <a:blip r:embed="rId2">
            <a:extLst/>
          </a:blip>
          <a:stretch>
            <a:fillRect/>
          </a:stretch>
        </p:blipFill>
        <p:spPr>
          <a:xfrm>
            <a:off x="6214009" y="2938609"/>
            <a:ext cx="11955982" cy="6725240"/>
          </a:xfrm>
          <a:prstGeom prst="rect">
            <a:avLst/>
          </a:prstGeom>
          <a:ln w="12700">
            <a:miter lim="400000"/>
          </a:ln>
        </p:spPr>
      </p:pic>
      <p:sp>
        <p:nvSpPr>
          <p:cNvPr id="284" name="questa non è forse un’opera d’arte?"/>
          <p:cNvSpPr txBox="1"/>
          <p:nvPr/>
        </p:nvSpPr>
        <p:spPr>
          <a:xfrm>
            <a:off x="9977082" y="10010362"/>
            <a:ext cx="8268717"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questa non è forse un’opera d’arte?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questa non è un’opera d’arte?"/>
          <p:cNvSpPr txBox="1"/>
          <p:nvPr/>
        </p:nvSpPr>
        <p:spPr>
          <a:xfrm>
            <a:off x="8523970" y="10768659"/>
            <a:ext cx="700430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questa non è un’opera d’arte?</a:t>
            </a:r>
          </a:p>
        </p:txBody>
      </p:sp>
      <p:pic>
        <p:nvPicPr>
          <p:cNvPr id="287" name="Screenshot 2025-10-20 alle 16.11.34.png" descr="Screenshot 2025-10-20 alle 16.11.34.png"/>
          <p:cNvPicPr>
            <a:picLocks noChangeAspect="1"/>
          </p:cNvPicPr>
          <p:nvPr/>
        </p:nvPicPr>
        <p:blipFill>
          <a:blip r:embed="rId2">
            <a:extLst/>
          </a:blip>
          <a:stretch>
            <a:fillRect/>
          </a:stretch>
        </p:blipFill>
        <p:spPr>
          <a:xfrm>
            <a:off x="6030487" y="2752932"/>
            <a:ext cx="5041901" cy="7594601"/>
          </a:xfrm>
          <a:prstGeom prst="rect">
            <a:avLst/>
          </a:prstGeom>
          <a:ln w="12700">
            <a:miter lim="400000"/>
          </a:ln>
        </p:spPr>
      </p:pic>
      <p:pic>
        <p:nvPicPr>
          <p:cNvPr id="288" name="male-nude-erotic-11-e1517236825496.jpg" descr="male-nude-erotic-11-e1517236825496.jpg"/>
          <p:cNvPicPr>
            <a:picLocks noChangeAspect="1"/>
          </p:cNvPicPr>
          <p:nvPr/>
        </p:nvPicPr>
        <p:blipFill>
          <a:blip r:embed="rId3">
            <a:extLst/>
          </a:blip>
          <a:stretch>
            <a:fillRect/>
          </a:stretch>
        </p:blipFill>
        <p:spPr>
          <a:xfrm>
            <a:off x="11653969" y="2758048"/>
            <a:ext cx="5111262" cy="7666892"/>
          </a:xfrm>
          <a:prstGeom prst="rect">
            <a:avLst/>
          </a:prstGeom>
          <a:ln w="12700">
            <a:miter lim="400000"/>
          </a:ln>
        </p:spPr>
      </p:pic>
      <p:sp>
        <p:nvSpPr>
          <p:cNvPr id="289" name="il corpo umano"/>
          <p:cNvSpPr txBox="1"/>
          <p:nvPr/>
        </p:nvSpPr>
        <p:spPr>
          <a:xfrm>
            <a:off x="10217896" y="1644100"/>
            <a:ext cx="2740915" cy="6057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il corpo umano</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questa non è un’opera d’arte?"/>
          <p:cNvSpPr txBox="1"/>
          <p:nvPr/>
        </p:nvSpPr>
        <p:spPr>
          <a:xfrm>
            <a:off x="5443387" y="11906105"/>
            <a:ext cx="700430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questa non è un’opera d’arte?</a:t>
            </a:r>
          </a:p>
        </p:txBody>
      </p:sp>
      <p:sp>
        <p:nvSpPr>
          <p:cNvPr id="292" name="il corpo umano"/>
          <p:cNvSpPr txBox="1"/>
          <p:nvPr/>
        </p:nvSpPr>
        <p:spPr>
          <a:xfrm>
            <a:off x="18511773" y="648835"/>
            <a:ext cx="2740915" cy="6057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il corpo umano</a:t>
            </a:r>
          </a:p>
        </p:txBody>
      </p:sp>
      <p:pic>
        <p:nvPicPr>
          <p:cNvPr id="293" name="ritratti-bianco-nero-coppia-nudi-70enni-jade-beall-cv.jpg" descr="ritratti-bianco-nero-coppia-nudi-70enni-jade-beall-cv.jpg"/>
          <p:cNvPicPr>
            <a:picLocks noChangeAspect="1"/>
          </p:cNvPicPr>
          <p:nvPr/>
        </p:nvPicPr>
        <p:blipFill>
          <a:blip r:embed="rId2">
            <a:extLst/>
          </a:blip>
          <a:stretch>
            <a:fillRect/>
          </a:stretch>
        </p:blipFill>
        <p:spPr>
          <a:xfrm>
            <a:off x="13540933" y="1308887"/>
            <a:ext cx="7658877" cy="1147737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Un film o una fotografia, invece, nascono già per essere riprodotti: la loro “autenticità” non si misura con l’unicità materiale, ma con l’esperienza condivisa che generano."/>
          <p:cNvSpPr txBox="1"/>
          <p:nvPr/>
        </p:nvSpPr>
        <p:spPr>
          <a:xfrm>
            <a:off x="3554054" y="6591295"/>
            <a:ext cx="17275893" cy="23817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199" indent="-317499" defTabSz="457200">
              <a:spcBef>
                <a:spcPts val="1200"/>
              </a:spcBef>
              <a:buSzPct val="100000"/>
              <a:buFont typeface="Times Roman"/>
              <a:buChar char="•"/>
              <a:defRPr sz="4600">
                <a:latin typeface="Produkt Light"/>
                <a:ea typeface="Produkt Light"/>
                <a:cs typeface="Produkt Light"/>
                <a:sym typeface="Produkt Light"/>
              </a:defRPr>
            </a:pPr>
            <a:r>
              <a:t>Un film o una fotografia</a:t>
            </a:r>
            <a:r>
              <a:t>, invece, nascono già per essere riprodotti: la loro “autenticità” non si misura con l’unicità materiale, ma con l’esperienza condivisa che generano.</a:t>
            </a:r>
          </a:p>
        </p:txBody>
      </p:sp>
      <p:sp>
        <p:nvSpPr>
          <p:cNvPr id="296" name="Sempre secondo Benjamin:"/>
          <p:cNvSpPr txBox="1"/>
          <p:nvPr/>
        </p:nvSpPr>
        <p:spPr>
          <a:xfrm>
            <a:off x="8958580" y="5026760"/>
            <a:ext cx="646684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Sempre secondo Benjamin: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L CINEMA CLANDESTINO DI SILVANO AGOSTI (documentario completo)" descr="IL CINEMA CLANDESTINO DI SILVANO AGOSTI (documentario completo)"/>
          <p:cNvPicPr>
            <a:picLocks noChangeAspect="0"/>
          </p:cNvPicPr>
          <p:nvPr>
            <a:videoFile xmlns:mc="http://schemas.openxmlformats.org/markup-compatibility/2006" xmlns:aiw="http://developer.apple.com/namespaces/iwork" r:link="rId2" mc:Ignorable="aiw" aiw:title="IL CINEMA CLANDESTINO DI SILVANO AGOSTI (documentario completo)" aiw:author="telekirghisia"/>
          </p:nvPr>
        </p:nvPicPr>
        <p:blipFill>
          <a:blip r:embed="rId3">
            <a:extLst/>
          </a:blip>
          <a:stretch>
            <a:fillRect/>
          </a:stretch>
        </p:blipFill>
        <p:spPr>
          <a:xfrm>
            <a:off x="4819833" y="594274"/>
            <a:ext cx="14744334" cy="11058251"/>
          </a:xfrm>
          <a:prstGeom prst="rect">
            <a:avLst/>
          </a:prstGeom>
        </p:spPr>
      </p:pic>
      <p:sp>
        <p:nvSpPr>
          <p:cNvPr id="299" name="Silvano Agosti"/>
          <p:cNvSpPr txBox="1"/>
          <p:nvPr/>
        </p:nvSpPr>
        <p:spPr>
          <a:xfrm>
            <a:off x="5094930" y="887097"/>
            <a:ext cx="3483357"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Silvano Agosti</a:t>
            </a:r>
          </a:p>
        </p:txBody>
      </p:sp>
      <p:sp>
        <p:nvSpPr>
          <p:cNvPr id="300" name="L’uomo come il più grande capolavoro della Natura e il Cinema come primato delle idee."/>
          <p:cNvSpPr txBox="1"/>
          <p:nvPr/>
        </p:nvSpPr>
        <p:spPr>
          <a:xfrm>
            <a:off x="2767469" y="10920911"/>
            <a:ext cx="17731202" cy="1417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Produkt-Extralight"/>
                <a:ea typeface="Produkt-Extralight"/>
                <a:cs typeface="Produkt-Extralight"/>
                <a:sym typeface="Produkt-Extralight"/>
              </a:defRPr>
            </a:lvl1pPr>
          </a:lstStyle>
          <a:p>
            <a:pPr/>
            <a:r>
              <a:t>L’uomo come il più grande capolavoro della Natura e il Cinema come primato delle idee.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98"/>
                </p:tgtEl>
              </p:cMediaNode>
            </p:video>
            <p:seq concurrent="1" prevAc="none" nextAc="seek">
              <p:cTn id="8" evtFilter="cancelBubble" nodeType="interactiveSeq" restart="whenNotActive" fill="hold">
                <p:stCondLst>
                  <p:cond delay="0" evt="onClick">
                    <p:tgtEl>
                      <p:spTgt spid="29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8"/>
                                        </p:tgtEl>
                                      </p:cBhvr>
                                    </p:cmd>
                                  </p:childTnLst>
                                </p:cTn>
                              </p:par>
                            </p:childTnLst>
                          </p:cTn>
                        </p:par>
                      </p:childTnLst>
                    </p:cTn>
                  </p:par>
                </p:childTnLst>
              </p:cTn>
              <p:nextCondLst>
                <p:cond delay="0" evt="onClick">
                  <p:tgtEl>
                    <p:spTgt spid="29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un regalo (oltre il Cinema)"/>
          <p:cNvSpPr txBox="1"/>
          <p:nvPr/>
        </p:nvSpPr>
        <p:spPr>
          <a:xfrm>
            <a:off x="5094930" y="887097"/>
            <a:ext cx="619404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un regalo (oltre il Cinema)</a:t>
            </a:r>
          </a:p>
        </p:txBody>
      </p:sp>
      <p:sp>
        <p:nvSpPr>
          <p:cNvPr id="303" name="Silvano Agosti: Il discorso tipico dello schiavo"/>
          <p:cNvSpPr txBox="1"/>
          <p:nvPr/>
        </p:nvSpPr>
        <p:spPr>
          <a:xfrm>
            <a:off x="4957705" y="11772440"/>
            <a:ext cx="1073048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Silvano Agosti: Il discorso tipico dello schiavo</a:t>
            </a:r>
          </a:p>
        </p:txBody>
      </p:sp>
      <p:pic>
        <p:nvPicPr>
          <p:cNvPr id="304" name="Discorso tipico dello schiavo - Silvano Agosti" descr="Discorso tipico dello schiavo - Silvano Agosti"/>
          <p:cNvPicPr>
            <a:picLocks noChangeAspect="0"/>
          </p:cNvPicPr>
          <p:nvPr>
            <a:videoFile xmlns:mc="http://schemas.openxmlformats.org/markup-compatibility/2006" xmlns:aiw="http://developer.apple.com/namespaces/iwork" r:link="rId2" mc:Ignorable="aiw" aiw:title="Discorso tipico dello schiavo - Silvano Agosti" aiw:author="CHETELODICOAFARETV"/>
          </p:nvPr>
        </p:nvPicPr>
        <p:blipFill>
          <a:blip r:embed="rId3">
            <a:extLst/>
          </a:blip>
          <a:stretch>
            <a:fillRect/>
          </a:stretch>
        </p:blipFill>
        <p:spPr>
          <a:xfrm>
            <a:off x="4950196" y="1918356"/>
            <a:ext cx="13172384" cy="9879288"/>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04"/>
                </p:tgtEl>
              </p:cMediaNode>
            </p:video>
            <p:seq concurrent="1" prevAc="none" nextAc="seek">
              <p:cTn id="8" evtFilter="cancelBubble" nodeType="interactiveSeq" restart="whenNotActive" fill="hold">
                <p:stCondLst>
                  <p:cond delay="0" evt="onClick">
                    <p:tgtEl>
                      <p:spTgt spid="30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4"/>
                                        </p:tgtEl>
                                      </p:cBhvr>
                                    </p:cmd>
                                  </p:childTnLst>
                                </p:cTn>
                              </p:par>
                            </p:childTnLst>
                          </p:cTn>
                        </p:par>
                      </p:childTnLst>
                    </p:cTn>
                  </p:par>
                </p:childTnLst>
              </p:cTn>
              <p:nextCondLst>
                <p:cond delay="0" evt="onClick">
                  <p:tgtEl>
                    <p:spTgt spid="30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Commedia/Dramma"/>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Commedia/Dramma</a:t>
            </a:r>
          </a:p>
        </p:txBody>
      </p:sp>
      <p:sp>
        <p:nvSpPr>
          <p:cNvPr id="182" name="i generi che tutti conoscono da migliaia di anni"/>
          <p:cNvSpPr txBox="1"/>
          <p:nvPr/>
        </p:nvSpPr>
        <p:spPr>
          <a:xfrm>
            <a:off x="5639867" y="3963551"/>
            <a:ext cx="15688943" cy="769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 generi che tutti conoscono da migliaia di anni</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filmmaker vs regista"/>
          <p:cNvSpPr txBox="1"/>
          <p:nvPr/>
        </p:nvSpPr>
        <p:spPr>
          <a:xfrm>
            <a:off x="9554542" y="4536403"/>
            <a:ext cx="489915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filmmaker vs regista</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Which &quot;Blade Runner&quot; Cut Should I Watch? A Visual Explainer." descr="Which &quot;Blade Runner&quot; Cut Should I Watch? A Visual Explainer."/>
          <p:cNvPicPr>
            <a:picLocks noChangeAspect="0"/>
          </p:cNvPicPr>
          <p:nvPr>
            <a:videoFile xmlns:mc="http://schemas.openxmlformats.org/markup-compatibility/2006" xmlns:aiw="http://developer.apple.com/namespaces/iwork" r:link="rId2" mc:Ignorable="aiw" aiw:title="Which &quot;Blade Runner&quot; Cut Should I Watch? A Visual Explainer." aiw:author="Slate"/>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0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08"/>
                </p:tgtEl>
              </p:cMediaNode>
            </p:video>
            <p:seq concurrent="1" prevAc="none" nextAc="seek">
              <p:cTn id="8" evtFilter="cancelBubble" nodeType="interactiveSeq" restart="whenNotActive" fill="hold">
                <p:stCondLst>
                  <p:cond delay="0" evt="onClick">
                    <p:tgtEl>
                      <p:spTgt spid="30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8"/>
                                        </p:tgtEl>
                                      </p:cBhvr>
                                    </p:cmd>
                                  </p:childTnLst>
                                </p:cTn>
                              </p:par>
                            </p:childTnLst>
                          </p:cTn>
                        </p:par>
                      </p:childTnLst>
                    </p:cTn>
                  </p:par>
                </p:childTnLst>
              </p:cTn>
              <p:nextCondLst>
                <p:cond delay="0" evt="onClick">
                  <p:tgtEl>
                    <p:spTgt spid="30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Blade Runner - il finale della prima versione" descr="Blade Runner - il finale della prima versione"/>
          <p:cNvPicPr>
            <a:picLocks noChangeAspect="0"/>
          </p:cNvPicPr>
          <p:nvPr>
            <a:videoFile xmlns:mc="http://schemas.openxmlformats.org/markup-compatibility/2006" xmlns:aiw="http://developer.apple.com/namespaces/iwork" r:link="rId2" mc:Ignorable="aiw" aiw:title="Blade Runner - il finale della prima versione" aiw:author="nusuth2010"/>
          </p:nvPr>
        </p:nvPicPr>
        <p:blipFill>
          <a:blip r:embed="rId3">
            <a:extLst/>
          </a:blip>
          <a:stretch>
            <a:fillRect/>
          </a:stretch>
        </p:blipFill>
        <p:spPr>
          <a:xfrm>
            <a:off x="5066440" y="571883"/>
            <a:ext cx="14865778" cy="11149332"/>
          </a:xfrm>
          <a:prstGeom prst="rect">
            <a:avLst/>
          </a:prstGeom>
        </p:spPr>
      </p:pic>
      <p:sp>
        <p:nvSpPr>
          <p:cNvPr id="311" name="happy end e voce narrante"/>
          <p:cNvSpPr txBox="1"/>
          <p:nvPr/>
        </p:nvSpPr>
        <p:spPr>
          <a:xfrm>
            <a:off x="9023969" y="10342117"/>
            <a:ext cx="650697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happy end e voce narrante</a:t>
            </a:r>
          </a:p>
        </p:txBody>
      </p:sp>
      <p:sp>
        <p:nvSpPr>
          <p:cNvPr id="312" name="theatrical version"/>
          <p:cNvSpPr txBox="1"/>
          <p:nvPr/>
        </p:nvSpPr>
        <p:spPr>
          <a:xfrm>
            <a:off x="10236422" y="1985665"/>
            <a:ext cx="424840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theatrical version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10"/>
                </p:tgtEl>
              </p:cMediaNode>
            </p:video>
            <p:seq concurrent="1" prevAc="none" nextAc="seek">
              <p:cTn id="8" evtFilter="cancelBubble" nodeType="interactiveSeq" restart="whenNotActive" fill="hold">
                <p:stCondLst>
                  <p:cond delay="0" evt="onClick">
                    <p:tgtEl>
                      <p:spTgt spid="31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0"/>
                                        </p:tgtEl>
                                      </p:cBhvr>
                                    </p:cmd>
                                  </p:childTnLst>
                                </p:cTn>
                              </p:par>
                            </p:childTnLst>
                          </p:cTn>
                        </p:par>
                      </p:childTnLst>
                    </p:cTn>
                  </p:par>
                </p:childTnLst>
              </p:cTn>
              <p:nextCondLst>
                <p:cond delay="0" evt="onClick">
                  <p:tgtEl>
                    <p:spTgt spid="3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Esistono film nati per essere industriali e commerciali ma che sono diventati opere d’arte…"/>
          <p:cNvSpPr txBox="1"/>
          <p:nvPr/>
        </p:nvSpPr>
        <p:spPr>
          <a:xfrm>
            <a:off x="3447072" y="5212632"/>
            <a:ext cx="17489856" cy="2674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latin typeface="Produkt-Extralight"/>
                <a:ea typeface="Produkt-Extralight"/>
                <a:cs typeface="Produkt-Extralight"/>
                <a:sym typeface="Produkt-Extralight"/>
              </a:defRPr>
            </a:pPr>
            <a:r>
              <a:t>Esistono film nati per essere industriali e commerciali ma che sono diventati opere d’arte </a:t>
            </a:r>
          </a:p>
          <a:p>
            <a:pPr algn="ctr">
              <a:defRPr>
                <a:latin typeface="Produkt-Extralight"/>
                <a:ea typeface="Produkt-Extralight"/>
                <a:cs typeface="Produkt-Extralight"/>
                <a:sym typeface="Produkt-Extralight"/>
              </a:defRPr>
            </a:pPr>
            <a:r>
              <a:t>come esistono film di autori che sono brutti e sopravvalutati.</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solaris.jpg" descr="solaris.jpg"/>
          <p:cNvPicPr>
            <a:picLocks noChangeAspect="1"/>
          </p:cNvPicPr>
          <p:nvPr/>
        </p:nvPicPr>
        <p:blipFill>
          <a:blip r:embed="rId2">
            <a:extLst/>
          </a:blip>
          <a:stretch>
            <a:fillRect/>
          </a:stretch>
        </p:blipFill>
        <p:spPr>
          <a:xfrm>
            <a:off x="3547604" y="2391838"/>
            <a:ext cx="8456175" cy="8256737"/>
          </a:xfrm>
          <a:prstGeom prst="rect">
            <a:avLst/>
          </a:prstGeom>
          <a:ln w="12700">
            <a:miter lim="400000"/>
          </a:ln>
        </p:spPr>
      </p:pic>
      <p:pic>
        <p:nvPicPr>
          <p:cNvPr id="317" name="Screenshot 2025-10-21 alle 19.16.34.png" descr="Screenshot 2025-10-21 alle 19.16.34.png"/>
          <p:cNvPicPr>
            <a:picLocks noChangeAspect="1"/>
          </p:cNvPicPr>
          <p:nvPr/>
        </p:nvPicPr>
        <p:blipFill>
          <a:blip r:embed="rId3">
            <a:extLst/>
          </a:blip>
          <a:stretch>
            <a:fillRect/>
          </a:stretch>
        </p:blipFill>
        <p:spPr>
          <a:xfrm>
            <a:off x="12268568" y="1391746"/>
            <a:ext cx="7261015" cy="1025692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Quindi se un film d’autore (filmmaker) può essere un “film di merda” e un film commerciale/industriale può essere un capolavoro del Cinema……"/>
          <p:cNvSpPr txBox="1"/>
          <p:nvPr/>
        </p:nvSpPr>
        <p:spPr>
          <a:xfrm>
            <a:off x="6245568" y="2988243"/>
            <a:ext cx="10941183" cy="3995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latin typeface="Produkt-Extralight"/>
                <a:ea typeface="Produkt-Extralight"/>
                <a:cs typeface="Produkt-Extralight"/>
                <a:sym typeface="Produkt-Extralight"/>
              </a:defRPr>
            </a:pPr>
            <a:r>
              <a:t>Quindi se un film d’autore (filmmaker) può essere un “film di merda” e un film commerciale/industriale può essere un capolavoro del Cinema… </a:t>
            </a:r>
          </a:p>
          <a:p>
            <a:pPr algn="ctr">
              <a:defRPr>
                <a:latin typeface="Produkt-Extralight"/>
                <a:ea typeface="Produkt-Extralight"/>
                <a:cs typeface="Produkt-Extralight"/>
                <a:sym typeface="Produkt-Extralight"/>
              </a:defRPr>
            </a:pPr>
            <a:r>
              <a:t>come la mettiamo?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in Italia si fa uso di 26 generi cinematografici e 11 sottogeneri,…"/>
          <p:cNvSpPr txBox="1"/>
          <p:nvPr/>
        </p:nvSpPr>
        <p:spPr>
          <a:xfrm>
            <a:off x="5033517" y="3752872"/>
            <a:ext cx="14316965" cy="203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r>
              <a:t>in Italia si fa uso di 26 generi cinematografici e 11 sottogeneri, </a:t>
            </a:r>
          </a:p>
          <a:p>
            <a:pPr algn="ctr"/>
            <a:r>
              <a:t>questi ultimi derivati dai primi.</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Animazione…"/>
          <p:cNvSpPr txBox="1"/>
          <p:nvPr>
            <p:ph type="body" sz="quarter" idx="1"/>
          </p:nvPr>
        </p:nvSpPr>
        <p:spPr>
          <a:xfrm>
            <a:off x="922138" y="395852"/>
            <a:ext cx="4420746" cy="12924296"/>
          </a:xfrm>
          <a:prstGeom prst="rect">
            <a:avLst/>
          </a:prstGeom>
        </p:spPr>
        <p:txBody>
          <a:bodyPr/>
          <a:lstStyle/>
          <a:p>
            <a:pPr marL="438911" indent="-438911" defTabSz="2340805">
              <a:spcBef>
                <a:spcPts val="4500"/>
              </a:spcBef>
              <a:defRPr sz="3839"/>
            </a:pPr>
            <a:r>
              <a:t>Animazione</a:t>
            </a:r>
          </a:p>
          <a:p>
            <a:pPr marL="438911" indent="-438911" defTabSz="2340805">
              <a:spcBef>
                <a:spcPts val="4500"/>
              </a:spcBef>
              <a:defRPr sz="3839"/>
            </a:pPr>
            <a:r>
              <a:t>Avventura</a:t>
            </a:r>
          </a:p>
          <a:p>
            <a:pPr marL="438911" indent="-438911" defTabSz="2340805">
              <a:spcBef>
                <a:spcPts val="4500"/>
              </a:spcBef>
              <a:defRPr sz="3839"/>
            </a:pPr>
            <a:r>
              <a:t>Biografico</a:t>
            </a:r>
          </a:p>
          <a:p>
            <a:pPr marL="438911" indent="-438911" defTabSz="2340805">
              <a:spcBef>
                <a:spcPts val="4500"/>
              </a:spcBef>
              <a:defRPr sz="3839"/>
            </a:pPr>
            <a:r>
              <a:t>Comico</a:t>
            </a:r>
          </a:p>
          <a:p>
            <a:pPr marL="438911" indent="-438911" defTabSz="2340805">
              <a:spcBef>
                <a:spcPts val="4500"/>
              </a:spcBef>
              <a:defRPr sz="3839"/>
            </a:pPr>
            <a:r>
              <a:t>Commedia</a:t>
            </a:r>
          </a:p>
          <a:p>
            <a:pPr marL="438911" indent="-438911" defTabSz="2340805">
              <a:spcBef>
                <a:spcPts val="4500"/>
              </a:spcBef>
              <a:defRPr sz="3839"/>
            </a:pPr>
            <a:r>
              <a:t>Documentario</a:t>
            </a:r>
          </a:p>
          <a:p>
            <a:pPr marL="438911" indent="-438911" defTabSz="2340805">
              <a:spcBef>
                <a:spcPts val="4500"/>
              </a:spcBef>
              <a:defRPr sz="3839"/>
            </a:pPr>
            <a:r>
              <a:t>Drammatico</a:t>
            </a:r>
          </a:p>
          <a:p>
            <a:pPr marL="438911" indent="-438911" defTabSz="2340805">
              <a:spcBef>
                <a:spcPts val="4500"/>
              </a:spcBef>
              <a:defRPr sz="3839"/>
            </a:pPr>
            <a:r>
              <a:t>Epico</a:t>
            </a:r>
          </a:p>
          <a:p>
            <a:pPr marL="438911" indent="-438911" defTabSz="2340805">
              <a:spcBef>
                <a:spcPts val="4500"/>
              </a:spcBef>
              <a:defRPr sz="3839"/>
            </a:pPr>
            <a:r>
              <a:t>Erotico</a:t>
            </a:r>
          </a:p>
          <a:p>
            <a:pPr marL="438911" indent="-438911" defTabSz="2340805">
              <a:spcBef>
                <a:spcPts val="4500"/>
              </a:spcBef>
              <a:defRPr sz="3839"/>
            </a:pPr>
            <a:r>
              <a:t>Fantascienza</a:t>
            </a:r>
          </a:p>
          <a:p>
            <a:pPr marL="438911" indent="-438911" defTabSz="2340805">
              <a:spcBef>
                <a:spcPts val="4500"/>
              </a:spcBef>
              <a:defRPr sz="3839"/>
            </a:pPr>
            <a:r>
              <a:t>Fiabesco</a:t>
            </a:r>
          </a:p>
        </p:txBody>
      </p:sp>
      <p:sp>
        <p:nvSpPr>
          <p:cNvPr id="324" name="Gangster…"/>
          <p:cNvSpPr txBox="1"/>
          <p:nvPr/>
        </p:nvSpPr>
        <p:spPr>
          <a:xfrm>
            <a:off x="5409348" y="395852"/>
            <a:ext cx="4420746" cy="12924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38911" indent="-438911" defTabSz="2340805">
              <a:spcBef>
                <a:spcPts val="4500"/>
              </a:spcBef>
              <a:buSzPct val="100000"/>
              <a:buChar char="•"/>
              <a:defRPr sz="3839"/>
            </a:pPr>
            <a:r>
              <a:t>Gangster</a:t>
            </a:r>
          </a:p>
          <a:p>
            <a:pPr marL="438911" indent="-438911" defTabSz="2340805">
              <a:spcBef>
                <a:spcPts val="4500"/>
              </a:spcBef>
              <a:buSzPct val="100000"/>
              <a:buChar char="•"/>
              <a:defRPr sz="3839"/>
            </a:pPr>
            <a:r>
              <a:t>Giallo</a:t>
            </a:r>
          </a:p>
          <a:p>
            <a:pPr marL="438911" indent="-438911" defTabSz="2340805">
              <a:spcBef>
                <a:spcPts val="4500"/>
              </a:spcBef>
              <a:buSzPct val="100000"/>
              <a:buChar char="•"/>
              <a:defRPr sz="3839"/>
            </a:pPr>
            <a:r>
              <a:t>Guerra</a:t>
            </a:r>
          </a:p>
          <a:p>
            <a:pPr marL="438911" indent="-438911" defTabSz="2340805">
              <a:spcBef>
                <a:spcPts val="4500"/>
              </a:spcBef>
              <a:buSzPct val="100000"/>
              <a:buChar char="•"/>
              <a:defRPr sz="3839"/>
            </a:pPr>
            <a:r>
              <a:t>Horror</a:t>
            </a:r>
          </a:p>
          <a:p>
            <a:pPr marL="438911" indent="-438911" defTabSz="2340805">
              <a:spcBef>
                <a:spcPts val="4500"/>
              </a:spcBef>
              <a:buSzPct val="100000"/>
              <a:buChar char="•"/>
              <a:defRPr sz="3839"/>
            </a:pPr>
            <a:r>
              <a:t>Pornografico</a:t>
            </a:r>
          </a:p>
          <a:p>
            <a:pPr marL="438911" indent="-438911" defTabSz="2340805">
              <a:spcBef>
                <a:spcPts val="4500"/>
              </a:spcBef>
              <a:buSzPct val="100000"/>
              <a:buChar char="•"/>
              <a:defRPr sz="3839"/>
            </a:pPr>
            <a:r>
              <a:t>Musicale</a:t>
            </a:r>
          </a:p>
          <a:p>
            <a:pPr marL="438911" indent="-438911" defTabSz="2340805">
              <a:spcBef>
                <a:spcPts val="4500"/>
              </a:spcBef>
              <a:buSzPct val="100000"/>
              <a:buChar char="•"/>
              <a:defRPr sz="3839"/>
            </a:pPr>
            <a:r>
              <a:t>Poliziesco</a:t>
            </a:r>
          </a:p>
          <a:p>
            <a:pPr marL="438911" indent="-438911" defTabSz="2340805">
              <a:spcBef>
                <a:spcPts val="4500"/>
              </a:spcBef>
              <a:buSzPct val="100000"/>
              <a:buChar char="•"/>
              <a:defRPr sz="3839"/>
            </a:pPr>
            <a:r>
              <a:t>Sentimentale</a:t>
            </a:r>
          </a:p>
          <a:p>
            <a:pPr marL="438911" indent="-438911" defTabSz="2340805">
              <a:spcBef>
                <a:spcPts val="4500"/>
              </a:spcBef>
              <a:buSzPct val="100000"/>
              <a:buChar char="•"/>
              <a:defRPr sz="3839"/>
            </a:pPr>
            <a:r>
              <a:t>Satirico</a:t>
            </a:r>
          </a:p>
          <a:p>
            <a:pPr marL="438911" indent="-438911" defTabSz="2340805">
              <a:spcBef>
                <a:spcPts val="4500"/>
              </a:spcBef>
              <a:buSzPct val="100000"/>
              <a:buChar char="•"/>
              <a:defRPr sz="3839"/>
            </a:pPr>
            <a:r>
              <a:t>Fiabesco</a:t>
            </a:r>
          </a:p>
          <a:p>
            <a:pPr marL="438911" indent="-438911" defTabSz="2340805">
              <a:spcBef>
                <a:spcPts val="4500"/>
              </a:spcBef>
              <a:buSzPct val="100000"/>
              <a:buChar char="•"/>
              <a:defRPr sz="3839"/>
            </a:pPr>
            <a:r>
              <a:t>Sperimentale</a:t>
            </a:r>
          </a:p>
        </p:txBody>
      </p:sp>
      <p:sp>
        <p:nvSpPr>
          <p:cNvPr id="325" name="Sportivo…"/>
          <p:cNvSpPr txBox="1"/>
          <p:nvPr/>
        </p:nvSpPr>
        <p:spPr>
          <a:xfrm>
            <a:off x="9722164" y="395852"/>
            <a:ext cx="4420746" cy="12924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57200" indent="-457200">
              <a:buSzPct val="100000"/>
              <a:buChar char="•"/>
            </a:pPr>
            <a:r>
              <a:t>Sportivo</a:t>
            </a:r>
          </a:p>
          <a:p>
            <a:pPr marL="457200" indent="-457200">
              <a:buSzPct val="100000"/>
              <a:buChar char="•"/>
            </a:pPr>
            <a:r>
              <a:t>Storico</a:t>
            </a:r>
          </a:p>
          <a:p>
            <a:pPr marL="457200" indent="-457200">
              <a:buSzPct val="100000"/>
              <a:buChar char="•"/>
            </a:pPr>
            <a:r>
              <a:t>Thriller</a:t>
            </a:r>
          </a:p>
          <a:p>
            <a:pPr marL="457200" indent="-457200">
              <a:buSzPct val="100000"/>
              <a:buChar char="•"/>
            </a:pPr>
            <a:r>
              <a:t>Western</a:t>
            </a:r>
          </a:p>
        </p:txBody>
      </p:sp>
      <p:sp>
        <p:nvSpPr>
          <p:cNvPr id="326" name="I sottogeneri sono 11:…"/>
          <p:cNvSpPr txBox="1"/>
          <p:nvPr/>
        </p:nvSpPr>
        <p:spPr>
          <a:xfrm>
            <a:off x="9440373" y="1122723"/>
            <a:ext cx="11658513" cy="10664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sz="2900"/>
            </a:pPr>
            <a:r>
              <a:t>I sottogeneri sono 11:</a:t>
            </a:r>
          </a:p>
          <a:p>
            <a:pPr algn="r">
              <a:defRPr sz="2900"/>
            </a:pPr>
            <a:r>
              <a:t>Azione (da Avventura)</a:t>
            </a:r>
          </a:p>
          <a:p>
            <a:pPr algn="r">
              <a:defRPr sz="2900"/>
            </a:pPr>
            <a:r>
              <a:t>Bellico (da Guerra)</a:t>
            </a:r>
          </a:p>
          <a:p>
            <a:pPr algn="r">
              <a:defRPr sz="2900"/>
            </a:pPr>
            <a:r>
              <a:t>Biblico , Religioso (da Storico)</a:t>
            </a:r>
          </a:p>
          <a:p>
            <a:pPr algn="r">
              <a:defRPr sz="2900"/>
            </a:pPr>
            <a:r>
              <a:t>Brillante , Satirico (da Comico)</a:t>
            </a:r>
          </a:p>
          <a:p>
            <a:pPr algn="r">
              <a:defRPr sz="2900"/>
            </a:pPr>
            <a:r>
              <a:t>Catastrofico , Terror , Fantastico (da Fantascienza)</a:t>
            </a:r>
          </a:p>
          <a:p>
            <a:pPr algn="r">
              <a:defRPr sz="2900"/>
            </a:pPr>
            <a:r>
              <a:t>Nero (da Giallo) Romantico (da Sentimentale)</a:t>
            </a:r>
          </a:p>
          <a:p>
            <a:pPr algn="r">
              <a:defRPr sz="2900"/>
            </a:pPr>
            <a:r>
              <a:t>…</a:t>
            </a:r>
          </a:p>
          <a:p>
            <a:pPr algn="r">
              <a:defRPr sz="2900"/>
            </a:pPr>
            <a:r>
              <a:t>Diciture del tipo: Film Noir, Neorealismo, Kolossal, in Costume e altri, non fanno parte d'alcuna categoria cinematografica italiana, ma sono linguaggi creati per identificare un preciso periodo storico nel quale i film sono stati realizzati e/o la caratteristica del contenuto.</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Gli americani riconoscono, invece, 19 generi, tra questi anche il Film Noir, e nessun sottogenere.…"/>
          <p:cNvSpPr txBox="1"/>
          <p:nvPr/>
        </p:nvSpPr>
        <p:spPr>
          <a:xfrm>
            <a:off x="3278849" y="2032318"/>
            <a:ext cx="15241159" cy="4058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r>
              <a:t>Gli americani riconoscono, invece, 19 generi, tra questi anche il Film Noir, e nessun sottogenere. </a:t>
            </a:r>
          </a:p>
          <a:p>
            <a:pPr algn="ctr"/>
            <a:r>
              <a:t>Al loro posto una lunga serie di termini che servono a specificare il prodotto, indicando l'aspetto fondamentale e l'elemento di traino del film.</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Action (azione)…"/>
          <p:cNvSpPr txBox="1"/>
          <p:nvPr>
            <p:ph type="body" sz="quarter" idx="1"/>
          </p:nvPr>
        </p:nvSpPr>
        <p:spPr>
          <a:xfrm>
            <a:off x="6088039" y="395852"/>
            <a:ext cx="4420746" cy="12924296"/>
          </a:xfrm>
          <a:prstGeom prst="rect">
            <a:avLst/>
          </a:prstGeom>
        </p:spPr>
        <p:txBody>
          <a:bodyPr/>
          <a:lstStyle/>
          <a:p>
            <a:pPr marL="329184" indent="-329184" defTabSz="1755604">
              <a:spcBef>
                <a:spcPts val="3300"/>
              </a:spcBef>
              <a:defRPr sz="2880"/>
            </a:pPr>
            <a:r>
              <a:t>Action (azione)</a:t>
            </a:r>
          </a:p>
          <a:p>
            <a:pPr marL="329184" indent="-329184" defTabSz="1755604">
              <a:spcBef>
                <a:spcPts val="3300"/>
              </a:spcBef>
              <a:defRPr sz="2880"/>
            </a:pPr>
            <a:r>
              <a:t>Adventure (avventura)</a:t>
            </a:r>
          </a:p>
          <a:p>
            <a:pPr marL="329184" indent="-329184" defTabSz="1755604">
              <a:spcBef>
                <a:spcPts val="3300"/>
              </a:spcBef>
              <a:defRPr sz="2880"/>
            </a:pPr>
            <a:r>
              <a:t>Animation (animazione)</a:t>
            </a:r>
          </a:p>
          <a:p>
            <a:pPr marL="329184" indent="-329184" defTabSz="1755604">
              <a:spcBef>
                <a:spcPts val="3300"/>
              </a:spcBef>
              <a:defRPr sz="2880"/>
            </a:pPr>
            <a:r>
              <a:t>Comedy (commedia)</a:t>
            </a:r>
          </a:p>
          <a:p>
            <a:pPr marL="329184" indent="-329184" defTabSz="1755604">
              <a:spcBef>
                <a:spcPts val="3300"/>
              </a:spcBef>
              <a:defRPr sz="2880"/>
            </a:pPr>
            <a:r>
              <a:t>Crime (gangster, poliziesco)</a:t>
            </a:r>
          </a:p>
          <a:p>
            <a:pPr marL="329184" indent="-329184" defTabSz="1755604">
              <a:spcBef>
                <a:spcPts val="3300"/>
              </a:spcBef>
              <a:defRPr sz="2880"/>
            </a:pPr>
            <a:r>
              <a:t>Documentary (documentario)</a:t>
            </a:r>
          </a:p>
          <a:p>
            <a:pPr marL="329184" indent="-329184" defTabSz="1755604">
              <a:spcBef>
                <a:spcPts val="3300"/>
              </a:spcBef>
              <a:defRPr sz="2880"/>
            </a:pPr>
            <a:r>
              <a:t>Drama (drammatico)</a:t>
            </a:r>
          </a:p>
          <a:p>
            <a:pPr marL="329184" indent="-329184" defTabSz="1755604">
              <a:spcBef>
                <a:spcPts val="3300"/>
              </a:spcBef>
              <a:defRPr sz="2880"/>
            </a:pPr>
            <a:r>
              <a:t>Family (improntato su vicende familiari)</a:t>
            </a:r>
          </a:p>
          <a:p>
            <a:pPr marL="329184" indent="-329184" defTabSz="1755604">
              <a:spcBef>
                <a:spcPts val="3300"/>
              </a:spcBef>
              <a:defRPr sz="2880"/>
            </a:pPr>
            <a:r>
              <a:t>Fantasy (fantastico nella forma e nella visione)</a:t>
            </a:r>
          </a:p>
          <a:p>
            <a:pPr marL="329184" indent="-329184" defTabSz="1755604">
              <a:spcBef>
                <a:spcPts val="3300"/>
              </a:spcBef>
              <a:defRPr sz="2880"/>
            </a:pPr>
            <a:r>
              <a:t>Film-Noir (circa 250 titoli rigorosamente classificati dal 1940 al 1959)</a:t>
            </a:r>
          </a:p>
        </p:txBody>
      </p:sp>
      <p:sp>
        <p:nvSpPr>
          <p:cNvPr id="331" name="Horror (di contenuto visivo terrificante)…"/>
          <p:cNvSpPr txBox="1"/>
          <p:nvPr/>
        </p:nvSpPr>
        <p:spPr>
          <a:xfrm>
            <a:off x="11736392" y="395852"/>
            <a:ext cx="4420746" cy="12924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42900" indent="-342900" defTabSz="1828754">
              <a:spcBef>
                <a:spcPts val="3500"/>
              </a:spcBef>
              <a:buSzPct val="100000"/>
              <a:buChar char="•"/>
              <a:defRPr sz="3000"/>
            </a:pPr>
            <a:r>
              <a:t>Horror (di contenuto visivo terrificante)</a:t>
            </a:r>
          </a:p>
          <a:p>
            <a:pPr marL="342900" indent="-342900" defTabSz="1828754">
              <a:spcBef>
                <a:spcPts val="3500"/>
              </a:spcBef>
              <a:buSzPct val="100000"/>
              <a:buChar char="•"/>
              <a:defRPr sz="3000"/>
            </a:pPr>
            <a:r>
              <a:t>Musical (musicale)</a:t>
            </a:r>
          </a:p>
          <a:p>
            <a:pPr marL="342900" indent="-342900" defTabSz="1828754">
              <a:spcBef>
                <a:spcPts val="3500"/>
              </a:spcBef>
              <a:buSzPct val="100000"/>
              <a:buChar char="•"/>
              <a:defRPr sz="3000"/>
            </a:pPr>
            <a:r>
              <a:t>Mystery (psicologico con implicazioni sul paranormale)</a:t>
            </a:r>
          </a:p>
          <a:p>
            <a:pPr marL="342900" indent="-342900" defTabSz="1828754">
              <a:spcBef>
                <a:spcPts val="3500"/>
              </a:spcBef>
              <a:buSzPct val="100000"/>
              <a:buChar char="•"/>
              <a:defRPr sz="3000"/>
            </a:pPr>
            <a:r>
              <a:t>Romance (melodramma)</a:t>
            </a:r>
          </a:p>
          <a:p>
            <a:pPr marL="342900" indent="-342900" defTabSz="1828754">
              <a:spcBef>
                <a:spcPts val="3500"/>
              </a:spcBef>
              <a:buSzPct val="100000"/>
              <a:buChar char="•"/>
              <a:defRPr sz="3000"/>
            </a:pPr>
            <a:r>
              <a:t>Sci-Fi o Science Fiction (fantascienza)</a:t>
            </a:r>
          </a:p>
          <a:p>
            <a:pPr marL="342900" indent="-342900" defTabSz="1828754">
              <a:spcBef>
                <a:spcPts val="3500"/>
              </a:spcBef>
              <a:buSzPct val="100000"/>
              <a:buChar char="•"/>
              <a:defRPr sz="3000"/>
            </a:pPr>
            <a:r>
              <a:t>Short (cortometraggio)</a:t>
            </a:r>
          </a:p>
          <a:p>
            <a:pPr marL="342900" indent="-342900" defTabSz="1828754">
              <a:spcBef>
                <a:spcPts val="3500"/>
              </a:spcBef>
              <a:buSzPct val="100000"/>
              <a:buChar char="•"/>
              <a:defRPr sz="3000"/>
            </a:pPr>
            <a:r>
              <a:t>Thriller (giallo)</a:t>
            </a:r>
          </a:p>
          <a:p>
            <a:pPr marL="342900" indent="-342900" defTabSz="1828754">
              <a:spcBef>
                <a:spcPts val="3500"/>
              </a:spcBef>
              <a:buSzPct val="100000"/>
              <a:buChar char="•"/>
              <a:defRPr sz="3000"/>
            </a:pPr>
            <a:r>
              <a:t>War (film di guerra, bellico)</a:t>
            </a:r>
          </a:p>
          <a:p>
            <a:pPr marL="342900" indent="-342900" defTabSz="1828754">
              <a:spcBef>
                <a:spcPts val="3500"/>
              </a:spcBef>
              <a:buSzPct val="100000"/>
              <a:buChar char="•"/>
              <a:defRPr sz="3000"/>
            </a:pPr>
            <a:r>
              <a:t>Western (caratteristico del periodo della frontiera americana).</a:t>
            </a:r>
          </a:p>
        </p:txBody>
      </p:sp>
      <p:sp>
        <p:nvSpPr>
          <p:cNvPr id="332" name="Testo"/>
          <p:cNvSpPr txBox="1"/>
          <p:nvPr/>
        </p:nvSpPr>
        <p:spPr>
          <a:xfrm>
            <a:off x="10619853" y="17842721"/>
            <a:ext cx="657581" cy="352934"/>
          </a:xfrm>
          <a:prstGeom prst="rect">
            <a:avLst/>
          </a:prstGeom>
          <a:ln w="12700">
            <a:miter lim="400000"/>
          </a:ln>
        </p:spPr>
        <p:txBody>
          <a:bodyPr wrap="none" lIns="0" tIns="0" rIns="0" bIns="0" anchor="ctr">
            <a:spAutoFit/>
          </a:bodyPr>
          <a:lstStyle/>
          <a:p>
            <a:pPr>
              <a:lnSpc>
                <a:spcPct val="10000"/>
              </a:lnSpc>
              <a:defRPr sz="2100"/>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KASSOVITZ OSSERVA LA BANLIEUE SENZA PAURA DI SPORCARSI LE MANI, IN UN FILM FOLGORANTE, CHE NON DÀ TREGUA.…"/>
          <p:cNvSpPr txBox="1"/>
          <p:nvPr/>
        </p:nvSpPr>
        <p:spPr>
          <a:xfrm>
            <a:off x="2827485" y="5418645"/>
            <a:ext cx="16736036" cy="2878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t>KASSOVITZ OSSERVA LA BANLIEUE SENZA PAURA DI SPORCARSI LE MANI, IN UN FILM FOLGORANTE, CHE NON DÀ TREGUA. </a:t>
            </a:r>
          </a:p>
          <a:p>
            <a:pPr>
              <a:defRPr sz="3300"/>
            </a:pPr>
            <a:r>
              <a:t>Una discesa continua verso il basso in cui il problema non è la caduta, ma l’atterraggio Kassovitz ha anticipato la realtà di trent’anni.</a:t>
            </a:r>
          </a:p>
        </p:txBody>
      </p:sp>
      <p:sp>
        <p:nvSpPr>
          <p:cNvPr id="185" name="Regia di Mathieu Kassovitz. Con Vincent Cassel, Hubert Koundé, Saïd Taghmaoui, Abdel Ahmed Ghili, Karim Belkhadra. Titolo originale: La haine. Genere Drammatico, - Francia, 1995, durata 95 minuti."/>
          <p:cNvSpPr txBox="1"/>
          <p:nvPr/>
        </p:nvSpPr>
        <p:spPr>
          <a:xfrm>
            <a:off x="3931074" y="2636988"/>
            <a:ext cx="15238616" cy="1621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Regia di Mathieu Kassovitz. Con Vincent Cassel, Hubert Koundé, Saïd Taghmaoui, Abdel Ahmed Ghili, Karim Belkhadra. Titolo originale: La haine. Genere Drammatico, - Francia, 1995, durata 95 minuti. </a:t>
            </a:r>
          </a:p>
        </p:txBody>
      </p:sp>
      <p:sp>
        <p:nvSpPr>
          <p:cNvPr id="186" name="L’ODIO"/>
          <p:cNvSpPr txBox="1"/>
          <p:nvPr/>
        </p:nvSpPr>
        <p:spPr>
          <a:xfrm>
            <a:off x="3939451" y="1475859"/>
            <a:ext cx="2577288" cy="11478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vl1pPr>
          </a:lstStyle>
          <a:p>
            <a:pPr/>
            <a:r>
              <a:t>L’ODIO</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Testo"/>
          <p:cNvSpPr txBox="1"/>
          <p:nvPr/>
        </p:nvSpPr>
        <p:spPr>
          <a:xfrm>
            <a:off x="10619853" y="17842721"/>
            <a:ext cx="657581" cy="352934"/>
          </a:xfrm>
          <a:prstGeom prst="rect">
            <a:avLst/>
          </a:prstGeom>
          <a:ln w="12700">
            <a:miter lim="400000"/>
          </a:ln>
        </p:spPr>
        <p:txBody>
          <a:bodyPr wrap="none" lIns="0" tIns="0" rIns="0" bIns="0" anchor="ctr">
            <a:spAutoFit/>
          </a:bodyPr>
          <a:lstStyle/>
          <a:p>
            <a:pPr>
              <a:lnSpc>
                <a:spcPct val="10000"/>
              </a:lnSpc>
              <a:defRPr sz="2100"/>
            </a:pPr>
          </a:p>
        </p:txBody>
      </p:sp>
      <p:sp>
        <p:nvSpPr>
          <p:cNvPr id="335" name="Cancer-movie (trama che ruota attorno ad un soggetto malato in stato terminale)…"/>
          <p:cNvSpPr txBox="1"/>
          <p:nvPr/>
        </p:nvSpPr>
        <p:spPr>
          <a:xfrm>
            <a:off x="1483585" y="1558308"/>
            <a:ext cx="10461188" cy="8277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pPr>
            <a:r>
              <a:t>Cancer-movie (trama che ruota attorno ad un soggetto malato in stato terminale)</a:t>
            </a:r>
          </a:p>
          <a:p>
            <a:pPr>
              <a:defRPr sz="2600"/>
            </a:pPr>
            <a:r>
              <a:t>Caper-movie (film del colpo grosso a sfondo banditesco)</a:t>
            </a:r>
          </a:p>
          <a:p>
            <a:pPr>
              <a:defRPr sz="2600"/>
            </a:pPr>
            <a:r>
              <a:t>Car-movie (di qualsiasi genere, l'elemento centrale è l'auto)</a:t>
            </a:r>
          </a:p>
          <a:p>
            <a:pPr>
              <a:defRPr sz="2600"/>
            </a:pPr>
            <a:r>
              <a:t>Cartoon-movie (da Animation, film ad animazione)</a:t>
            </a:r>
          </a:p>
          <a:p>
            <a:pPr>
              <a:defRPr sz="2600"/>
            </a:pPr>
            <a:r>
              <a:t>Classic-movie (classico, gravitante nel periodo 1930/1960)</a:t>
            </a:r>
          </a:p>
          <a:p>
            <a:pPr>
              <a:defRPr sz="2600"/>
            </a:pPr>
            <a:r>
              <a:t>Cult-movie (film di riguardo, appartenente alla storia del cinema)</a:t>
            </a:r>
          </a:p>
          <a:p>
            <a:pPr>
              <a:defRPr sz="2600"/>
            </a:pPr>
            <a:r>
              <a:t>Cyber-movie (videogame, fantascienza computerizzata)</a:t>
            </a:r>
          </a:p>
        </p:txBody>
      </p:sp>
      <p:sp>
        <p:nvSpPr>
          <p:cNvPr id="336" name="Disaster-movie (catastrofico, da eventi naturali)…"/>
          <p:cNvSpPr txBox="1"/>
          <p:nvPr/>
        </p:nvSpPr>
        <p:spPr>
          <a:xfrm>
            <a:off x="11770628" y="712851"/>
            <a:ext cx="9133568" cy="122902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pPr>
            <a:r>
              <a:t>Disaster-movie (catastrofico, da eventi naturali)</a:t>
            </a:r>
          </a:p>
          <a:p>
            <a:pPr>
              <a:defRPr sz="2600"/>
            </a:pPr>
            <a:r>
              <a:t>Dyna-movie (fantascienza d'azione)</a:t>
            </a:r>
          </a:p>
          <a:p>
            <a:pPr>
              <a:defRPr sz="2600"/>
            </a:pPr>
            <a:r>
              <a:t>Gangster-movie (poliziesco, thriller)</a:t>
            </a:r>
          </a:p>
          <a:p>
            <a:pPr>
              <a:defRPr sz="2600"/>
            </a:pPr>
            <a:r>
              <a:t>Great-movie (film basato su immagini di forte spessore visivo)</a:t>
            </a:r>
          </a:p>
          <a:p>
            <a:pPr>
              <a:defRPr sz="2600"/>
            </a:pPr>
            <a:r>
              <a:t>Hard-Core (film sessuale, palesemente pornografico)</a:t>
            </a:r>
          </a:p>
          <a:p>
            <a:pPr>
              <a:defRPr sz="2600"/>
            </a:pPr>
            <a:r>
              <a:t>Historical-movie (film storico di qualsiasi epoca)</a:t>
            </a:r>
          </a:p>
          <a:p>
            <a:pPr>
              <a:defRPr sz="2600"/>
            </a:pPr>
            <a:r>
              <a:t>Kickboxing-movie (avventura, di interazione con la boxe e le arti marziali)</a:t>
            </a:r>
          </a:p>
          <a:p>
            <a:pPr>
              <a:defRPr sz="2600"/>
            </a:pPr>
            <a:r>
              <a:t>Kolossal-movie (film di alto budget produttivo)</a:t>
            </a:r>
          </a:p>
          <a:p>
            <a:pPr>
              <a:defRPr sz="2600"/>
            </a:pPr>
            <a:r>
              <a:t>Instant-movie (drammatico, da fatti di cronaca realmente accaduti)</a:t>
            </a:r>
          </a:p>
          <a:p>
            <a:pPr>
              <a:defRPr sz="2600"/>
            </a:pPr>
            <a:r>
              <a:t>Mafia-movie (film sulla mafia)</a:t>
            </a:r>
          </a:p>
          <a:p>
            <a:pPr>
              <a:defRPr sz="2600"/>
            </a:pPr>
            <a:r>
              <a:t>Movie-Movie (film ad episodi)</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Testo"/>
          <p:cNvSpPr txBox="1"/>
          <p:nvPr/>
        </p:nvSpPr>
        <p:spPr>
          <a:xfrm>
            <a:off x="10619853" y="17842721"/>
            <a:ext cx="657581" cy="352934"/>
          </a:xfrm>
          <a:prstGeom prst="rect">
            <a:avLst/>
          </a:prstGeom>
          <a:ln w="12700">
            <a:miter lim="400000"/>
          </a:ln>
        </p:spPr>
        <p:txBody>
          <a:bodyPr wrap="none" lIns="0" tIns="0" rIns="0" bIns="0" anchor="ctr">
            <a:spAutoFit/>
          </a:bodyPr>
          <a:lstStyle/>
          <a:p>
            <a:pPr>
              <a:lnSpc>
                <a:spcPct val="10000"/>
              </a:lnSpc>
              <a:defRPr sz="2100"/>
            </a:pPr>
          </a:p>
        </p:txBody>
      </p:sp>
      <p:sp>
        <p:nvSpPr>
          <p:cNvPr id="339" name="Suspance-movie (di forte tensione emotiva)…"/>
          <p:cNvSpPr txBox="1"/>
          <p:nvPr/>
        </p:nvSpPr>
        <p:spPr>
          <a:xfrm>
            <a:off x="488320" y="1011300"/>
            <a:ext cx="10461188" cy="11693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pPr>
            <a:r>
              <a:t>Suspance-movie (di forte tensione emotiva)</a:t>
            </a:r>
          </a:p>
          <a:p>
            <a:pPr>
              <a:defRPr sz="2600"/>
            </a:pPr>
            <a:r>
              <a:t>No-Budget-movie (comico demenziale)</a:t>
            </a:r>
          </a:p>
          <a:p>
            <a:pPr>
              <a:defRPr sz="2600"/>
            </a:pPr>
            <a:r>
              <a:t>Patchwork-movie (film che include, contemporaneamente, un insieme di generi)</a:t>
            </a:r>
          </a:p>
          <a:p>
            <a:pPr>
              <a:defRPr sz="2600"/>
            </a:pPr>
            <a:r>
              <a:t>Punk-movie (satirico o drammatico, virulento nella forma, nel linguaggio e nella visione)</a:t>
            </a:r>
          </a:p>
          <a:p>
            <a:pPr>
              <a:defRPr sz="2600"/>
            </a:pPr>
            <a:r>
              <a:t>Reunion-movie (commedia costruita sull'intreccio di più famiglie)</a:t>
            </a:r>
          </a:p>
          <a:p>
            <a:pPr>
              <a:defRPr sz="2600"/>
            </a:pPr>
            <a:r>
              <a:t>Road-movie (paesaggistico, d'impronta nostalgica)</a:t>
            </a:r>
          </a:p>
          <a:p>
            <a:pPr>
              <a:defRPr sz="2600"/>
            </a:pPr>
            <a:r>
              <a:t>Rock-movie (musicale, di delineamento preciso. Al termine iniziale si alternano quelli d'indicazione ai generi musicali delle ultime due generazioni)</a:t>
            </a:r>
          </a:p>
          <a:p>
            <a:pPr>
              <a:defRPr sz="2600"/>
            </a:pPr>
            <a:r>
              <a:t>Screwball Comedy (commedia sul sociale in voga negli anni '30)</a:t>
            </a:r>
          </a:p>
          <a:p>
            <a:pPr>
              <a:defRPr sz="2600"/>
            </a:pPr>
            <a:r>
              <a:t>Silent-movie (film muto</a:t>
            </a:r>
          </a:p>
          <a:p>
            <a:pPr>
              <a:defRPr sz="2600"/>
            </a:pPr>
            <a:r>
              <a:t>Snuff-movie (contemporaneo, forzatamente macabro)</a:t>
            </a:r>
          </a:p>
        </p:txBody>
      </p:sp>
      <p:sp>
        <p:nvSpPr>
          <p:cNvPr id="340" name="Slapstick-movie (goliardico, comicità grossolana)…"/>
          <p:cNvSpPr txBox="1"/>
          <p:nvPr/>
        </p:nvSpPr>
        <p:spPr>
          <a:xfrm>
            <a:off x="10917544" y="-944666"/>
            <a:ext cx="11449430" cy="14373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pPr>
          </a:p>
          <a:p>
            <a:pPr>
              <a:defRPr sz="2600"/>
            </a:pPr>
            <a:r>
              <a:t>Slapstick-movie (goliardico, comicità grossolana)</a:t>
            </a:r>
          </a:p>
          <a:p>
            <a:pPr>
              <a:defRPr sz="2600"/>
            </a:pPr>
            <a:r>
              <a:t>Slasher-movie (horror-thriller, costruito su eventi reali o possibili, dove l'arma è il coltello) </a:t>
            </a:r>
          </a:p>
          <a:p>
            <a:pPr>
              <a:defRPr sz="2600"/>
            </a:pPr>
            <a:r>
              <a:t>Sophisticated Comedy (commedia, i due personaggi principali sono assoluti protagonisti)</a:t>
            </a:r>
          </a:p>
          <a:p>
            <a:pPr>
              <a:defRPr sz="2600"/>
            </a:pPr>
            <a:r>
              <a:t>Spectacular-movie (film basato su sequenze spettacolari)</a:t>
            </a:r>
          </a:p>
          <a:p>
            <a:pPr>
              <a:defRPr sz="2600"/>
            </a:pPr>
            <a:r>
              <a:t>Splatter-movie (film spazzatura)</a:t>
            </a:r>
          </a:p>
          <a:p>
            <a:pPr>
              <a:defRPr sz="2600"/>
            </a:pPr>
            <a:r>
              <a:t>Spy-movie (spionaggio)</a:t>
            </a:r>
          </a:p>
          <a:p>
            <a:pPr>
              <a:defRPr sz="2600"/>
            </a:pPr>
            <a:r>
              <a:t>Stage-movie (film girato in unico set e con cinepresa fissa)</a:t>
            </a:r>
          </a:p>
          <a:p>
            <a:pPr>
              <a:defRPr sz="2600"/>
            </a:pPr>
            <a:r>
              <a:t>Teen-movie (di qualsiasi genere, il soggetto è giovanile)</a:t>
            </a:r>
          </a:p>
          <a:p>
            <a:pPr>
              <a:defRPr sz="2600"/>
            </a:pPr>
            <a:r>
              <a:t>Terror-movie (da Horror, basato più sulla tensione narrativa che non su quella visiva)</a:t>
            </a:r>
          </a:p>
          <a:p>
            <a:pPr>
              <a:defRPr sz="2600"/>
            </a:pPr>
            <a:r>
              <a:t>Trash-movie (film di tendenza, si usa anche definirlo d'autore)</a:t>
            </a:r>
          </a:p>
          <a:p>
            <a:pPr>
              <a:defRPr sz="2600"/>
            </a:pPr>
            <a:r>
              <a:t>TV-movie (film per la tv)</a:t>
            </a:r>
          </a:p>
          <a:p>
            <a:pPr>
              <a:defRPr sz="2600"/>
            </a:pPr>
            <a:r>
              <a:t>Viet-movie (film sulla guerra del Vietnam).</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la classificazione classica"/>
          <p:cNvSpPr txBox="1"/>
          <p:nvPr>
            <p:ph type="body" sz="quarter" idx="1"/>
          </p:nvPr>
        </p:nvSpPr>
        <p:spPr>
          <a:xfrm>
            <a:off x="803654" y="1182152"/>
            <a:ext cx="7744532" cy="4089401"/>
          </a:xfrm>
          <a:prstGeom prst="rect">
            <a:avLst/>
          </a:prstGeom>
        </p:spPr>
        <p:txBody>
          <a:bodyPr/>
          <a:lstStyle>
            <a:lvl1pPr>
              <a:defRPr spc="-79" sz="8000"/>
            </a:lvl1pPr>
          </a:lstStyle>
          <a:p>
            <a:pPr/>
            <a:r>
              <a:t>la classificazione classica</a:t>
            </a:r>
          </a:p>
        </p:txBody>
      </p:sp>
      <p:pic>
        <p:nvPicPr>
          <p:cNvPr id="343" name="Screenshot 2025-10-06 alle 22.27.17.png" descr="Screenshot 2025-10-06 alle 22.27.17.png"/>
          <p:cNvPicPr>
            <a:picLocks noChangeAspect="1"/>
          </p:cNvPicPr>
          <p:nvPr/>
        </p:nvPicPr>
        <p:blipFill>
          <a:blip r:embed="rId2">
            <a:extLst/>
          </a:blip>
          <a:stretch>
            <a:fillRect/>
          </a:stretch>
        </p:blipFill>
        <p:spPr>
          <a:xfrm>
            <a:off x="9512604" y="701980"/>
            <a:ext cx="8930192" cy="1231204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e99f60fe-2fb9-4e34-a113-1a3ad06f462b.png" descr="e99f60fe-2fb9-4e34-a113-1a3ad06f462b.png"/>
          <p:cNvPicPr>
            <a:picLocks noChangeAspect="1"/>
          </p:cNvPicPr>
          <p:nvPr/>
        </p:nvPicPr>
        <p:blipFill>
          <a:blip r:embed="rId2">
            <a:extLst/>
          </a:blip>
          <a:stretch>
            <a:fillRect/>
          </a:stretch>
        </p:blipFill>
        <p:spPr>
          <a:xfrm>
            <a:off x="2438400" y="355600"/>
            <a:ext cx="19507200" cy="130048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Fortunatamente la catalogazione oggi è sostanzialmente digitale"/>
          <p:cNvSpPr txBox="1"/>
          <p:nvPr/>
        </p:nvSpPr>
        <p:spPr>
          <a:xfrm>
            <a:off x="4017888" y="1953452"/>
            <a:ext cx="1551076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Fortunatamente la catalogazione oggi è sostanzialmente digitale</a:t>
            </a:r>
          </a:p>
        </p:txBody>
      </p:sp>
      <p:sp>
        <p:nvSpPr>
          <p:cNvPr id="348" name="quindi più duttile e libera"/>
          <p:cNvSpPr txBox="1"/>
          <p:nvPr/>
        </p:nvSpPr>
        <p:spPr>
          <a:xfrm>
            <a:off x="8911728" y="2759143"/>
            <a:ext cx="5972049"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quindi più duttile e libera</a:t>
            </a:r>
          </a:p>
        </p:txBody>
      </p:sp>
      <p:sp>
        <p:nvSpPr>
          <p:cNvPr id="349" name="l’orrore delle videteche"/>
          <p:cNvSpPr txBox="1"/>
          <p:nvPr/>
        </p:nvSpPr>
        <p:spPr>
          <a:xfrm>
            <a:off x="9303015" y="4520667"/>
            <a:ext cx="537870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l’orrore delle videteche</a:t>
            </a:r>
          </a:p>
        </p:txBody>
      </p:sp>
      <p:pic>
        <p:nvPicPr>
          <p:cNvPr id="350" name="-anni-videoteca-giubiasco-ticino-rosy-kgsa.jpg" descr="-anni-videoteca-giubiasco-ticino-rosy-kgsa.jpg"/>
          <p:cNvPicPr>
            <a:picLocks noChangeAspect="1"/>
          </p:cNvPicPr>
          <p:nvPr/>
        </p:nvPicPr>
        <p:blipFill>
          <a:blip r:embed="rId2">
            <a:extLst/>
          </a:blip>
          <a:stretch>
            <a:fillRect/>
          </a:stretch>
        </p:blipFill>
        <p:spPr>
          <a:xfrm>
            <a:off x="6271559" y="5267496"/>
            <a:ext cx="11840882" cy="764107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il cortometraggio"/>
          <p:cNvSpPr txBox="1"/>
          <p:nvPr/>
        </p:nvSpPr>
        <p:spPr>
          <a:xfrm>
            <a:off x="9554542" y="4536403"/>
            <a:ext cx="4194049"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rodukt-Extralight"/>
                <a:ea typeface="Produkt-Extralight"/>
                <a:cs typeface="Produkt-Extralight"/>
                <a:sym typeface="Produkt-Extralight"/>
              </a:defRPr>
            </a:lvl1pPr>
          </a:lstStyle>
          <a:p>
            <a:pPr/>
            <a:r>
              <a:t>il cortometraggio</a:t>
            </a:r>
          </a:p>
        </p:txBody>
      </p:sp>
      <p:sp>
        <p:nvSpPr>
          <p:cNvPr id="353" name="Un cortometraggio dura generalmente fino a 30 minuti, ma le definizioni variano:…"/>
          <p:cNvSpPr txBox="1"/>
          <p:nvPr/>
        </p:nvSpPr>
        <p:spPr>
          <a:xfrm>
            <a:off x="5321426" y="7951386"/>
            <a:ext cx="13741147" cy="14625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3000">
                <a:latin typeface="Helvetica Neue"/>
                <a:ea typeface="Helvetica Neue"/>
                <a:cs typeface="Helvetica Neue"/>
                <a:sym typeface="Helvetica Neue"/>
              </a:defRPr>
            </a:pPr>
            <a:r>
              <a:t>Un cortometraggio dura generalmente fino a 30 minuti, ma le definizioni variano:</a:t>
            </a:r>
          </a:p>
          <a:p>
            <a:pPr defTabSz="457200">
              <a:spcBef>
                <a:spcPts val="0"/>
              </a:spcBef>
              <a:defRPr sz="3000">
                <a:latin typeface="Helvetica Neue"/>
                <a:ea typeface="Helvetica Neue"/>
                <a:cs typeface="Helvetica Neue"/>
                <a:sym typeface="Helvetica Neue"/>
              </a:defRPr>
            </a:pPr>
            <a:r>
              <a:t>la normativa italiana lo considera fino a 52 minuti, </a:t>
            </a:r>
          </a:p>
          <a:p>
            <a:pPr defTabSz="457200">
              <a:spcBef>
                <a:spcPts val="0"/>
              </a:spcBef>
              <a:defRPr sz="3000">
                <a:latin typeface="Helvetica Neue"/>
                <a:ea typeface="Helvetica Neue"/>
                <a:cs typeface="Helvetica Neue"/>
                <a:sym typeface="Helvetica Neue"/>
              </a:defRPr>
            </a:pPr>
            <a:r>
              <a:t>mentre alcuni festival ne ammettono fino a 40 o anche 75 per scopi specifici</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La nostra nuova catalogazione"/>
          <p:cNvSpPr txBox="1"/>
          <p:nvPr/>
        </p:nvSpPr>
        <p:spPr>
          <a:xfrm>
            <a:off x="5054227" y="2069362"/>
            <a:ext cx="13749859" cy="13241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Produkt-Extralight"/>
                <a:ea typeface="Produkt-Extralight"/>
                <a:cs typeface="Produkt-Extralight"/>
                <a:sym typeface="Produkt-Extralight"/>
              </a:defRPr>
            </a:lvl1pPr>
          </a:lstStyle>
          <a:p>
            <a:pPr/>
            <a:r>
              <a:t>La nostra nuova catalogazione</a:t>
            </a:r>
          </a:p>
        </p:txBody>
      </p:sp>
      <p:sp>
        <p:nvSpPr>
          <p:cNvPr id="356" name="non perdiamo tempo con l’analisi del tema e del contenuto"/>
          <p:cNvSpPr txBox="1"/>
          <p:nvPr/>
        </p:nvSpPr>
        <p:spPr>
          <a:xfrm>
            <a:off x="5264658" y="4695930"/>
            <a:ext cx="1385468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stStyle>
          <a:p>
            <a:pPr/>
            <a:r>
              <a:t>non perdiamo tempo con l’analisi del tema e del contenuto </a:t>
            </a:r>
          </a:p>
        </p:txBody>
      </p:sp>
      <p:sp>
        <p:nvSpPr>
          <p:cNvPr id="357" name="ci concentriamo sulla forma del linguaggio"/>
          <p:cNvSpPr txBox="1"/>
          <p:nvPr/>
        </p:nvSpPr>
        <p:spPr>
          <a:xfrm>
            <a:off x="7176516" y="6923429"/>
            <a:ext cx="1003096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u="sng"/>
            </a:lvl1pPr>
          </a:lstStyle>
          <a:p>
            <a:pPr/>
            <a:r>
              <a:t>ci concentriamo sulla forma del linguaggio</a:t>
            </a:r>
          </a:p>
        </p:txBody>
      </p:sp>
      <p:sp>
        <p:nvSpPr>
          <p:cNvPr id="358" name="non ci interessa neppure la durata (cortometraggio o meno)"/>
          <p:cNvSpPr txBox="1"/>
          <p:nvPr/>
        </p:nvSpPr>
        <p:spPr>
          <a:xfrm>
            <a:off x="5199888" y="5604924"/>
            <a:ext cx="1398422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stStyle>
          <a:p>
            <a:pPr/>
            <a:r>
              <a:t>non ci interessa neppure la durata (cortometraggio o meno)</a:t>
            </a:r>
          </a:p>
        </p:txBody>
      </p:sp>
      <p:pic>
        <p:nvPicPr>
          <p:cNvPr id="359" name="emoji-con-l-occhiolino-che-mostra-un-segno-ok_1303870-354.png" descr="emoji-con-l-occhiolino-che-mostra-un-segno-ok_1303870-354.png"/>
          <p:cNvPicPr>
            <a:picLocks noChangeAspect="1"/>
          </p:cNvPicPr>
          <p:nvPr/>
        </p:nvPicPr>
        <p:blipFill>
          <a:blip r:embed="rId2">
            <a:extLst/>
          </a:blip>
          <a:stretch>
            <a:fillRect/>
          </a:stretch>
        </p:blipFill>
        <p:spPr>
          <a:xfrm>
            <a:off x="8938227" y="7805687"/>
            <a:ext cx="6507546" cy="4766339"/>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I PRINCIPALI GENERI DEL CINEMA"/>
          <p:cNvSpPr txBox="1"/>
          <p:nvPr/>
        </p:nvSpPr>
        <p:spPr>
          <a:xfrm>
            <a:off x="3806973" y="864170"/>
            <a:ext cx="15529841" cy="13241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Produkt-Extralight"/>
                <a:ea typeface="Produkt-Extralight"/>
                <a:cs typeface="Produkt-Extralight"/>
                <a:sym typeface="Produkt-Extralight"/>
              </a:defRPr>
            </a:lvl1pPr>
          </a:lstStyle>
          <a:p>
            <a:pPr/>
            <a:r>
              <a:t>I PRINCIPALI GENERI DEL CINEMA</a:t>
            </a:r>
          </a:p>
        </p:txBody>
      </p:sp>
      <p:sp>
        <p:nvSpPr>
          <p:cNvPr id="362" name="FICTION"/>
          <p:cNvSpPr txBox="1"/>
          <p:nvPr/>
        </p:nvSpPr>
        <p:spPr>
          <a:xfrm>
            <a:off x="4987460" y="3282411"/>
            <a:ext cx="205638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stStyle>
          <a:p>
            <a:pPr/>
            <a:r>
              <a:t>FICTION</a:t>
            </a:r>
          </a:p>
        </p:txBody>
      </p:sp>
      <p:sp>
        <p:nvSpPr>
          <p:cNvPr id="363" name="DOCUMENTARIO"/>
          <p:cNvSpPr txBox="1"/>
          <p:nvPr/>
        </p:nvSpPr>
        <p:spPr>
          <a:xfrm>
            <a:off x="17131442" y="3282411"/>
            <a:ext cx="40888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stStyle>
          <a:p>
            <a:pPr/>
            <a:r>
              <a:t>DOCUMENTARIO</a:t>
            </a:r>
          </a:p>
        </p:txBody>
      </p:sp>
      <p:sp>
        <p:nvSpPr>
          <p:cNvPr id="364" name="porno narrativo o gonzo, mostra il tabù del sesso…"/>
          <p:cNvSpPr txBox="1"/>
          <p:nvPr/>
        </p:nvSpPr>
        <p:spPr>
          <a:xfrm>
            <a:off x="7134572" y="3307530"/>
            <a:ext cx="7938853" cy="96231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700"/>
            </a:pPr>
          </a:p>
          <a:p>
            <a:pPr>
              <a:defRPr b="1" sz="2700">
                <a:latin typeface="Graphik"/>
                <a:ea typeface="Graphik"/>
                <a:cs typeface="Graphik"/>
                <a:sym typeface="Graphik"/>
              </a:defRPr>
            </a:pPr>
            <a:r>
              <a:t>porno narrativo o gonzo, </a:t>
            </a:r>
            <a:r>
              <a:rPr b="0">
                <a:latin typeface="Graphik Light"/>
                <a:ea typeface="Graphik Light"/>
                <a:cs typeface="Graphik Light"/>
                <a:sym typeface="Graphik Light"/>
              </a:rPr>
              <a:t>mostra il tabù del sesso</a:t>
            </a:r>
            <a:endParaRPr b="0">
              <a:latin typeface="Graphik Light"/>
              <a:ea typeface="Graphik Light"/>
              <a:cs typeface="Graphik Light"/>
              <a:sym typeface="Graphik Light"/>
            </a:endParaRPr>
          </a:p>
          <a:p>
            <a:pPr>
              <a:defRPr b="1" sz="2700">
                <a:latin typeface="Graphik"/>
                <a:ea typeface="Graphik"/>
                <a:cs typeface="Graphik"/>
                <a:sym typeface="Graphik"/>
              </a:defRPr>
            </a:pPr>
            <a:r>
              <a:t>videoclip </a:t>
            </a:r>
            <a:r>
              <a:rPr b="0">
                <a:latin typeface="Graphik Light"/>
                <a:ea typeface="Graphik Light"/>
                <a:cs typeface="Graphik Light"/>
                <a:sym typeface="Graphik Light"/>
              </a:rPr>
              <a:t>basato su un brano musicale</a:t>
            </a:r>
          </a:p>
          <a:p>
            <a:pPr>
              <a:defRPr b="1" sz="2700">
                <a:latin typeface="Graphik"/>
                <a:ea typeface="Graphik"/>
                <a:cs typeface="Graphik"/>
                <a:sym typeface="Graphik"/>
              </a:defRPr>
            </a:pPr>
            <a:r>
              <a:t>spot pubblicitario </a:t>
            </a:r>
            <a:r>
              <a:rPr b="0">
                <a:latin typeface="Graphik Light"/>
                <a:ea typeface="Graphik Light"/>
                <a:cs typeface="Graphik Light"/>
                <a:sym typeface="Graphik Light"/>
              </a:rPr>
              <a:t>dura pochi minuti o secondi. Promuove un prodotto, ma anche un servizio o un’idea (pubblicità progresso)</a:t>
            </a:r>
            <a:endParaRPr b="0">
              <a:latin typeface="Graphik Light"/>
              <a:ea typeface="Graphik Light"/>
              <a:cs typeface="Graphik Light"/>
              <a:sym typeface="Graphik Light"/>
            </a:endParaRPr>
          </a:p>
          <a:p>
            <a:pPr>
              <a:defRPr sz="2700"/>
            </a:pPr>
            <a:r>
              <a:rPr b="1">
                <a:latin typeface="Graphik"/>
                <a:ea typeface="Graphik"/>
                <a:cs typeface="Graphik"/>
                <a:sym typeface="Graphik"/>
              </a:rPr>
              <a:t>snuff movie</a:t>
            </a:r>
            <a:r>
              <a:t> (solo se messinscena) mostra la morte di persone. Se messo in scena è legale. </a:t>
            </a:r>
          </a:p>
          <a:p>
            <a:pPr>
              <a:defRPr sz="2700"/>
            </a:pPr>
            <a:r>
              <a:rPr b="1">
                <a:latin typeface="Graphik"/>
                <a:ea typeface="Graphik"/>
                <a:cs typeface="Graphik"/>
                <a:sym typeface="Graphik"/>
              </a:rPr>
              <a:t>film concerto</a:t>
            </a:r>
            <a:r>
              <a:t>  si basa su un concerto, ma vive di vita propria con un pubblico diverso e un montaggio dedicato. </a:t>
            </a:r>
          </a:p>
          <a:p>
            <a:pPr>
              <a:defRPr b="1" sz="2700">
                <a:latin typeface="Graphik"/>
                <a:ea typeface="Graphik"/>
                <a:cs typeface="Graphik"/>
                <a:sym typeface="Graphik"/>
              </a:defRPr>
            </a:pPr>
            <a:r>
              <a:t>videogame </a:t>
            </a:r>
            <a:r>
              <a:rPr b="0">
                <a:latin typeface="Graphik Light"/>
                <a:ea typeface="Graphik Light"/>
                <a:cs typeface="Graphik Light"/>
                <a:sym typeface="Graphik Light"/>
              </a:rPr>
              <a:t>avanguardia del futuro</a:t>
            </a:r>
          </a:p>
        </p:txBody>
      </p:sp>
      <p:sp>
        <p:nvSpPr>
          <p:cNvPr id="365" name="narrativo (story-driven cinema ) hollywoodiano classico e non solo comprese SERIE TV…"/>
          <p:cNvSpPr txBox="1"/>
          <p:nvPr/>
        </p:nvSpPr>
        <p:spPr>
          <a:xfrm>
            <a:off x="1196597" y="4079916"/>
            <a:ext cx="5945914" cy="9026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700">
                <a:latin typeface="Graphik"/>
                <a:ea typeface="Graphik"/>
                <a:cs typeface="Graphik"/>
                <a:sym typeface="Graphik"/>
              </a:defRPr>
            </a:pPr>
            <a:r>
              <a:t>narrativo (story-driven cinema ) </a:t>
            </a:r>
            <a:r>
              <a:rPr b="0">
                <a:latin typeface="Graphik Light"/>
                <a:ea typeface="Graphik Light"/>
                <a:cs typeface="Graphik Light"/>
                <a:sym typeface="Graphik Light"/>
              </a:rPr>
              <a:t>hollywoodiano classico e non solo comprese SERIE TV</a:t>
            </a:r>
            <a:endParaRPr b="0">
              <a:latin typeface="Graphik Light"/>
              <a:ea typeface="Graphik Light"/>
              <a:cs typeface="Graphik Light"/>
              <a:sym typeface="Graphik Light"/>
            </a:endParaRPr>
          </a:p>
          <a:p>
            <a:pPr>
              <a:defRPr b="1" sz="2700">
                <a:latin typeface="Graphik"/>
                <a:ea typeface="Graphik"/>
                <a:cs typeface="Graphik"/>
                <a:sym typeface="Graphik"/>
              </a:defRPr>
            </a:pPr>
            <a:r>
              <a:t>musical     </a:t>
            </a:r>
            <a:r>
              <a:rPr b="0">
                <a:latin typeface="Graphik Light"/>
                <a:ea typeface="Graphik Light"/>
                <a:cs typeface="Graphik Light"/>
                <a:sym typeface="Graphik Light"/>
              </a:rPr>
              <a:t>gli attori/protagonisti cantano</a:t>
            </a:r>
          </a:p>
          <a:p>
            <a:pPr>
              <a:defRPr b="1" sz="2700">
                <a:latin typeface="Graphik"/>
                <a:ea typeface="Graphik"/>
                <a:cs typeface="Graphik"/>
                <a:sym typeface="Graphik"/>
              </a:defRPr>
            </a:pPr>
            <a:r>
              <a:t>mockumentary  </a:t>
            </a:r>
            <a:r>
              <a:rPr b="0">
                <a:latin typeface="Graphik Light"/>
                <a:ea typeface="Graphik Light"/>
                <a:cs typeface="Graphik Light"/>
                <a:sym typeface="Graphik Light"/>
              </a:rPr>
              <a:t>usa il linguaggio del documentario ma è tutta finzione</a:t>
            </a:r>
          </a:p>
          <a:p>
            <a:pPr>
              <a:defRPr b="1" sz="2700">
                <a:latin typeface="Graphik"/>
                <a:ea typeface="Graphik"/>
                <a:cs typeface="Graphik"/>
                <a:sym typeface="Graphik"/>
              </a:defRPr>
            </a:pPr>
            <a:r>
              <a:t>muto </a:t>
            </a:r>
            <a:r>
              <a:rPr b="0">
                <a:latin typeface="Graphik Light"/>
                <a:ea typeface="Graphik Light"/>
                <a:cs typeface="Graphik Light"/>
                <a:sym typeface="Graphik Light"/>
              </a:rPr>
              <a:t>gli attori non parlano direttamente. Apporto dei cartelli (fino ai primi anni ’30)</a:t>
            </a:r>
            <a:endParaRPr b="0">
              <a:latin typeface="Graphik Light"/>
              <a:ea typeface="Graphik Light"/>
              <a:cs typeface="Graphik Light"/>
              <a:sym typeface="Graphik Light"/>
            </a:endParaRPr>
          </a:p>
          <a:p>
            <a:pPr>
              <a:defRPr b="1" sz="2700">
                <a:latin typeface="Graphik"/>
                <a:ea typeface="Graphik"/>
                <a:cs typeface="Graphik"/>
                <a:sym typeface="Graphik"/>
              </a:defRPr>
            </a:pPr>
            <a:r>
              <a:t>videoarte </a:t>
            </a:r>
            <a:r>
              <a:rPr b="0">
                <a:latin typeface="Graphik Light"/>
                <a:ea typeface="Graphik Light"/>
                <a:cs typeface="Graphik Light"/>
                <a:sym typeface="Graphik Light"/>
              </a:rPr>
              <a:t>concettuale o performativa (non live)</a:t>
            </a:r>
            <a:endParaRPr b="0">
              <a:latin typeface="Graphik Light"/>
              <a:ea typeface="Graphik Light"/>
              <a:cs typeface="Graphik Light"/>
              <a:sym typeface="Graphik Light"/>
            </a:endParaRPr>
          </a:p>
        </p:txBody>
      </p:sp>
      <p:sp>
        <p:nvSpPr>
          <p:cNvPr id="366" name="qualsiasi prodotto filmico che descrive la realtà senza uso sistematico della messinscena e che non sia un semplice footage (filmato)."/>
          <p:cNvSpPr txBox="1"/>
          <p:nvPr/>
        </p:nvSpPr>
        <p:spPr>
          <a:xfrm>
            <a:off x="16202931" y="4109907"/>
            <a:ext cx="5945915" cy="3438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2700"/>
            </a:lvl1pPr>
          </a:lstStyle>
          <a:p>
            <a:pPr/>
            <a:r>
              <a:t>qualsiasi prodotto filmico che descrive la realtà senza uso sistematico della messinscena e che non sia un semplice footage (filmato).</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i sottogeneri del documentario"/>
          <p:cNvSpPr txBox="1"/>
          <p:nvPr/>
        </p:nvSpPr>
        <p:spPr>
          <a:xfrm>
            <a:off x="459228" y="-12611"/>
            <a:ext cx="13494233" cy="13241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Produkt-Extralight"/>
                <a:ea typeface="Produkt-Extralight"/>
                <a:cs typeface="Produkt-Extralight"/>
                <a:sym typeface="Produkt-Extralight"/>
              </a:defRPr>
            </a:lvl1pPr>
          </a:lstStyle>
          <a:p>
            <a:pPr/>
            <a:r>
              <a:t>i sottogeneri del documentario</a:t>
            </a:r>
          </a:p>
        </p:txBody>
      </p:sp>
      <p:sp>
        <p:nvSpPr>
          <p:cNvPr id="369" name="🎥 1. Documentario di osservazione…"/>
          <p:cNvSpPr txBox="1"/>
          <p:nvPr/>
        </p:nvSpPr>
        <p:spPr>
          <a:xfrm>
            <a:off x="373473" y="1235695"/>
            <a:ext cx="11006102" cy="117185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pPr>
            <a:r>
              <a:t>🎥 1. Documentario di osservazione</a:t>
            </a:r>
          </a:p>
          <a:p>
            <a:pPr algn="just">
              <a:defRPr sz="2700"/>
            </a:pPr>
            <a:r>
              <a:t>Detto anche “cinema diretto” o observational documentary (anni ’60). La macchina da presa osserva la realtà senza interferire: niente commento, niente interviste.Esempio: Primary (1960) dei fratelli Drew.</a:t>
            </a:r>
          </a:p>
          <a:p>
            <a:pPr algn="just">
              <a:defRPr sz="2700"/>
            </a:pPr>
            <a:r>
              <a:t>🎤 2. Documentario partecipativo (o interattivo)</a:t>
            </a:r>
          </a:p>
          <a:p>
            <a:pPr algn="just">
              <a:defRPr sz="2700"/>
            </a:pPr>
            <a:r>
              <a:t>Il regista interagisce con i soggetti, pone domande, partecipa alle situazioni. L’autore è parte visibile della narrazione. Esempio: Chronique d’un été (1961) di Rouch e Morin.</a:t>
            </a:r>
          </a:p>
          <a:p>
            <a:pPr algn="just">
              <a:defRPr sz="2700"/>
            </a:pPr>
            <a:r>
              <a:t>🧩 3. Documentario espositivo</a:t>
            </a:r>
          </a:p>
          <a:p>
            <a:pPr algn="just">
              <a:defRPr sz="2700"/>
            </a:pPr>
            <a:r>
              <a:t>Basato su un discorso argomentativo, spesso con voce narrante (voice-over). È lo stile “classico” dei documentari televisivi o divulgativi. Esempio: The Blue Planet (BBC).</a:t>
            </a:r>
          </a:p>
          <a:p>
            <a:pPr algn="just">
              <a:defRPr sz="2700"/>
            </a:pPr>
            <a:r>
              <a:t>🧠 4. Documentario riflessivo</a:t>
            </a:r>
          </a:p>
          <a:p>
            <a:pPr algn="just">
              <a:defRPr sz="2700"/>
            </a:pPr>
            <a:r>
              <a:t>Riflette sul processo stesso del fare documentario, mostra la costruzione del film.Spesso mette in discussione l’oggettività del mezzo. Esempio: Man with a Movie Camera (1929) di Dziga Vertov.</a:t>
            </a:r>
          </a:p>
        </p:txBody>
      </p:sp>
      <p:sp>
        <p:nvSpPr>
          <p:cNvPr id="370" name="🎭 5. Documentario performativo…"/>
          <p:cNvSpPr txBox="1"/>
          <p:nvPr/>
        </p:nvSpPr>
        <p:spPr>
          <a:xfrm>
            <a:off x="11448392" y="171615"/>
            <a:ext cx="11006102" cy="3609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pPr>
          </a:p>
          <a:p>
            <a:pPr algn="just">
              <a:defRPr sz="2700"/>
            </a:pPr>
            <a:r>
              <a:t>🎭 5. Documentario performativo</a:t>
            </a:r>
          </a:p>
          <a:p>
            <a:pPr algn="just">
              <a:defRPr sz="2700"/>
            </a:pPr>
            <a:r>
              <a:t>Sottolinea la soggettività e l’esperienza personale dell’autore o dei protagonisti. Il film diventa un atto creativo e autobiografico. Esempio: Stories We Tell (2012) di Sarah Polley.</a:t>
            </a:r>
          </a:p>
        </p:txBody>
      </p:sp>
      <p:sp>
        <p:nvSpPr>
          <p:cNvPr id="371" name="🌍 6. Documentario etnografico…"/>
          <p:cNvSpPr txBox="1"/>
          <p:nvPr/>
        </p:nvSpPr>
        <p:spPr>
          <a:xfrm>
            <a:off x="11448392" y="3516784"/>
            <a:ext cx="11006102" cy="97183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pPr>
          </a:p>
          <a:p>
            <a:pPr algn="just">
              <a:defRPr sz="2700"/>
            </a:pPr>
            <a:r>
              <a:t>🌍 6. Documentario etnografico</a:t>
            </a:r>
          </a:p>
          <a:p>
            <a:pPr algn="just">
              <a:defRPr sz="2700"/>
            </a:pPr>
            <a:r>
              <a:t>Analizza culture, popoli e tradizioni, spesso con approccio antropologico. Può essere osservativo o partecipativo. Esempio: Nanook of the North (1922) di Robert Flaherty.</a:t>
            </a:r>
          </a:p>
          <a:p>
            <a:pPr algn="just">
              <a:defRPr sz="2700"/>
            </a:pPr>
            <a:r>
              <a:t>🐘 7. Documentario naturalistico / scientifico</a:t>
            </a:r>
          </a:p>
          <a:p>
            <a:pPr algn="just">
              <a:defRPr sz="2700"/>
            </a:pPr>
            <a:r>
              <a:t>Riguarda la natura, la scienza o la tecnologia. Include i documentari ambientali, zoologici, astronomici, ecc. Esempio: Planet Earth (BBC).</a:t>
            </a:r>
          </a:p>
          <a:p>
            <a:pPr algn="just">
              <a:defRPr sz="2700"/>
            </a:pPr>
            <a:r>
              <a:t>⚖️ 8. Documentario sociale o politico</a:t>
            </a:r>
          </a:p>
          <a:p>
            <a:pPr algn="just">
              <a:defRPr sz="2700"/>
            </a:pPr>
            <a:r>
              <a:t>Esamina temi civili, economici o di giustizia sociale. Spesso con intento di denuncia o sensibilizzazione. Esempio: Bowling for Columbine (2002) di Michael Moore. Esempio: Citizenfour (2014) di Laura Poitras.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i sottogeneri del documentario"/>
          <p:cNvSpPr txBox="1"/>
          <p:nvPr/>
        </p:nvSpPr>
        <p:spPr>
          <a:xfrm>
            <a:off x="862073" y="627202"/>
            <a:ext cx="13494234" cy="13241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latin typeface="Produkt-Extralight"/>
                <a:ea typeface="Produkt-Extralight"/>
                <a:cs typeface="Produkt-Extralight"/>
                <a:sym typeface="Produkt-Extralight"/>
              </a:defRPr>
            </a:lvl1pPr>
          </a:lstStyle>
          <a:p>
            <a:pPr/>
            <a:r>
              <a:t>i sottogeneri del documentario</a:t>
            </a:r>
          </a:p>
        </p:txBody>
      </p:sp>
      <p:sp>
        <p:nvSpPr>
          <p:cNvPr id="374" name="🕵️ 9. Documentario investigativo / giornalistico…"/>
          <p:cNvSpPr txBox="1"/>
          <p:nvPr/>
        </p:nvSpPr>
        <p:spPr>
          <a:xfrm>
            <a:off x="847409" y="1514282"/>
            <a:ext cx="11006102" cy="114010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pPr>
          </a:p>
          <a:p>
            <a:pPr algn="just">
              <a:defRPr sz="2700"/>
            </a:pPr>
            <a:r>
              <a:t>🕵️ 9. Documentario investigativo / giornalistico</a:t>
            </a:r>
          </a:p>
          <a:p>
            <a:pPr algn="just">
              <a:defRPr sz="2700"/>
            </a:pPr>
            <a:r>
              <a:t>Ricerca la verità su un fatto, scandalo o mistero. È vicino al giornalismo d’inchiesta. Esempio: Citizenfour (2014) di Laura Poitras.</a:t>
            </a:r>
          </a:p>
          <a:p>
            <a:pPr algn="just">
              <a:defRPr sz="2700"/>
            </a:pPr>
            <a:r>
              <a:t>💔 10. Docufilm o docudrama</a:t>
            </a:r>
          </a:p>
          <a:p>
            <a:pPr algn="just">
              <a:defRPr sz="2700"/>
            </a:pPr>
            <a:r>
              <a:t>Ricostruisce eventi reali con attori o scene di finzione. Unisce elementi di documentario e fiction. Esempio: The Social Dilemma (2020).</a:t>
            </a:r>
          </a:p>
          <a:p>
            <a:pPr algn="just">
              <a:defRPr sz="2700"/>
            </a:pPr>
            <a:r>
              <a:t>🧬 11. Documentario d’arte / musicale / biografico</a:t>
            </a:r>
          </a:p>
          <a:p>
            <a:pPr algn="just">
              <a:defRPr sz="2700"/>
            </a:pPr>
            <a:r>
              <a:t>Ritratto di un artista, di un musicista o di una figura pubblica. Celebra il processo creativo o la vita del protagonista. Esempio: Amy (2015) di Asif Kapadia.</a:t>
            </a:r>
          </a:p>
          <a:p>
            <a:pPr algn="just">
              <a:defRPr sz="2700"/>
            </a:pPr>
            <a:r>
              <a:t>💡 12. Documentario sperimentale / poetico</a:t>
            </a:r>
          </a:p>
          <a:p>
            <a:pPr algn="just">
              <a:defRPr sz="2700"/>
            </a:pPr>
            <a:r>
              <a:t>Privilegia la forma visiva e il ritmo, con approccio lirico o astratto. Spesso senza narrazione lineare.</a:t>
            </a:r>
          </a:p>
        </p:txBody>
      </p:sp>
      <p:sp>
        <p:nvSpPr>
          <p:cNvPr id="375" name="📱 13. Web-documentary / Documentario interattivo…"/>
          <p:cNvSpPr txBox="1"/>
          <p:nvPr/>
        </p:nvSpPr>
        <p:spPr>
          <a:xfrm>
            <a:off x="12491051" y="2576884"/>
            <a:ext cx="7658317" cy="65243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pPr>
            <a:r>
              <a:t>📱 13. Web-documentary / Documentario interattivo</a:t>
            </a:r>
          </a:p>
          <a:p>
            <a:pPr algn="just">
              <a:defRPr sz="2700"/>
            </a:pPr>
            <a:r>
              <a:t>Realizzato per piattaforme digitali o web, con percorsi non lineari o interattivi. Esempio: Bear 71 (National Film Board of Canada).</a:t>
            </a:r>
          </a:p>
          <a:p>
            <a:pPr algn="just">
              <a:defRPr sz="2700"/>
            </a:pPr>
            <a:r>
              <a:t>🏛️ 14. Documentario d’archivio (found footage)</a:t>
            </a:r>
          </a:p>
          <a:p>
            <a:pPr algn="just">
              <a:defRPr sz="2700"/>
            </a:pPr>
            <a:r>
              <a:t>Usa principalmente materiali d’archivio o filmati preesistenti. Spesso reinterpretati in chiave storica o critica. Esempio: The Atomic Café (1982).</a:t>
            </a:r>
          </a:p>
        </p:txBody>
      </p:sp>
      <p:sp>
        <p:nvSpPr>
          <p:cNvPr id="376" name="NO MOCKUMENTARY: quella è fiction!"/>
          <p:cNvSpPr txBox="1"/>
          <p:nvPr/>
        </p:nvSpPr>
        <p:spPr>
          <a:xfrm>
            <a:off x="14200725" y="10200707"/>
            <a:ext cx="6006695" cy="5553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2700"/>
            </a:lvl1pPr>
          </a:lstStyle>
          <a:p>
            <a:pPr/>
            <a:r>
              <a:t>NO MOCKUMENTARY: quella è fiction!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L'Odio - Trailer ITA" descr="L'Odio - Trailer ITA"/>
          <p:cNvPicPr>
            <a:picLocks noChangeAspect="0"/>
          </p:cNvPicPr>
          <p:nvPr>
            <a:videoFile xmlns:mc="http://schemas.openxmlformats.org/markup-compatibility/2006" xmlns:aiw="http://developer.apple.com/namespaces/iwork" r:link="rId2" mc:Ignorable="aiw" aiw:title="L'Odio - Trailer ITA" aiw:author="Manuel Aluia"/>
          </p:nvPr>
        </p:nvPicPr>
        <p:blipFill>
          <a:blip r:embed="rId3">
            <a:extLst/>
          </a:blip>
          <a:stretch>
            <a:fillRect/>
          </a:stretch>
        </p:blipFill>
        <p:spPr>
          <a:xfrm>
            <a:off x="4810931" y="1322198"/>
            <a:ext cx="14762138" cy="1107160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88"/>
                </p:tgtEl>
              </p:cMediaNode>
            </p:video>
            <p:seq concurrent="1" prevAc="none" nextAc="seek">
              <p:cTn id="8" evtFilter="cancelBubble" nodeType="interactiveSeq" restart="whenNotActive" fill="hold">
                <p:stCondLst>
                  <p:cond delay="0" evt="onClick">
                    <p:tgtEl>
                      <p:spTgt spid="18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8"/>
                                        </p:tgtEl>
                                      </p:cBhvr>
                                    </p:cmd>
                                  </p:childTnLst>
                                </p:cTn>
                              </p:par>
                            </p:childTnLst>
                          </p:cTn>
                        </p:par>
                      </p:childTnLst>
                    </p:cTn>
                  </p:par>
                </p:childTnLst>
              </p:cTn>
              <p:nextCondLst>
                <p:cond delay="0" evt="onClick">
                  <p:tgtEl>
                    <p:spTgt spid="18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Videoclip"/>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Videoclip</a:t>
            </a:r>
          </a:p>
        </p:txBody>
      </p:sp>
      <p:sp>
        <p:nvSpPr>
          <p:cNvPr id="379" name="durano pochi minuti e si basano su un brano musicale"/>
          <p:cNvSpPr txBox="1"/>
          <p:nvPr/>
        </p:nvSpPr>
        <p:spPr>
          <a:xfrm>
            <a:off x="8339383" y="4982513"/>
            <a:ext cx="12634977"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durano pochi minuti e si basano su un brano musicale</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382" name="MARILYN MANSON - The Beautiful People (Uncensored) (4K 60FPS)" descr="MARILYN MANSON - The Beautiful People (Uncensored) (4K 60FPS)"/>
          <p:cNvPicPr>
            <a:picLocks noChangeAspect="0"/>
          </p:cNvPicPr>
          <p:nvPr>
            <a:videoFile xmlns:mc="http://schemas.openxmlformats.org/markup-compatibility/2006" xmlns:aiw="http://developer.apple.com/namespaces/iwork" r:link="rId3" mc:Ignorable="aiw" aiw:title="MARILYN MANSON - The Beautiful People (Uncensored) (4K 60FPS)" aiw:author="ferna2294"/>
          </p:nvPr>
        </p:nvPicPr>
        <p:blipFill>
          <a:blip r:embed="rId4">
            <a:extLst/>
          </a:blip>
          <a:stretch>
            <a:fillRect/>
          </a:stretch>
        </p:blipFill>
        <p:spPr>
          <a:xfrm>
            <a:off x="4064000" y="1322947"/>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8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82"/>
                </p:tgtEl>
              </p:cMediaNode>
            </p:video>
            <p:seq concurrent="1" prevAc="none" nextAc="seek">
              <p:cTn id="8" evtFilter="cancelBubble" nodeType="interactiveSeq" restart="whenNotActive" fill="hold">
                <p:stCondLst>
                  <p:cond delay="0" evt="onClick">
                    <p:tgtEl>
                      <p:spTgt spid="38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82"/>
                                        </p:tgtEl>
                                      </p:cBhvr>
                                    </p:cmd>
                                  </p:childTnLst>
                                </p:cTn>
                              </p:par>
                            </p:childTnLst>
                          </p:cTn>
                        </p:par>
                      </p:childTnLst>
                    </p:cTn>
                  </p:par>
                </p:childTnLst>
              </p:cTn>
              <p:nextCondLst>
                <p:cond delay="0" evt="onClick">
                  <p:tgtEl>
                    <p:spTgt spid="38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385" name="a-ha - Take On Me (Official Video) [4K]" descr="a-ha - Take On Me (Official Video) [4K]"/>
          <p:cNvPicPr>
            <a:picLocks noChangeAspect="0"/>
          </p:cNvPicPr>
          <p:nvPr>
            <a:videoFile xmlns:mc="http://schemas.openxmlformats.org/markup-compatibility/2006" xmlns:aiw="http://developer.apple.com/namespaces/iwork" r:link="rId3" mc:Ignorable="aiw" aiw:title="a-ha - Take On Me (Official Video) [4K]" aiw:author="a-ha"/>
          </p:nvPr>
        </p:nvPicPr>
        <p:blipFill>
          <a:blip r:embed="rId4">
            <a:extLst/>
          </a:blip>
          <a:stretch>
            <a:fillRect/>
          </a:stretch>
        </p:blipFill>
        <p:spPr>
          <a:xfrm>
            <a:off x="4191000" y="2413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85"/>
                </p:tgtEl>
              </p:cMediaNode>
            </p:video>
            <p:seq concurrent="1" prevAc="none" nextAc="seek">
              <p:cTn id="8" evtFilter="cancelBubble" nodeType="interactiveSeq" restart="whenNotActive" fill="hold">
                <p:stCondLst>
                  <p:cond delay="0" evt="onClick">
                    <p:tgtEl>
                      <p:spTgt spid="38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85"/>
                                        </p:tgtEl>
                                      </p:cBhvr>
                                    </p:cmd>
                                  </p:childTnLst>
                                </p:cTn>
                              </p:par>
                            </p:childTnLst>
                          </p:cTn>
                        </p:par>
                      </p:childTnLst>
                    </p:cTn>
                  </p:par>
                </p:childTnLst>
              </p:cTn>
              <p:nextCondLst>
                <p:cond delay="0" evt="onClick">
                  <p:tgtEl>
                    <p:spTgt spid="38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388" name="Missy Elliott - Work It [Official Music Video]" descr="Missy Elliott - Work It [Official Music Video]"/>
          <p:cNvPicPr>
            <a:picLocks noChangeAspect="0"/>
          </p:cNvPicPr>
          <p:nvPr>
            <a:videoFile xmlns:mc="http://schemas.openxmlformats.org/markup-compatibility/2006" xmlns:aiw="http://developer.apple.com/namespaces/iwork" r:link="rId3" mc:Ignorable="aiw" aiw:title="Missy Elliott - Work It [Official Music Video]" aiw:author="Missy Elliott"/>
          </p:nvPr>
        </p:nvPicPr>
        <p:blipFill>
          <a:blip r:embed="rId4">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88"/>
                </p:tgtEl>
              </p:cMediaNode>
            </p:video>
            <p:seq concurrent="1" prevAc="none" nextAc="seek">
              <p:cTn id="8" evtFilter="cancelBubble" nodeType="interactiveSeq" restart="whenNotActive" fill="hold">
                <p:stCondLst>
                  <p:cond delay="0" evt="onClick">
                    <p:tgtEl>
                      <p:spTgt spid="38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88"/>
                                        </p:tgtEl>
                                      </p:cBhvr>
                                    </p:cmd>
                                  </p:childTnLst>
                                </p:cTn>
                              </p:par>
                            </p:childTnLst>
                          </p:cTn>
                        </p:par>
                      </p:childTnLst>
                    </p:cTn>
                  </p:par>
                </p:childTnLst>
              </p:cTn>
              <p:nextCondLst>
                <p:cond delay="0" evt="onClick">
                  <p:tgtEl>
                    <p:spTgt spid="388"/>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391" name="Michael Jackson, Janet Jackson - Scream - 1080p• Full HD (REMASTERED UPSCALE)" descr="Michael Jackson, Janet Jackson - Scream - 1080p• Full HD (REMASTERED UPSCALE)"/>
          <p:cNvPicPr>
            <a:picLocks noChangeAspect="0"/>
          </p:cNvPicPr>
          <p:nvPr>
            <a:videoFile xmlns:mc="http://schemas.openxmlformats.org/markup-compatibility/2006" xmlns:aiw="http://developer.apple.com/namespaces/iwork" r:link="rId3" mc:Ignorable="aiw" aiw:title="Michael Jackson, Janet Jackson - Scream - 1080p• Full HD (REMASTERED UPSCALE)" aiw:author="Music Power Planet "/>
          </p:nvPr>
        </p:nvPicPr>
        <p:blipFill>
          <a:blip r:embed="rId4">
            <a:extLst/>
          </a:blip>
          <a:stretch>
            <a:fillRect/>
          </a:stretch>
        </p:blipFill>
        <p:spPr>
          <a:xfrm>
            <a:off x="4064000" y="1465128"/>
            <a:ext cx="16256000" cy="9144001"/>
          </a:xfrm>
          <a:prstGeom prst="rect">
            <a:avLst/>
          </a:prstGeom>
        </p:spPr>
      </p:pic>
      <p:sp>
        <p:nvSpPr>
          <p:cNvPr id="392" name="Costato nel 1995 7milioni di dollari (pari a .ca 13 di oggi) è ancora il videoclip più costoso della storia"/>
          <p:cNvSpPr txBox="1"/>
          <p:nvPr/>
        </p:nvSpPr>
        <p:spPr>
          <a:xfrm>
            <a:off x="1205968" y="906042"/>
            <a:ext cx="20541423"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08990">
              <a:spcBef>
                <a:spcPts val="0"/>
              </a:spcBef>
              <a:defRPr sz="3528">
                <a:latin typeface="Produkt Light"/>
                <a:ea typeface="Produkt Light"/>
                <a:cs typeface="Produkt Light"/>
                <a:sym typeface="Produkt Light"/>
              </a:defRPr>
            </a:lvl1pPr>
          </a:lstStyle>
          <a:p>
            <a:pPr/>
            <a:r>
              <a:t>Costato nel 1995 7milioni di dollari (pari a .ca 13 di oggi) è ancora il videoclip più costoso della storia</a:t>
            </a:r>
          </a:p>
        </p:txBody>
      </p:sp>
      <p:sp>
        <p:nvSpPr>
          <p:cNvPr id="393" name="una piccola produzione cinematografica italiana ha un budget di 200/500.ooo euro, una media produzione di 1,5/2 milioni, un blockbuster italiano  15/30 milioni (es:  La giovinezza di Sorrentino)"/>
          <p:cNvSpPr txBox="1"/>
          <p:nvPr/>
        </p:nvSpPr>
        <p:spPr>
          <a:xfrm>
            <a:off x="1727706" y="11364844"/>
            <a:ext cx="21488477" cy="6985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429259">
              <a:spcBef>
                <a:spcPts val="0"/>
              </a:spcBef>
              <a:defRPr sz="1871">
                <a:latin typeface="Produkt Light"/>
                <a:ea typeface="Produkt Light"/>
                <a:cs typeface="Produkt Light"/>
                <a:sym typeface="Produkt Light"/>
              </a:defRPr>
            </a:lvl1pPr>
          </a:lstStyle>
          <a:p>
            <a:pPr/>
            <a:r>
              <a:t>una piccola produzione cinematografica italiana ha un budget di 200/500.ooo euro, una media produzione di 1,5/2 milioni, un blockbuster italiano  15/30 milioni (es:  La giovinezza di Sorrentino)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91"/>
                </p:tgtEl>
              </p:cMediaNode>
            </p:video>
            <p:seq concurrent="1" prevAc="none" nextAc="seek">
              <p:cTn id="8" evtFilter="cancelBubble" nodeType="interactiveSeq" restart="whenNotActive" fill="hold">
                <p:stCondLst>
                  <p:cond delay="0" evt="onClick">
                    <p:tgtEl>
                      <p:spTgt spid="39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91"/>
                                        </p:tgtEl>
                                      </p:cBhvr>
                                    </p:cmd>
                                  </p:childTnLst>
                                </p:cTn>
                              </p:par>
                            </p:childTnLst>
                          </p:cTn>
                        </p:par>
                      </p:childTnLst>
                    </p:cTn>
                  </p:par>
                </p:childTnLst>
              </p:cTn>
              <p:nextCondLst>
                <p:cond delay="0" evt="onClick">
                  <p:tgtEl>
                    <p:spTgt spid="391"/>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Musical vs film musicale"/>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Musical vs film musicale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LA LA LAND (2017) di Damien Chazelle - Trailer Ufficiale ITA HD" descr="LA LA LAND (2017) di Damien Chazelle - Trailer Ufficiale ITA HD"/>
          <p:cNvPicPr>
            <a:picLocks noChangeAspect="0"/>
          </p:cNvPicPr>
          <p:nvPr>
            <a:videoFile xmlns:mc="http://schemas.openxmlformats.org/markup-compatibility/2006" xmlns:aiw="http://developer.apple.com/namespaces/iwork" r:link="rId2" mc:Ignorable="aiw" aiw:title="LA LA LAND (2017) di Damien Chazelle - Trailer Ufficiale ITA HD" aiw:author="01Distribution"/>
          </p:nvPr>
        </p:nvPicPr>
        <p:blipFill>
          <a:blip r:embed="rId3">
            <a:extLst/>
          </a:blip>
          <a:stretch>
            <a:fillRect/>
          </a:stretch>
        </p:blipFill>
        <p:spPr>
          <a:xfrm>
            <a:off x="3418262" y="2288221"/>
            <a:ext cx="16256001"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9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97"/>
                </p:tgtEl>
              </p:cMediaNode>
            </p:video>
            <p:seq concurrent="1" prevAc="none" nextAc="seek">
              <p:cTn id="8" evtFilter="cancelBubble" nodeType="interactiveSeq" restart="whenNotActive" fill="hold">
                <p:stCondLst>
                  <p:cond delay="0" evt="onClick">
                    <p:tgtEl>
                      <p:spTgt spid="39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97"/>
                                        </p:tgtEl>
                                      </p:cBhvr>
                                    </p:cmd>
                                  </p:childTnLst>
                                </p:cTn>
                              </p:par>
                            </p:childTnLst>
                          </p:cTn>
                        </p:par>
                      </p:childTnLst>
                    </p:cTn>
                  </p:par>
                </p:childTnLst>
              </p:cTn>
              <p:nextCondLst>
                <p:cond delay="0" evt="onClick">
                  <p:tgtEl>
                    <p:spTgt spid="397"/>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Pink Floyd - The Wall (Original 1982 Film Trailer Taken From Laserdisc)" descr="Pink Floyd - The Wall (Original 1982 Film Trailer Taken From Laserdisc)"/>
          <p:cNvPicPr>
            <a:picLocks noChangeAspect="0"/>
          </p:cNvPicPr>
          <p:nvPr>
            <a:videoFile xmlns:mc="http://schemas.openxmlformats.org/markup-compatibility/2006" xmlns:aiw="http://developer.apple.com/namespaces/iwork" r:link="rId2" mc:Ignorable="aiw" aiw:title="Pink Floyd - The Wall (Original 1982 Film Trailer Taken From Laserdisc)" aiw:author="The Vault"/>
          </p:nvPr>
        </p:nvPicPr>
        <p:blipFill>
          <a:blip r:embed="rId3">
            <a:extLst/>
          </a:blip>
          <a:stretch>
            <a:fillRect/>
          </a:stretch>
        </p:blipFill>
        <p:spPr>
          <a:xfrm>
            <a:off x="7059231" y="3008424"/>
            <a:ext cx="10265538" cy="769915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99"/>
                </p:tgtEl>
              </p:cMediaNode>
            </p:video>
            <p:seq concurrent="1" prevAc="none" nextAc="seek">
              <p:cTn id="8" evtFilter="cancelBubble" nodeType="interactiveSeq" restart="whenNotActive" fill="hold">
                <p:stCondLst>
                  <p:cond delay="0" evt="onClick">
                    <p:tgtEl>
                      <p:spTgt spid="39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99"/>
                                        </p:tgtEl>
                                      </p:cBhvr>
                                    </p:cmd>
                                  </p:childTnLst>
                                </p:cTn>
                              </p:par>
                            </p:childTnLst>
                          </p:cTn>
                        </p:par>
                      </p:childTnLst>
                    </p:cTn>
                  </p:par>
                </p:childTnLst>
              </p:cTn>
              <p:nextCondLst>
                <p:cond delay="0" evt="onClick">
                  <p:tgtEl>
                    <p:spTgt spid="399"/>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pot pubblicitario"/>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Spot pubblicitario</a:t>
            </a:r>
          </a:p>
        </p:txBody>
      </p:sp>
      <p:sp>
        <p:nvSpPr>
          <p:cNvPr id="402" name="durano anche solo 30’’ e promuovono un prodotto, un servizio o un’idea"/>
          <p:cNvSpPr txBox="1"/>
          <p:nvPr/>
        </p:nvSpPr>
        <p:spPr>
          <a:xfrm>
            <a:off x="3481541" y="4769242"/>
            <a:ext cx="1669745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durano anche solo 30’’ e promuovono un prodotto, un servizio o un’idea</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405" name="Dolce &amp; Gabbana Light  Blue  | Spot Summer" descr="Dolce &amp; Gabbana Light  Blue  | Spot Summer"/>
          <p:cNvPicPr>
            <a:picLocks noChangeAspect="0"/>
          </p:cNvPicPr>
          <p:nvPr>
            <a:videoFile xmlns:mc="http://schemas.openxmlformats.org/markup-compatibility/2006" xmlns:aiw="http://developer.apple.com/namespaces/iwork" r:link="rId3" mc:Ignorable="aiw" aiw:title="Dolce &amp; Gabbana Light  Blue  | Spot Summer" aiw:author="Perfumesclub_International"/>
          </p:nvPr>
        </p:nvPicPr>
        <p:blipFill>
          <a:blip r:embed="rId4">
            <a:extLst/>
          </a:blip>
          <a:stretch>
            <a:fillRect/>
          </a:stretch>
        </p:blipFill>
        <p:spPr>
          <a:xfrm>
            <a:off x="8461970" y="3481712"/>
            <a:ext cx="6275220" cy="3529812"/>
          </a:xfrm>
          <a:prstGeom prst="rect">
            <a:avLst/>
          </a:prstGeom>
        </p:spPr>
      </p:pic>
      <p:pic>
        <p:nvPicPr>
          <p:cNvPr id="406" name="Adidas José +10 Commercial Full" descr="Adidas José +10 Commercial Full"/>
          <p:cNvPicPr>
            <a:picLocks noChangeAspect="0"/>
          </p:cNvPicPr>
          <p:nvPr>
            <a:videoFile xmlns:mc="http://schemas.openxmlformats.org/markup-compatibility/2006" xmlns:aiw="http://developer.apple.com/namespaces/iwork" r:link="rId5" mc:Ignorable="aiw" aiw:title="Adidas José +10 Commercial Full" aiw:author="Harmonia Nera"/>
          </p:nvPr>
        </p:nvPicPr>
        <p:blipFill>
          <a:blip r:embed="rId6">
            <a:extLst/>
          </a:blip>
          <a:stretch>
            <a:fillRect/>
          </a:stretch>
        </p:blipFill>
        <p:spPr>
          <a:xfrm>
            <a:off x="15550650" y="2495198"/>
            <a:ext cx="6096001" cy="4572001"/>
          </a:xfrm>
          <a:prstGeom prst="rect">
            <a:avLst/>
          </a:prstGeom>
        </p:spPr>
      </p:pic>
      <p:pic>
        <p:nvPicPr>
          <p:cNvPr id="407" name="Barilla Spot: Gattino (1986)" descr="Barilla Spot: Gattino (1986)"/>
          <p:cNvPicPr>
            <a:picLocks noChangeAspect="0"/>
          </p:cNvPicPr>
          <p:nvPr>
            <a:videoFile xmlns:mc="http://schemas.openxmlformats.org/markup-compatibility/2006" xmlns:aiw="http://developer.apple.com/namespaces/iwork" r:link="rId7" mc:Ignorable="aiw" aiw:title="Barilla Spot: Gattino (1986)" aiw:author="Barilla"/>
          </p:nvPr>
        </p:nvPicPr>
        <p:blipFill>
          <a:blip r:embed="rId8">
            <a:extLst/>
          </a:blip>
          <a:stretch>
            <a:fillRect/>
          </a:stretch>
        </p:blipFill>
        <p:spPr>
          <a:xfrm>
            <a:off x="1552510" y="2495198"/>
            <a:ext cx="6096001" cy="4572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0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406"/>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 fill="hold"/>
                                        <p:tgtEl>
                                          <p:spTgt spid="40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5" fill="hold" display="0">
                  <p:stCondLst>
                    <p:cond delay="indefinite"/>
                  </p:stCondLst>
                </p:cTn>
                <p:tgtEl>
                  <p:spTgt spid="405"/>
                </p:tgtEl>
              </p:cMediaNode>
            </p:video>
            <p:seq concurrent="1" prevAc="none" nextAc="seek">
              <p:cTn id="16" evtFilter="cancelBubble" nodeType="interactiveSeq" restart="whenNotActive" fill="hold">
                <p:stCondLst>
                  <p:cond delay="0" evt="onClick">
                    <p:tgtEl>
                      <p:spTgt spid="405"/>
                    </p:tgtEl>
                  </p:cond>
                </p:stCondLst>
                <p:endSync delay="0" evt="end">
                  <p:rtn val="all"/>
                </p:endSync>
                <p:childTnLst>
                  <p:par>
                    <p:cTn id="17" fill="hold">
                      <p:stCondLst>
                        <p:cond delay="0"/>
                      </p:stCondLst>
                      <p:childTnLst>
                        <p:par>
                          <p:cTn id="18" fill="hold">
                            <p:stCondLst>
                              <p:cond delay="0"/>
                            </p:stCondLst>
                            <p:childTnLst>
                              <p:par>
                                <p:cTn id="19" presetClass="mediacall" nodeType="clickEffect" presetSubtype="0" presetID="2" fill="hold">
                                  <p:stCondLst>
                                    <p:cond delay="0"/>
                                  </p:stCondLst>
                                  <p:childTnLst>
                                    <p:cmd type="call" cmd="togglePause">
                                      <p:cBhvr>
                                        <p:cTn id="20" dur="1" fill="hold"/>
                                        <p:tgtEl>
                                          <p:spTgt spid="405"/>
                                        </p:tgtEl>
                                      </p:cBhvr>
                                    </p:cmd>
                                  </p:childTnLst>
                                </p:cTn>
                              </p:par>
                            </p:childTnLst>
                          </p:cTn>
                        </p:par>
                      </p:childTnLst>
                    </p:cTn>
                  </p:par>
                </p:childTnLst>
              </p:cTn>
              <p:nextCondLst>
                <p:cond delay="0" evt="onClick">
                  <p:tgtEl>
                    <p:spTgt spid="405"/>
                  </p:tgtEl>
                </p:cond>
              </p:nextCondLst>
            </p:seq>
            <p:video fullScrn="0">
              <p:cMediaNode mute="0" showWhenStopped="1" numSld="1" vol="80000">
                <p:cTn id="21" fill="hold" display="0">
                  <p:stCondLst>
                    <p:cond delay="indefinite"/>
                  </p:stCondLst>
                </p:cTn>
                <p:tgtEl>
                  <p:spTgt spid="406"/>
                </p:tgtEl>
              </p:cMediaNode>
            </p:video>
            <p:seq concurrent="1" prevAc="none" nextAc="seek">
              <p:cTn id="22" evtFilter="cancelBubble" nodeType="interactiveSeq" restart="whenNotActive" fill="hold">
                <p:stCondLst>
                  <p:cond delay="0" evt="onClick">
                    <p:tgtEl>
                      <p:spTgt spid="406"/>
                    </p:tgtEl>
                  </p:cond>
                </p:stCondLst>
                <p:endSync delay="0" evt="end">
                  <p:rtn val="all"/>
                </p:endSync>
                <p:childTnLst>
                  <p:par>
                    <p:cTn id="23" fill="hold">
                      <p:stCondLst>
                        <p:cond delay="0"/>
                      </p:stCondLst>
                      <p:childTnLst>
                        <p:par>
                          <p:cTn id="24" fill="hold">
                            <p:stCondLst>
                              <p:cond delay="0"/>
                            </p:stCondLst>
                            <p:childTnLst>
                              <p:par>
                                <p:cTn id="25" presetClass="mediacall" nodeType="clickEffect" presetSubtype="0" presetID="2" fill="hold">
                                  <p:stCondLst>
                                    <p:cond delay="0"/>
                                  </p:stCondLst>
                                  <p:childTnLst>
                                    <p:cmd type="call" cmd="togglePause">
                                      <p:cBhvr>
                                        <p:cTn id="26" dur="1" fill="hold"/>
                                        <p:tgtEl>
                                          <p:spTgt spid="406"/>
                                        </p:tgtEl>
                                      </p:cBhvr>
                                    </p:cmd>
                                  </p:childTnLst>
                                </p:cTn>
                              </p:par>
                            </p:childTnLst>
                          </p:cTn>
                        </p:par>
                      </p:childTnLst>
                    </p:cTn>
                  </p:par>
                </p:childTnLst>
              </p:cTn>
              <p:nextCondLst>
                <p:cond delay="0" evt="onClick">
                  <p:tgtEl>
                    <p:spTgt spid="406"/>
                  </p:tgtEl>
                </p:cond>
              </p:nextCondLst>
            </p:seq>
            <p:video fullScrn="0">
              <p:cMediaNode mute="0" showWhenStopped="1" numSld="1" vol="80000">
                <p:cTn id="27" fill="hold" display="0">
                  <p:stCondLst>
                    <p:cond delay="indefinite"/>
                  </p:stCondLst>
                </p:cTn>
                <p:tgtEl>
                  <p:spTgt spid="407"/>
                </p:tgtEl>
              </p:cMediaNode>
            </p:video>
            <p:seq concurrent="1" prevAc="none" nextAc="seek">
              <p:cTn id="28" evtFilter="cancelBubble" nodeType="interactiveSeq" restart="whenNotActive" fill="hold">
                <p:stCondLst>
                  <p:cond delay="0" evt="onClick">
                    <p:tgtEl>
                      <p:spTgt spid="407"/>
                    </p:tgtEl>
                  </p:cond>
                </p:stCondLst>
                <p:endSync delay="0" evt="end">
                  <p:rtn val="all"/>
                </p:endSync>
                <p:childTnLst>
                  <p:par>
                    <p:cTn id="29" fill="hold">
                      <p:stCondLst>
                        <p:cond delay="0"/>
                      </p:stCondLst>
                      <p:childTnLst>
                        <p:par>
                          <p:cTn id="30" fill="hold">
                            <p:stCondLst>
                              <p:cond delay="0"/>
                            </p:stCondLst>
                            <p:childTnLst>
                              <p:par>
                                <p:cTn id="31" presetClass="mediacall" nodeType="clickEffect" presetSubtype="0" presetID="2" fill="hold">
                                  <p:stCondLst>
                                    <p:cond delay="0"/>
                                  </p:stCondLst>
                                  <p:childTnLst>
                                    <p:cmd type="call" cmd="togglePause">
                                      <p:cBhvr>
                                        <p:cTn id="32" dur="1" fill="hold"/>
                                        <p:tgtEl>
                                          <p:spTgt spid="407"/>
                                        </p:tgtEl>
                                      </p:cBhvr>
                                    </p:cmd>
                                  </p:childTnLst>
                                </p:cTn>
                              </p:par>
                            </p:childTnLst>
                          </p:cTn>
                        </p:par>
                      </p:childTnLst>
                    </p:cTn>
                  </p:par>
                </p:childTnLst>
              </p:cTn>
              <p:nextCondLst>
                <p:cond delay="0" evt="onClick">
                  <p:tgtEl>
                    <p:spTgt spid="40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l Grande Lebowski (film 1998) TRAILER ITALIANO" descr="Il Grande Lebowski (film 1998) TRAILER ITALIANO"/>
          <p:cNvPicPr>
            <a:picLocks noChangeAspect="0"/>
          </p:cNvPicPr>
          <p:nvPr>
            <a:videoFile xmlns:mc="http://schemas.openxmlformats.org/markup-compatibility/2006" xmlns:aiw="http://developer.apple.com/namespaces/iwork" r:link="rId2" mc:Ignorable="aiw" aiw:title="Il Grande Lebowski (film 1998) TRAILER ITALIANO" aiw:author="HOME CINEMA TRAILER"/>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90"/>
                </p:tgtEl>
              </p:cMediaNode>
            </p:video>
            <p:seq concurrent="1" prevAc="none" nextAc="seek">
              <p:cTn id="8" evtFilter="cancelBubble" nodeType="interactiveSeq" restart="whenNotActive" fill="hold">
                <p:stCondLst>
                  <p:cond delay="0" evt="onClick">
                    <p:tgtEl>
                      <p:spTgt spid="19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0"/>
                                        </p:tgtEl>
                                      </p:cBhvr>
                                    </p:cmd>
                                  </p:childTnLst>
                                </p:cTn>
                              </p:par>
                            </p:childTnLst>
                          </p:cTn>
                        </p:par>
                      </p:childTnLst>
                    </p:cTn>
                  </p:par>
                </p:childTnLst>
              </p:cTn>
              <p:nextCondLst>
                <p:cond delay="0" evt="onClick">
                  <p:tgtEl>
                    <p:spTgt spid="190"/>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Film concerto"/>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Film concerto</a:t>
            </a:r>
          </a:p>
        </p:txBody>
      </p:sp>
      <p:sp>
        <p:nvSpPr>
          <p:cNvPr id="410" name="prende le mosse da un concerto ma vive di vita propria con un pubblico indipefdente dal live."/>
          <p:cNvSpPr txBox="1"/>
          <p:nvPr/>
        </p:nvSpPr>
        <p:spPr>
          <a:xfrm>
            <a:off x="6182975" y="4712259"/>
            <a:ext cx="9967028" cy="2115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prende le mosse da un concerto ma vive di vita propria con un pubblico indipefdente dal live.</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Film concerto"/>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Film concerto</a:t>
            </a:r>
          </a:p>
        </p:txBody>
      </p:sp>
      <p:sp>
        <p:nvSpPr>
          <p:cNvPr id="413" name="prende le mosse da un concerto ma vive di vita propria con un pubblico indipefdente dal live."/>
          <p:cNvSpPr txBox="1"/>
          <p:nvPr/>
        </p:nvSpPr>
        <p:spPr>
          <a:xfrm>
            <a:off x="6182975" y="4712259"/>
            <a:ext cx="9967028" cy="2115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prende le mosse da un concerto ma vive di vita propria con un pubblico indipefdente dal live.</a:t>
            </a:r>
          </a:p>
        </p:txBody>
      </p:sp>
      <p:pic>
        <p:nvPicPr>
          <p:cNvPr id="414" name="Pink Floyd at Pompeii – MCMLXXII - Official Trailer" descr="Pink Floyd at Pompeii – MCMLXXII - Official Trailer"/>
          <p:cNvPicPr>
            <a:picLocks noChangeAspect="0"/>
          </p:cNvPicPr>
          <p:nvPr>
            <a:videoFile xmlns:mc="http://schemas.openxmlformats.org/markup-compatibility/2006" xmlns:aiw="http://developer.apple.com/namespaces/iwork" r:link="rId2" mc:Ignorable="aiw" aiw:title="Pink Floyd at Pompeii – MCMLXXII - Official Trailer" aiw:author="Pink Floyd"/>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14"/>
                </p:tgtEl>
              </p:cMediaNode>
            </p:video>
            <p:seq concurrent="1" prevAc="none" nextAc="seek">
              <p:cTn id="8" evtFilter="cancelBubble" nodeType="interactiveSeq" restart="whenNotActive" fill="hold">
                <p:stCondLst>
                  <p:cond delay="0" evt="onClick">
                    <p:tgtEl>
                      <p:spTgt spid="41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14"/>
                                        </p:tgtEl>
                                      </p:cBhvr>
                                    </p:cmd>
                                  </p:childTnLst>
                                </p:cTn>
                              </p:par>
                            </p:childTnLst>
                          </p:cTn>
                        </p:par>
                      </p:childTnLst>
                    </p:cTn>
                  </p:par>
                </p:childTnLst>
              </p:cTn>
              <p:nextCondLst>
                <p:cond delay="0" evt="onClick">
                  <p:tgtEl>
                    <p:spTgt spid="41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Videoarte"/>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Videoarte</a:t>
            </a:r>
          </a:p>
        </p:txBody>
      </p:sp>
      <p:sp>
        <p:nvSpPr>
          <p:cNvPr id="417" name="Consideriamo la videarte come Cinema nel momento in cui vive di vita propria e come pubblico ha non solo quelli presenti dal vivo durante uno spettacolo, ma anche quelli presenti davanti allo schermo, sia a casa che  al cinema o in un’installazione.…"/>
          <p:cNvSpPr txBox="1"/>
          <p:nvPr/>
        </p:nvSpPr>
        <p:spPr>
          <a:xfrm>
            <a:off x="3333436" y="3612635"/>
            <a:ext cx="14658388" cy="5405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Consideriamo la videarte come Cinema nel momento in cui vive di vita propria e come pubblico ha non solo quelli presenti dal vivo durante uno spettacolo, ma anche quelli presenti davanti allo schermo, sia a casa che  al cinema o in un’installazione.</a:t>
            </a:r>
          </a:p>
          <a:p>
            <a:pPr/>
            <a:r>
              <a:t>La video arte è sperimentale per definizione e quasi sempre si tratta di cortometraggi</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Video Arte - Ansiedad" descr="Video Arte - Ansiedad"/>
          <p:cNvPicPr>
            <a:picLocks noChangeAspect="0"/>
          </p:cNvPicPr>
          <p:nvPr>
            <a:videoFile xmlns:mc="http://schemas.openxmlformats.org/markup-compatibility/2006" xmlns:aiw="http://developer.apple.com/namespaces/iwork" r:link="rId2" mc:Ignorable="aiw" aiw:title="Video Arte - Ansiedad" aiw:author="Talleres Realización Audiovisual"/>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19"/>
                </p:tgtEl>
              </p:cMediaNode>
            </p:video>
            <p:seq concurrent="1" prevAc="none" nextAc="seek">
              <p:cTn id="8" evtFilter="cancelBubble" nodeType="interactiveSeq" restart="whenNotActive" fill="hold">
                <p:stCondLst>
                  <p:cond delay="0" evt="onClick">
                    <p:tgtEl>
                      <p:spTgt spid="41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19"/>
                                        </p:tgtEl>
                                      </p:cBhvr>
                                    </p:cmd>
                                  </p:childTnLst>
                                </p:cTn>
                              </p:par>
                            </p:childTnLst>
                          </p:cTn>
                        </p:par>
                      </p:childTnLst>
                    </p:cTn>
                  </p:par>
                </p:childTnLst>
              </p:cTn>
              <p:nextCondLst>
                <p:cond delay="0" evt="onClick">
                  <p:tgtEl>
                    <p:spTgt spid="419"/>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VIDEO ART // Hypoxia" descr="VIDEO ART // Hypoxia"/>
          <p:cNvPicPr>
            <a:picLocks noChangeAspect="0"/>
          </p:cNvPicPr>
          <p:nvPr>
            <a:videoFile xmlns:mc="http://schemas.openxmlformats.org/markup-compatibility/2006" xmlns:aiw="http://developer.apple.com/namespaces/iwork" r:link="rId2" mc:Ignorable="aiw" aiw:title="VIDEO ART // Hypoxia" aiw:author="Young Director Award / YDA"/>
          </p:nvPr>
        </p:nvPicPr>
        <p:blipFill>
          <a:blip r:embed="rId3">
            <a:extLst/>
          </a:blip>
          <a:stretch>
            <a:fillRect/>
          </a:stretch>
        </p:blipFill>
        <p:spPr>
          <a:xfrm>
            <a:off x="4064000" y="2477796"/>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21"/>
                </p:tgtEl>
              </p:cMediaNode>
            </p:video>
            <p:seq concurrent="1" prevAc="none" nextAc="seek">
              <p:cTn id="8" evtFilter="cancelBubble" nodeType="interactiveSeq" restart="whenNotActive" fill="hold">
                <p:stCondLst>
                  <p:cond delay="0" evt="onClick">
                    <p:tgtEl>
                      <p:spTgt spid="42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21"/>
                                        </p:tgtEl>
                                      </p:cBhvr>
                                    </p:cmd>
                                  </p:childTnLst>
                                </p:cTn>
                              </p:par>
                            </p:childTnLst>
                          </p:cTn>
                        </p:par>
                      </p:childTnLst>
                    </p:cTn>
                  </p:par>
                </p:childTnLst>
              </p:cTn>
              <p:nextCondLst>
                <p:cond delay="0" evt="onClick">
                  <p:tgtEl>
                    <p:spTgt spid="421"/>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4 MOVIMENTI ASTRATTI" descr="4 MOVIMENTI ASTRATTI"/>
          <p:cNvPicPr>
            <a:picLocks noChangeAspect="0"/>
          </p:cNvPicPr>
          <p:nvPr>
            <a:videoFile xmlns:mc="http://schemas.openxmlformats.org/markup-compatibility/2006" xmlns:aiw="http://developer.apple.com/namespaces/iwork" r:link="rId2" mc:Ignorable="aiw" aiw:title="4 MOVIMENTI ASTRATTI" aiw:author="Adalberto Sessa"/>
          </p:nvPr>
        </p:nvPicPr>
        <p:blipFill>
          <a:blip r:embed="rId3">
            <a:extLst/>
          </a:blip>
          <a:stretch>
            <a:fillRect/>
          </a:stretch>
        </p:blipFill>
        <p:spPr>
          <a:xfrm>
            <a:off x="5642225" y="1945668"/>
            <a:ext cx="13099550" cy="982466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2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23"/>
                </p:tgtEl>
              </p:cMediaNode>
            </p:video>
            <p:seq concurrent="1" prevAc="none" nextAc="seek">
              <p:cTn id="8" evtFilter="cancelBubble" nodeType="interactiveSeq" restart="whenNotActive" fill="hold">
                <p:stCondLst>
                  <p:cond delay="0" evt="onClick">
                    <p:tgtEl>
                      <p:spTgt spid="42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23"/>
                                        </p:tgtEl>
                                      </p:cBhvr>
                                    </p:cmd>
                                  </p:childTnLst>
                                </p:cTn>
                              </p:par>
                            </p:childTnLst>
                          </p:cTn>
                        </p:par>
                      </p:childTnLst>
                    </p:cTn>
                  </p:par>
                </p:childTnLst>
              </p:cTn>
              <p:nextCondLst>
                <p:cond delay="0" evt="onClick">
                  <p:tgtEl>
                    <p:spTgt spid="42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Videogame"/>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Videogame</a:t>
            </a:r>
          </a:p>
        </p:txBody>
      </p:sp>
      <p:sp>
        <p:nvSpPr>
          <p:cNvPr id="426" name="sono interattivi e senza attori veri"/>
          <p:cNvSpPr txBox="1"/>
          <p:nvPr/>
        </p:nvSpPr>
        <p:spPr>
          <a:xfrm>
            <a:off x="11467360" y="4484881"/>
            <a:ext cx="7729729"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sono interattivi e senza attori veri</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 1. The Last of Us (Naughty Dog, 2013 / 2020)…"/>
          <p:cNvSpPr txBox="1"/>
          <p:nvPr/>
        </p:nvSpPr>
        <p:spPr>
          <a:xfrm>
            <a:off x="2350018" y="-683914"/>
            <a:ext cx="22910698" cy="134724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p>
          <a:p>
            <a:pPr>
              <a:defRPr sz="2200"/>
            </a:pPr>
          </a:p>
          <a:p>
            <a:pPr>
              <a:defRPr sz="2200"/>
            </a:pPr>
            <a:r>
              <a:t>🎬 </a:t>
            </a:r>
            <a:r>
              <a:rPr b="1">
                <a:latin typeface="Graphik"/>
                <a:ea typeface="Graphik"/>
                <a:cs typeface="Graphik"/>
                <a:sym typeface="Graphik"/>
              </a:rPr>
              <a:t>1. The Last of Us (Naughty Dog, 2013 / 2020)</a:t>
            </a:r>
          </a:p>
          <a:p>
            <a:pPr>
              <a:defRPr sz="2200"/>
            </a:pPr>
            <a:r>
              <a:t>Perché è cinematografico: utilizza un linguaggio visivo tipico del cinema, con inquadrature curate, ritmo narrativo controllato e recitazione di alto livello (motion capture e doppiaggio).</a:t>
            </a:r>
          </a:p>
          <a:p>
            <a:pPr>
              <a:defRPr sz="2200"/>
            </a:pPr>
            <a:r>
              <a:t>Stile narrativo: dramma post-apocalittico che esplora temi di sopravvivenza, amore e perdita, con un tono realistico e profondo.</a:t>
            </a:r>
          </a:p>
          <a:p>
            <a:pPr>
              <a:defRPr sz="2200"/>
            </a:pPr>
            <a:r>
              <a:t>Somiglia a: un film drammatico o un road movie emotivo.</a:t>
            </a:r>
          </a:p>
          <a:p>
            <a:pPr>
              <a:defRPr sz="2200"/>
            </a:pPr>
            <a:r>
              <a:t>🎥</a:t>
            </a:r>
            <a:r>
              <a:rPr b="1">
                <a:latin typeface="Graphik"/>
                <a:ea typeface="Graphik"/>
                <a:cs typeface="Graphik"/>
                <a:sym typeface="Graphik"/>
              </a:rPr>
              <a:t> 2. Heavy Rain (Quantic Dream, 2010)</a:t>
            </a:r>
          </a:p>
          <a:p>
            <a:pPr>
              <a:defRPr sz="2200"/>
            </a:pPr>
            <a:r>
              <a:t>Perché è cinematografico: la regia è ispirata ai thriller psicologici; il giocatore prende decisioni che influenzano la trama, come in un film interattivo.</a:t>
            </a:r>
          </a:p>
          <a:p>
            <a:pPr>
              <a:defRPr sz="2200"/>
            </a:pPr>
            <a:r>
              <a:t>Stile narrativo: un noir con molteplici punti di vista e un mistero da risolvere (l’“Origami Killer”).</a:t>
            </a:r>
          </a:p>
          <a:p>
            <a:pPr>
              <a:defRPr sz="2200"/>
            </a:pPr>
            <a:r>
              <a:t>Somiglia a: un film di David Fincher come Seven o Zodiac.</a:t>
            </a:r>
          </a:p>
          <a:p>
            <a:pPr>
              <a:defRPr sz="2200"/>
            </a:pPr>
            <a:r>
              <a:t>🍿 </a:t>
            </a:r>
            <a:r>
              <a:rPr b="1">
                <a:latin typeface="Graphik"/>
                <a:ea typeface="Graphik"/>
                <a:cs typeface="Graphik"/>
                <a:sym typeface="Graphik"/>
              </a:rPr>
              <a:t>3. Red Dead Redemption 2 (Rockstar Games, 2018)</a:t>
            </a:r>
          </a:p>
          <a:p>
            <a:pPr>
              <a:defRPr sz="2200"/>
            </a:pPr>
            <a:r>
              <a:t>Perché è cinematografico: la regia, le luci e le ambientazioni evocano il cinema western classico; i dialoghi e la recitazione sono di livello filmico.</a:t>
            </a:r>
          </a:p>
          <a:p>
            <a:pPr>
              <a:defRPr sz="2200"/>
            </a:pPr>
            <a:r>
              <a:t>Stile narrativo: un epico dramma western su lealtà, libertà e declino dell’epoca dei fuorilegge.</a:t>
            </a:r>
          </a:p>
          <a:p>
            <a:pPr>
              <a:defRPr sz="2200"/>
            </a:pPr>
            <a:r>
              <a:t>Somiglia a: film come Unforgiven di Clint Eastwood o There Will Be Blood di Paul Thomas Anderson.</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The Last of Us Part I - Launch Trailer | PS5 Games" descr="The Last of Us Part I - Launch Trailer | PS5 Games"/>
          <p:cNvPicPr>
            <a:picLocks noChangeAspect="0"/>
          </p:cNvPicPr>
          <p:nvPr>
            <a:videoFile xmlns:mc="http://schemas.openxmlformats.org/markup-compatibility/2006" xmlns:aiw="http://developer.apple.com/namespaces/iwork" r:link="rId2" mc:Ignorable="aiw" aiw:title="The Last of Us Part I - Launch Trailer | PS5 Games" aiw:author="PlayStation"/>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3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30"/>
                </p:tgtEl>
              </p:cMediaNode>
            </p:video>
            <p:seq concurrent="1" prevAc="none" nextAc="seek">
              <p:cTn id="8" evtFilter="cancelBubble" nodeType="interactiveSeq" restart="whenNotActive" fill="hold">
                <p:stCondLst>
                  <p:cond delay="0" evt="onClick">
                    <p:tgtEl>
                      <p:spTgt spid="43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30"/>
                                        </p:tgtEl>
                                      </p:cBhvr>
                                    </p:cmd>
                                  </p:childTnLst>
                                </p:cTn>
                              </p:par>
                            </p:childTnLst>
                          </p:cTn>
                        </p:par>
                      </p:childTnLst>
                    </p:cTn>
                  </p:par>
                </p:childTnLst>
              </p:cTn>
              <p:nextCondLst>
                <p:cond delay="0" evt="onClick">
                  <p:tgtEl>
                    <p:spTgt spid="430"/>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Red Dead Redemption 2 Trailer" descr="Red Dead Redemption 2 Trailer"/>
          <p:cNvPicPr>
            <a:picLocks noChangeAspect="0"/>
          </p:cNvPicPr>
          <p:nvPr>
            <a:videoFile xmlns:mc="http://schemas.openxmlformats.org/markup-compatibility/2006" xmlns:aiw="http://developer.apple.com/namespaces/iwork" r:link="rId2" mc:Ignorable="aiw" aiw:title="Red Dead Redemption 2 Trailer" aiw:author="Rockstar Games"/>
          </p:nvPr>
        </p:nvPicPr>
        <p:blipFill>
          <a:blip r:embed="rId3">
            <a:extLst/>
          </a:blip>
          <a:stretch>
            <a:fillRect/>
          </a:stretch>
        </p:blipFill>
        <p:spPr>
          <a:xfrm>
            <a:off x="4064000" y="2587393"/>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32"/>
                </p:tgtEl>
              </p:cMediaNode>
            </p:video>
            <p:seq concurrent="1" prevAc="none" nextAc="seek">
              <p:cTn id="8" evtFilter="cancelBubble" nodeType="interactiveSeq" restart="whenNotActive" fill="hold">
                <p:stCondLst>
                  <p:cond delay="0" evt="onClick">
                    <p:tgtEl>
                      <p:spTgt spid="43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32"/>
                                        </p:tgtEl>
                                      </p:cBhvr>
                                    </p:cmd>
                                  </p:childTnLst>
                                </p:cTn>
                              </p:par>
                            </p:childTnLst>
                          </p:cTn>
                        </p:par>
                      </p:childTnLst>
                    </p:cTn>
                  </p:par>
                </p:childTnLst>
              </p:cTn>
              <p:nextCondLst>
                <p:cond delay="0" evt="onClick">
                  <p:tgtEl>
                    <p:spTgt spid="43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Fantascienza"/>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Fantascienza</a:t>
            </a:r>
          </a:p>
        </p:txBody>
      </p:sp>
      <p:sp>
        <p:nvSpPr>
          <p:cNvPr id="193" name="Mondi, tecnologie e situazioni future o alternative, per esplorare le possibilità della scienza e i loro effetti sull’umanità. La migliore fantascienza pone domande filosofiche importanti."/>
          <p:cNvSpPr txBox="1"/>
          <p:nvPr/>
        </p:nvSpPr>
        <p:spPr>
          <a:xfrm>
            <a:off x="1990561" y="4664865"/>
            <a:ext cx="15688943" cy="2115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Mondi, tecnologie e situazioni future o alternative, per esplorare le possibilità della scienza e i loro effetti sull’umanità. La migliore fantascienza pone domande filosofiche importanti.</a:t>
            </a:r>
          </a:p>
        </p:txBody>
      </p:sp>
      <p:sp>
        <p:nvSpPr>
          <p:cNvPr id="194" name="Star Trek…"/>
          <p:cNvSpPr txBox="1"/>
          <p:nvPr/>
        </p:nvSpPr>
        <p:spPr>
          <a:xfrm>
            <a:off x="4284917" y="7270694"/>
            <a:ext cx="5729847" cy="401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200"/>
              </a:spcBef>
              <a:defRPr i="1" sz="4200">
                <a:latin typeface="Times Roman"/>
                <a:ea typeface="Times Roman"/>
                <a:cs typeface="Times Roman"/>
                <a:sym typeface="Times Roman"/>
              </a:defRPr>
            </a:pPr>
            <a:r>
              <a:t>Star Trek</a:t>
            </a:r>
          </a:p>
          <a:p>
            <a:pPr defTabSz="457200">
              <a:spcBef>
                <a:spcPts val="1200"/>
              </a:spcBef>
              <a:defRPr i="1" sz="4200">
                <a:latin typeface="Times Roman"/>
                <a:ea typeface="Times Roman"/>
                <a:cs typeface="Times Roman"/>
                <a:sym typeface="Times Roman"/>
              </a:defRPr>
            </a:pPr>
            <a:r>
              <a:t>2001 Odissea nello spazio</a:t>
            </a:r>
          </a:p>
          <a:p>
            <a:pPr defTabSz="457200">
              <a:spcBef>
                <a:spcPts val="1200"/>
              </a:spcBef>
              <a:defRPr i="1" sz="4200">
                <a:latin typeface="Times Roman"/>
                <a:ea typeface="Times Roman"/>
                <a:cs typeface="Times Roman"/>
                <a:sym typeface="Times Roman"/>
              </a:defRPr>
            </a:pPr>
            <a:r>
              <a:t>Balde Runner</a:t>
            </a:r>
          </a:p>
          <a:p>
            <a:pPr defTabSz="457200">
              <a:spcBef>
                <a:spcPts val="1200"/>
              </a:spcBef>
              <a:defRPr i="1" sz="4200">
                <a:latin typeface="Times Roman"/>
                <a:ea typeface="Times Roman"/>
                <a:cs typeface="Times Roman"/>
                <a:sym typeface="Times Roman"/>
              </a:defRPr>
            </a:pPr>
            <a:r>
              <a:t>Matrix</a:t>
            </a:r>
          </a:p>
          <a:p>
            <a:pPr defTabSz="457200">
              <a:spcBef>
                <a:spcPts val="1200"/>
              </a:spcBef>
              <a:defRPr i="1" sz="4200">
                <a:latin typeface="Times Roman"/>
                <a:ea typeface="Times Roman"/>
                <a:cs typeface="Times Roman"/>
                <a:sym typeface="Times Roman"/>
              </a:defRPr>
            </a:pPr>
            <a:r>
              <a:t>Interstellar</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HEAVY RAIN OFFICIAL PC TRAILER" descr="HEAVY RAIN OFFICIAL PC TRAILER"/>
          <p:cNvPicPr>
            <a:picLocks noChangeAspect="0"/>
          </p:cNvPicPr>
          <p:nvPr>
            <a:videoFile xmlns:mc="http://schemas.openxmlformats.org/markup-compatibility/2006" xmlns:aiw="http://developer.apple.com/namespaces/iwork" r:link="rId2" mc:Ignorable="aiw" aiw:title="HEAVY RAIN OFFICIAL PC TRAILER" aiw:author="Quantic Dream"/>
          </p:nvPr>
        </p:nvPicPr>
        <p:blipFill>
          <a:blip r:embed="rId3">
            <a:extLst/>
          </a:blip>
          <a:stretch>
            <a:fillRect/>
          </a:stretch>
        </p:blipFill>
        <p:spPr>
          <a:xfrm>
            <a:off x="4064000" y="2460393"/>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34"/>
                </p:tgtEl>
              </p:cMediaNode>
            </p:video>
            <p:seq concurrent="1" prevAc="none" nextAc="seek">
              <p:cTn id="8" evtFilter="cancelBubble" nodeType="interactiveSeq" restart="whenNotActive" fill="hold">
                <p:stCondLst>
                  <p:cond delay="0" evt="onClick">
                    <p:tgtEl>
                      <p:spTgt spid="43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34"/>
                                        </p:tgtEl>
                                      </p:cBhvr>
                                    </p:cmd>
                                  </p:childTnLst>
                                </p:cTn>
                              </p:par>
                            </p:childTnLst>
                          </p:cTn>
                        </p:par>
                      </p:childTnLst>
                    </p:cTn>
                  </p:par>
                </p:childTnLst>
              </p:cTn>
              <p:nextCondLst>
                <p:cond delay="0" evt="onClick">
                  <p:tgtEl>
                    <p:spTgt spid="43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videogame come avanguardia di Cinema interattivo"/>
          <p:cNvSpPr txBox="1"/>
          <p:nvPr>
            <p:ph type="body" sz="half" idx="4294967295"/>
          </p:nvPr>
        </p:nvSpPr>
        <p:spPr>
          <a:xfrm>
            <a:off x="3729345" y="5115819"/>
            <a:ext cx="16925310" cy="4089401"/>
          </a:xfrm>
          <a:prstGeom prst="rect">
            <a:avLst/>
          </a:prstGeom>
        </p:spPr>
        <p:txBody>
          <a:bodyPr anchor="ctr"/>
          <a:lstStyle>
            <a:lvl1pPr marL="0" indent="0" algn="ctr">
              <a:lnSpc>
                <a:spcPct val="90000"/>
              </a:lnSpc>
              <a:spcBef>
                <a:spcPts val="0"/>
              </a:spcBef>
              <a:buSzTx/>
              <a:buNone/>
              <a:defRPr spc="-56" sz="5600">
                <a:latin typeface="+mn-lt"/>
                <a:ea typeface="+mn-ea"/>
                <a:cs typeface="+mn-cs"/>
                <a:sym typeface="Produkt Extralight"/>
              </a:defRPr>
            </a:lvl1pPr>
          </a:lstStyle>
          <a:p>
            <a:pPr/>
            <a:r>
              <a:t>videogame come avanguardia di Cinema interattivo</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Tilly Norwood, l’attrice che non esiste"/>
          <p:cNvSpPr txBox="1"/>
          <p:nvPr>
            <p:ph type="body" sz="half" idx="4294967295"/>
          </p:nvPr>
        </p:nvSpPr>
        <p:spPr>
          <a:xfrm>
            <a:off x="3729345" y="-97475"/>
            <a:ext cx="16925310" cy="4089401"/>
          </a:xfrm>
          <a:prstGeom prst="rect">
            <a:avLst/>
          </a:prstGeom>
        </p:spPr>
        <p:txBody>
          <a:bodyPr anchor="ctr"/>
          <a:lstStyle>
            <a:lvl1pPr marL="0" indent="0" algn="ctr">
              <a:lnSpc>
                <a:spcPct val="90000"/>
              </a:lnSpc>
              <a:spcBef>
                <a:spcPts val="0"/>
              </a:spcBef>
              <a:buSzTx/>
              <a:buNone/>
              <a:defRPr spc="-56" sz="5600">
                <a:latin typeface="+mn-lt"/>
                <a:ea typeface="+mn-ea"/>
                <a:cs typeface="+mn-cs"/>
                <a:sym typeface="Produkt Extralight"/>
              </a:defRPr>
            </a:lvl1pPr>
          </a:lstStyle>
          <a:p>
            <a:pPr/>
            <a:r>
              <a:t>Tilly Norwood, l’attrice che non esiste</a:t>
            </a:r>
          </a:p>
        </p:txBody>
      </p:sp>
      <p:pic>
        <p:nvPicPr>
          <p:cNvPr id="439" name="AI-generated “actress” Tilly Norwood sparks Hollywood backlash" descr="AI-generated “actress” Tilly Norwood sparks Hollywood backlash"/>
          <p:cNvPicPr>
            <a:picLocks noChangeAspect="0"/>
          </p:cNvPicPr>
          <p:nvPr>
            <a:videoFile xmlns:mc="http://schemas.openxmlformats.org/markup-compatibility/2006" xmlns:aiw="http://developer.apple.com/namespaces/iwork" r:link="rId2" mc:Ignorable="aiw" aiw:title="AI-generated “actress” Tilly Norwood sparks Hollywood backlash" aiw:author="Global News"/>
          </p:nvPr>
        </p:nvPicPr>
        <p:blipFill>
          <a:blip r:embed="rId3">
            <a:extLst/>
          </a:blip>
          <a:stretch>
            <a:fillRect/>
          </a:stretch>
        </p:blipFill>
        <p:spPr>
          <a:xfrm>
            <a:off x="3859245" y="2834003"/>
            <a:ext cx="16256001"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3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39"/>
                </p:tgtEl>
              </p:cMediaNode>
            </p:video>
            <p:seq concurrent="1" prevAc="none" nextAc="seek">
              <p:cTn id="8" evtFilter="cancelBubble" nodeType="interactiveSeq" restart="whenNotActive" fill="hold">
                <p:stCondLst>
                  <p:cond delay="0" evt="onClick">
                    <p:tgtEl>
                      <p:spTgt spid="43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39"/>
                                        </p:tgtEl>
                                      </p:cBhvr>
                                    </p:cmd>
                                  </p:childTnLst>
                                </p:cTn>
                              </p:par>
                            </p:childTnLst>
                          </p:cTn>
                        </p:par>
                      </p:childTnLst>
                    </p:cTn>
                  </p:par>
                </p:childTnLst>
              </p:cTn>
              <p:nextCondLst>
                <p:cond delay="0" evt="onClick">
                  <p:tgtEl>
                    <p:spTgt spid="439"/>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Mockumentary"/>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Mockumentary</a:t>
            </a:r>
          </a:p>
        </p:txBody>
      </p:sp>
      <p:sp>
        <p:nvSpPr>
          <p:cNvPr id="442" name="sembrano documentari ma sono fiction"/>
          <p:cNvSpPr txBox="1"/>
          <p:nvPr/>
        </p:nvSpPr>
        <p:spPr>
          <a:xfrm>
            <a:off x="8505261" y="4555971"/>
            <a:ext cx="92958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sembrano documentari ma sono fiction</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fiction o documentario?"/>
          <p:cNvSpPr txBox="1"/>
          <p:nvPr>
            <p:ph type="body" sz="half" idx="4294967295"/>
          </p:nvPr>
        </p:nvSpPr>
        <p:spPr>
          <a:xfrm>
            <a:off x="3729345" y="5115819"/>
            <a:ext cx="16925310" cy="4089401"/>
          </a:xfrm>
          <a:prstGeom prst="rect">
            <a:avLst/>
          </a:prstGeom>
        </p:spPr>
        <p:txBody>
          <a:bodyPr anchor="ctr"/>
          <a:lstStyle>
            <a:lvl1pPr marL="0" indent="0" algn="ctr">
              <a:lnSpc>
                <a:spcPct val="90000"/>
              </a:lnSpc>
              <a:spcBef>
                <a:spcPts val="0"/>
              </a:spcBef>
              <a:buSzTx/>
              <a:buNone/>
              <a:defRPr spc="-56" sz="5600">
                <a:latin typeface="+mn-lt"/>
                <a:ea typeface="+mn-ea"/>
                <a:cs typeface="+mn-cs"/>
                <a:sym typeface="Produkt Extralight"/>
              </a:defRPr>
            </a:lvl1pPr>
          </a:lstStyle>
          <a:p>
            <a:pPr/>
            <a:r>
              <a:t>fiction o documentario?</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447" name="Operazione Luna (Stanley Kubrik e il finto allunaggio)" descr="Operazione Luna (Stanley Kubrik e il finto allunaggio)"/>
          <p:cNvPicPr>
            <a:picLocks noChangeAspect="0"/>
          </p:cNvPicPr>
          <p:nvPr>
            <a:videoFile xmlns:mc="http://schemas.openxmlformats.org/markup-compatibility/2006" xmlns:aiw="http://developer.apple.com/namespaces/iwork" r:link="rId3" mc:Ignorable="aiw" aiw:title="Operazione Luna (Stanley Kubrik e il finto allunaggio)" aiw:author="Riccardo Caiati"/>
          </p:nvPr>
        </p:nvPicPr>
        <p:blipFill>
          <a:blip r:embed="rId4">
            <a:extLst/>
          </a:blip>
          <a:stretch>
            <a:fillRect/>
          </a:stretch>
        </p:blipFill>
        <p:spPr>
          <a:xfrm>
            <a:off x="6496724" y="1354983"/>
            <a:ext cx="11390552" cy="8542914"/>
          </a:xfrm>
          <a:prstGeom prst="rect">
            <a:avLst/>
          </a:prstGeom>
        </p:spPr>
      </p:pic>
      <p:sp>
        <p:nvSpPr>
          <p:cNvPr id="448" name="OPERAZIONE LUNA…"/>
          <p:cNvSpPr txBox="1"/>
          <p:nvPr>
            <p:ph type="body" sz="half" idx="4294967295"/>
          </p:nvPr>
        </p:nvSpPr>
        <p:spPr>
          <a:xfrm>
            <a:off x="1798919" y="9807785"/>
            <a:ext cx="16925311" cy="4089401"/>
          </a:xfrm>
          <a:prstGeom prst="rect">
            <a:avLst/>
          </a:prstGeom>
        </p:spPr>
        <p:txBody>
          <a:bodyPr anchor="ctr"/>
          <a:lstStyle/>
          <a:p>
            <a:pPr marL="0" indent="0">
              <a:lnSpc>
                <a:spcPct val="90000"/>
              </a:lnSpc>
              <a:spcBef>
                <a:spcPts val="0"/>
              </a:spcBef>
              <a:buSzTx/>
              <a:buNone/>
              <a:defRPr spc="-39">
                <a:latin typeface="+mn-lt"/>
                <a:ea typeface="+mn-ea"/>
                <a:cs typeface="+mn-cs"/>
                <a:sym typeface="Produkt Extralight"/>
              </a:defRPr>
            </a:pPr>
            <a:r>
              <a:t>OPERAZIONE LUNA </a:t>
            </a:r>
          </a:p>
          <a:p>
            <a:pPr marL="0" indent="0">
              <a:lnSpc>
                <a:spcPct val="90000"/>
              </a:lnSpc>
              <a:spcBef>
                <a:spcPts val="0"/>
              </a:spcBef>
              <a:buSzTx/>
              <a:buNone/>
              <a:defRPr spc="-25" sz="2500">
                <a:latin typeface="+mn-lt"/>
                <a:ea typeface="+mn-ea"/>
                <a:cs typeface="+mn-cs"/>
                <a:sym typeface="Produkt Extralight"/>
              </a:defRPr>
            </a:pPr>
            <a:r>
              <a:t>Regia di William Karel. Un film Titolo originale: Dark Side of the Moon. Genere Documentario - Francia, 2002, durata 52 minuti.</a:t>
            </a:r>
          </a:p>
        </p:txBody>
      </p:sp>
      <p:sp>
        <p:nvSpPr>
          <p:cNvPr id="449" name="min 24 e 25/30"/>
          <p:cNvSpPr txBox="1"/>
          <p:nvPr/>
        </p:nvSpPr>
        <p:spPr>
          <a:xfrm>
            <a:off x="13914625" y="1678820"/>
            <a:ext cx="2205356" cy="5175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spcBef>
                <a:spcPts val="0"/>
              </a:spcBef>
              <a:defRPr spc="-25" sz="2500">
                <a:latin typeface="+mn-lt"/>
                <a:ea typeface="+mn-ea"/>
                <a:cs typeface="+mn-cs"/>
                <a:sym typeface="Produkt Extralight"/>
              </a:defRPr>
            </a:lvl1pPr>
          </a:lstStyle>
          <a:p>
            <a:pPr/>
            <a:r>
              <a:t>min 24 e 25/30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4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47"/>
                </p:tgtEl>
              </p:cMediaNode>
            </p:video>
            <p:seq concurrent="1" prevAc="none" nextAc="seek">
              <p:cTn id="8" evtFilter="cancelBubble" nodeType="interactiveSeq" restart="whenNotActive" fill="hold">
                <p:stCondLst>
                  <p:cond delay="0" evt="onClick">
                    <p:tgtEl>
                      <p:spTgt spid="44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47"/>
                                        </p:tgtEl>
                                      </p:cBhvr>
                                    </p:cmd>
                                  </p:childTnLst>
                                </p:cTn>
                              </p:par>
                            </p:childTnLst>
                          </p:cTn>
                        </p:par>
                      </p:childTnLst>
                    </p:cTn>
                  </p:par>
                </p:childTnLst>
              </p:cTn>
              <p:nextCondLst>
                <p:cond delay="0" evt="onClick">
                  <p:tgtEl>
                    <p:spTgt spid="447"/>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52" name="Forgotten Silver…"/>
          <p:cNvSpPr txBox="1"/>
          <p:nvPr>
            <p:ph type="body" sz="quarter" idx="4294967295"/>
          </p:nvPr>
        </p:nvSpPr>
        <p:spPr>
          <a:xfrm>
            <a:off x="1348680" y="1087364"/>
            <a:ext cx="5922120" cy="4089401"/>
          </a:xfrm>
          <a:prstGeom prst="rect">
            <a:avLst/>
          </a:prstGeom>
        </p:spPr>
        <p:txBody>
          <a:bodyPr anchor="ctr"/>
          <a:lstStyle/>
          <a:p>
            <a:pPr marL="0" indent="0">
              <a:lnSpc>
                <a:spcPct val="90000"/>
              </a:lnSpc>
              <a:spcBef>
                <a:spcPts val="0"/>
              </a:spcBef>
              <a:buSzTx/>
              <a:buNone/>
              <a:defRPr spc="-39">
                <a:latin typeface="+mn-lt"/>
                <a:ea typeface="+mn-ea"/>
                <a:cs typeface="+mn-cs"/>
                <a:sym typeface="Produkt Extralight"/>
              </a:defRPr>
            </a:pPr>
            <a:r>
              <a:t>Forgotten Silver</a:t>
            </a:r>
          </a:p>
          <a:p>
            <a:pPr marL="0" indent="0">
              <a:lnSpc>
                <a:spcPct val="90000"/>
              </a:lnSpc>
              <a:spcBef>
                <a:spcPts val="0"/>
              </a:spcBef>
              <a:buSzTx/>
              <a:buNone/>
              <a:defRPr spc="-25" sz="2500">
                <a:latin typeface="+mn-lt"/>
                <a:ea typeface="+mn-ea"/>
                <a:cs typeface="+mn-cs"/>
                <a:sym typeface="Produkt Extralight"/>
              </a:defRPr>
            </a:pPr>
            <a:r>
              <a:t>Regia di Peter Jackson, Costa Botes. Con Peter Jackson, Johnny Morris, Costa Botes, Harvey Weinstein, Leonard Maltin. Genere Mockumentary 1995, durata 52 minuti.</a:t>
            </a:r>
          </a:p>
        </p:txBody>
      </p:sp>
      <p:pic>
        <p:nvPicPr>
          <p:cNvPr id="453" name="forgotten silver   trailer" descr="forgotten silver   trailer"/>
          <p:cNvPicPr>
            <a:picLocks noChangeAspect="0"/>
          </p:cNvPicPr>
          <p:nvPr>
            <a:videoFile xmlns:mc="http://schemas.openxmlformats.org/markup-compatibility/2006" xmlns:aiw="http://developer.apple.com/namespaces/iwork" r:link="rId3" mc:Ignorable="aiw" aiw:title="forgotten silver   trailer" aiw:author="Vin Var"/>
          </p:nvPr>
        </p:nvPicPr>
        <p:blipFill>
          <a:blip r:embed="rId4">
            <a:extLst/>
          </a:blip>
          <a:stretch>
            <a:fillRect/>
          </a:stretch>
        </p:blipFill>
        <p:spPr>
          <a:xfrm>
            <a:off x="8408014" y="947501"/>
            <a:ext cx="9179354" cy="6884515"/>
          </a:xfrm>
          <a:prstGeom prst="rect">
            <a:avLst/>
          </a:prstGeom>
        </p:spPr>
      </p:pic>
      <p:sp>
        <p:nvSpPr>
          <p:cNvPr id="454" name="Secondo il Mockumentary Colin McKenzie avrebbe inventato moltissime tecniche cinematografiche fondamentali ben prima dei veri pionieri del cinema. Secondo il documentario, McKenzie avrebbe:…"/>
          <p:cNvSpPr txBox="1"/>
          <p:nvPr/>
        </p:nvSpPr>
        <p:spPr>
          <a:xfrm>
            <a:off x="2095875" y="8202962"/>
            <a:ext cx="20192250" cy="3298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sz="2600">
                <a:latin typeface="Produkt Regular"/>
                <a:ea typeface="Produkt Regular"/>
                <a:cs typeface="Produkt Regular"/>
                <a:sym typeface="Produkt Regular"/>
              </a:defRPr>
            </a:pPr>
            <a:r>
              <a:t>Secondo il Mockumentary </a:t>
            </a:r>
            <a:r>
              <a:t>Colin McKenzie </a:t>
            </a:r>
            <a:r>
              <a:t>avrebbe inventato moltissime tecniche cinematografiche fondamentali </a:t>
            </a:r>
            <a:r>
              <a:t>ben prima</a:t>
            </a:r>
            <a:r>
              <a:t> dei veri pionieri del cinema. Secondo il documentario, McKenzie avrebbe:</a:t>
            </a:r>
          </a:p>
          <a:p>
            <a:pPr marL="457200" indent="-317500" defTabSz="457200">
              <a:spcBef>
                <a:spcPts val="1200"/>
              </a:spcBef>
              <a:buSzPct val="100000"/>
              <a:buFont typeface="Times Roman"/>
              <a:buChar char="•"/>
              <a:defRPr sz="2600">
                <a:latin typeface="Produkt Regular"/>
                <a:ea typeface="Produkt Regular"/>
                <a:cs typeface="Produkt Regular"/>
                <a:sym typeface="Produkt Regular"/>
              </a:defRPr>
            </a:pPr>
            <a:r>
              <a:t>realizzato il primo film sonoro e a colori,</a:t>
            </a:r>
          </a:p>
          <a:p>
            <a:pPr marL="457200" indent="-317500" defTabSz="457200">
              <a:spcBef>
                <a:spcPts val="1200"/>
              </a:spcBef>
              <a:buSzPct val="100000"/>
              <a:buFont typeface="Times Roman"/>
              <a:buChar char="•"/>
              <a:defRPr sz="2600">
                <a:latin typeface="Produkt Regular"/>
                <a:ea typeface="Produkt Regular"/>
                <a:cs typeface="Produkt Regular"/>
                <a:sym typeface="Produkt Regular"/>
              </a:defRPr>
            </a:pPr>
            <a:r>
              <a:t>inventato il carrello da ripresa,</a:t>
            </a:r>
          </a:p>
          <a:p>
            <a:pPr marL="457200" indent="-317500" defTabSz="457200">
              <a:spcBef>
                <a:spcPts val="1200"/>
              </a:spcBef>
              <a:buSzPct val="100000"/>
              <a:buFont typeface="Times Roman"/>
              <a:buChar char="•"/>
              <a:defRPr sz="2600">
                <a:latin typeface="Produkt Regular"/>
                <a:ea typeface="Produkt Regular"/>
                <a:cs typeface="Produkt Regular"/>
                <a:sym typeface="Produkt Regular"/>
              </a:defRPr>
            </a:pPr>
            <a:r>
              <a:t>girato un colossal epico negli anni ’20,</a:t>
            </a:r>
          </a:p>
          <a:p>
            <a:pPr marL="457200" indent="-317500" defTabSz="457200">
              <a:spcBef>
                <a:spcPts val="1200"/>
              </a:spcBef>
              <a:buSzPct val="100000"/>
              <a:buFont typeface="Times Roman"/>
              <a:buChar char="•"/>
              <a:defRPr sz="2600">
                <a:latin typeface="Produkt Regular"/>
                <a:ea typeface="Produkt Regular"/>
                <a:cs typeface="Produkt Regular"/>
                <a:sym typeface="Produkt Regular"/>
              </a:defRPr>
            </a:pPr>
            <a:r>
              <a:t>e persino costruito un enorme studio cinematografico nella giungla.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53"/>
                </p:tgtEl>
              </p:cMediaNode>
            </p:video>
            <p:seq concurrent="1" prevAc="none" nextAc="seek">
              <p:cTn id="8" evtFilter="cancelBubble" nodeType="interactiveSeq" restart="whenNotActive" fill="hold">
                <p:stCondLst>
                  <p:cond delay="0" evt="onClick">
                    <p:tgtEl>
                      <p:spTgt spid="45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53"/>
                                        </p:tgtEl>
                                      </p:cBhvr>
                                    </p:cmd>
                                  </p:childTnLst>
                                </p:cTn>
                              </p:par>
                            </p:childTnLst>
                          </p:cTn>
                        </p:par>
                      </p:childTnLst>
                    </p:cTn>
                  </p:par>
                </p:childTnLst>
              </p:cTn>
              <p:nextCondLst>
                <p:cond delay="0" evt="onClick">
                  <p:tgtEl>
                    <p:spTgt spid="45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57" name="This is the Spinal Tap…"/>
          <p:cNvSpPr txBox="1"/>
          <p:nvPr>
            <p:ph type="body" sz="quarter" idx="4294967295"/>
          </p:nvPr>
        </p:nvSpPr>
        <p:spPr>
          <a:xfrm>
            <a:off x="1348680" y="1087364"/>
            <a:ext cx="5922120" cy="4089401"/>
          </a:xfrm>
          <a:prstGeom prst="rect">
            <a:avLst/>
          </a:prstGeom>
        </p:spPr>
        <p:txBody>
          <a:bodyPr anchor="ctr"/>
          <a:lstStyle/>
          <a:p>
            <a:pPr marL="0" indent="0">
              <a:lnSpc>
                <a:spcPct val="90000"/>
              </a:lnSpc>
              <a:spcBef>
                <a:spcPts val="0"/>
              </a:spcBef>
              <a:buSzTx/>
              <a:buNone/>
              <a:defRPr spc="-39">
                <a:latin typeface="+mn-lt"/>
                <a:ea typeface="+mn-ea"/>
                <a:cs typeface="+mn-cs"/>
                <a:sym typeface="Produkt Extralight"/>
              </a:defRPr>
            </a:pPr>
            <a:r>
              <a:t>This is the Spinal Tap</a:t>
            </a:r>
          </a:p>
          <a:p>
            <a:pPr marL="0" indent="0">
              <a:lnSpc>
                <a:spcPct val="90000"/>
              </a:lnSpc>
              <a:spcBef>
                <a:spcPts val="0"/>
              </a:spcBef>
              <a:buSzTx/>
              <a:buNone/>
              <a:defRPr spc="-25" sz="2500">
                <a:latin typeface="+mn-lt"/>
                <a:ea typeface="+mn-ea"/>
                <a:cs typeface="+mn-cs"/>
                <a:sym typeface="Produkt Extralight"/>
              </a:defRPr>
            </a:pPr>
            <a:r>
              <a:t>Regia di Ron Reiner, 1984.</a:t>
            </a:r>
          </a:p>
        </p:txBody>
      </p:sp>
      <p:sp>
        <p:nvSpPr>
          <p:cNvPr id="458" name="Nato come mockumentary che prendeva in giro il rock ha talmente successo che gli Spinal Tap si formano veramente, andando in tour e incidendo almeno 3 dischi."/>
          <p:cNvSpPr txBox="1"/>
          <p:nvPr/>
        </p:nvSpPr>
        <p:spPr>
          <a:xfrm>
            <a:off x="2095875" y="9371362"/>
            <a:ext cx="20192250" cy="9618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200"/>
              </a:spcBef>
              <a:defRPr sz="2600">
                <a:latin typeface="Produkt Regular"/>
                <a:ea typeface="Produkt Regular"/>
                <a:cs typeface="Produkt Regular"/>
                <a:sym typeface="Produkt Regular"/>
              </a:defRPr>
            </a:lvl1pPr>
          </a:lstStyle>
          <a:p>
            <a:pPr/>
            <a:r>
              <a:t>Nato come mockumentary che prendeva in giro il rock ha talmente successo che gli Spinal Tap si formano veramente, andando in tour e incidendo almeno 3 dischi. </a:t>
            </a:r>
          </a:p>
        </p:txBody>
      </p:sp>
      <p:pic>
        <p:nvPicPr>
          <p:cNvPr id="459" name="This is Spinal Tap - 41st Anniversary - Official Trailer (2025) Christopher Guest, Harry Shearer" descr="This is Spinal Tap - 41st Anniversary - Official Trailer (2025) Christopher Guest, Harry Shearer"/>
          <p:cNvPicPr>
            <a:picLocks noChangeAspect="0"/>
          </p:cNvPicPr>
          <p:nvPr>
            <a:videoFile xmlns:mc="http://schemas.openxmlformats.org/markup-compatibility/2006" xmlns:aiw="http://developer.apple.com/namespaces/iwork" r:link="rId3" mc:Ignorable="aiw" aiw:title="This is Spinal Tap - 41st Anniversary - Official Trailer (2025) Christopher Guest, Harry Shearer" aiw:author="IGN"/>
          </p:nvPr>
        </p:nvPicPr>
        <p:blipFill>
          <a:blip r:embed="rId4">
            <a:extLst/>
          </a:blip>
          <a:stretch>
            <a:fillRect/>
          </a:stretch>
        </p:blipFill>
        <p:spPr>
          <a:xfrm>
            <a:off x="7760496" y="1757952"/>
            <a:ext cx="11268321" cy="633843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5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59"/>
                </p:tgtEl>
              </p:cMediaNode>
            </p:video>
            <p:seq concurrent="1" prevAc="none" nextAc="seek">
              <p:cTn id="8" evtFilter="cancelBubble" nodeType="interactiveSeq" restart="whenNotActive" fill="hold">
                <p:stCondLst>
                  <p:cond delay="0" evt="onClick">
                    <p:tgtEl>
                      <p:spTgt spid="45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59"/>
                                        </p:tgtEl>
                                      </p:cBhvr>
                                    </p:cmd>
                                  </p:childTnLst>
                                </p:cTn>
                              </p:par>
                            </p:childTnLst>
                          </p:cTn>
                        </p:par>
                      </p:childTnLst>
                    </p:cTn>
                  </p:par>
                </p:childTnLst>
              </p:cTn>
              <p:nextCondLst>
                <p:cond delay="0" evt="onClick">
                  <p:tgtEl>
                    <p:spTgt spid="459"/>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62" name="Un gesto di inutile e immotivata gentilezza…"/>
          <p:cNvSpPr txBox="1"/>
          <p:nvPr>
            <p:ph type="body" sz="half" idx="4294967295"/>
          </p:nvPr>
        </p:nvSpPr>
        <p:spPr>
          <a:xfrm>
            <a:off x="4713625" y="8765126"/>
            <a:ext cx="16925310" cy="4089401"/>
          </a:xfrm>
          <a:prstGeom prst="rect">
            <a:avLst/>
          </a:prstGeom>
        </p:spPr>
        <p:txBody>
          <a:bodyPr anchor="ctr"/>
          <a:lstStyle/>
          <a:p>
            <a:pPr marL="0" indent="0">
              <a:lnSpc>
                <a:spcPct val="90000"/>
              </a:lnSpc>
              <a:spcBef>
                <a:spcPts val="0"/>
              </a:spcBef>
              <a:buSzTx/>
              <a:buNone/>
              <a:defRPr spc="-39">
                <a:latin typeface="+mn-lt"/>
                <a:ea typeface="+mn-ea"/>
                <a:cs typeface="+mn-cs"/>
                <a:sym typeface="Produkt Extralight"/>
              </a:defRPr>
            </a:pPr>
            <a:r>
              <a:t>Un gesto di inutile e immotivata gentilezza</a:t>
            </a:r>
          </a:p>
          <a:p>
            <a:pPr marL="0" indent="0" defTabSz="457200">
              <a:spcBef>
                <a:spcPts val="0"/>
              </a:spcBef>
              <a:buSzTx/>
              <a:buNone/>
              <a:defRPr sz="2200">
                <a:latin typeface="Produkt-Extralight"/>
                <a:ea typeface="Produkt-Extralight"/>
                <a:cs typeface="Produkt-Extralight"/>
                <a:sym typeface="Produkt-Extralight"/>
              </a:defRPr>
            </a:pPr>
            <a:r>
              <a:t>Una produzione Cineforum Bolzano 2019.</a:t>
            </a:r>
          </a:p>
          <a:p>
            <a:pPr marL="0" indent="0" defTabSz="457200">
              <a:spcBef>
                <a:spcPts val="0"/>
              </a:spcBef>
              <a:buSzTx/>
              <a:buNone/>
              <a:defRPr sz="2200">
                <a:latin typeface="Produkt-Extralight"/>
                <a:ea typeface="Produkt-Extralight"/>
                <a:cs typeface="Produkt-Extralight"/>
                <a:sym typeface="Produkt-Extralight"/>
              </a:defRPr>
            </a:pPr>
            <a:r>
              <a:t>Mockumentary sul bullismo realizzato nell'ambito del bando "Tutti i giovani sono una risorsa" del Comune di Bolzano con gli studenti della IIC del Liceo Pascoli. </a:t>
            </a:r>
          </a:p>
          <a:p>
            <a:pPr marL="0" indent="0" defTabSz="457200">
              <a:spcBef>
                <a:spcPts val="0"/>
              </a:spcBef>
              <a:buSzTx/>
              <a:buNone/>
              <a:defRPr sz="2200">
                <a:latin typeface="Produkt-Extralight"/>
                <a:ea typeface="Produkt-Extralight"/>
                <a:cs typeface="Produkt-Extralight"/>
                <a:sym typeface="Produkt-Extralight"/>
              </a:defRPr>
            </a:pPr>
            <a:r>
              <a:t>Regia di Federico Greco (già autore di PIIGS campione di incassi 2017) </a:t>
            </a:r>
          </a:p>
          <a:p>
            <a:pPr marL="0" indent="0" defTabSz="457200">
              <a:spcBef>
                <a:spcPts val="0"/>
              </a:spcBef>
              <a:buSzTx/>
              <a:buNone/>
              <a:defRPr sz="2200">
                <a:latin typeface="Produkt-Extralight"/>
                <a:ea typeface="Produkt-Extralight"/>
                <a:cs typeface="Produkt-Extralight"/>
                <a:sym typeface="Produkt-Extralight"/>
              </a:defRPr>
            </a:pPr>
            <a:r>
              <a:t>Prodotto in collaborazione con l'Assessorato ai Giovani del Comune di Bolzano </a:t>
            </a:r>
          </a:p>
          <a:p>
            <a:pPr marL="0" indent="0" defTabSz="457200">
              <a:spcBef>
                <a:spcPts val="0"/>
              </a:spcBef>
              <a:buSzTx/>
              <a:buNone/>
              <a:defRPr sz="2200">
                <a:latin typeface="Produkt-Extralight"/>
                <a:ea typeface="Produkt-Extralight"/>
                <a:cs typeface="Produkt-Extralight"/>
                <a:sym typeface="Produkt-Extralight"/>
              </a:defRPr>
            </a:pPr>
            <a:r>
              <a:t>Presentato in occasione della  Giornata Nazionale contro il Bullismo e il Cyberbullismo </a:t>
            </a:r>
          </a:p>
        </p:txBody>
      </p:sp>
      <p:pic>
        <p:nvPicPr>
          <p:cNvPr id="463" name="Un gesto di inutile e immotivata gentilezza" descr="Un gesto di inutile e immotivata gentilezza"/>
          <p:cNvPicPr>
            <a:picLocks noChangeAspect="0"/>
          </p:cNvPicPr>
          <p:nvPr>
            <a:videoFile xmlns:mc="http://schemas.openxmlformats.org/markup-compatibility/2006" xmlns:aiw="http://developer.apple.com/namespaces/iwork" r:link="rId3" mc:Ignorable="aiw" aiw:title="Un gesto di inutile e immotivata gentilezza" aiw:author="Cineforum Bolzano - Videodrome"/>
          </p:nvPr>
        </p:nvPicPr>
        <p:blipFill>
          <a:blip r:embed="rId4">
            <a:extLst/>
          </a:blip>
          <a:stretch>
            <a:fillRect/>
          </a:stretch>
        </p:blipFill>
        <p:spPr>
          <a:xfrm>
            <a:off x="4636453" y="793102"/>
            <a:ext cx="15111094" cy="849999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6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63"/>
                </p:tgtEl>
              </p:cMediaNode>
            </p:video>
            <p:seq concurrent="1" prevAc="none" nextAc="seek">
              <p:cTn id="8" evtFilter="cancelBubble" nodeType="interactiveSeq" restart="whenNotActive" fill="hold">
                <p:stCondLst>
                  <p:cond delay="0" evt="onClick">
                    <p:tgtEl>
                      <p:spTgt spid="46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63"/>
                                        </p:tgtEl>
                                      </p:cBhvr>
                                    </p:cmd>
                                  </p:childTnLst>
                                </p:cTn>
                              </p:par>
                            </p:childTnLst>
                          </p:cTn>
                        </p:par>
                      </p:childTnLst>
                    </p:cTn>
                  </p:par>
                </p:childTnLst>
              </p:cTn>
              <p:nextCondLst>
                <p:cond delay="0" evt="onClick">
                  <p:tgtEl>
                    <p:spTgt spid="46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66" name="Accordi e Disaccordi…"/>
          <p:cNvSpPr txBox="1"/>
          <p:nvPr>
            <p:ph type="body" sz="half" idx="4294967295"/>
          </p:nvPr>
        </p:nvSpPr>
        <p:spPr>
          <a:xfrm>
            <a:off x="5092774" y="8480764"/>
            <a:ext cx="16925310" cy="4089401"/>
          </a:xfrm>
          <a:prstGeom prst="rect">
            <a:avLst/>
          </a:prstGeom>
        </p:spPr>
        <p:txBody>
          <a:bodyPr anchor="ctr"/>
          <a:lstStyle/>
          <a:p>
            <a:pPr marL="0" indent="0">
              <a:lnSpc>
                <a:spcPct val="90000"/>
              </a:lnSpc>
              <a:spcBef>
                <a:spcPts val="0"/>
              </a:spcBef>
              <a:buSzTx/>
              <a:buNone/>
              <a:defRPr spc="-39">
                <a:latin typeface="+mn-lt"/>
                <a:ea typeface="+mn-ea"/>
                <a:cs typeface="+mn-cs"/>
                <a:sym typeface="Produkt Extralight"/>
              </a:defRPr>
            </a:pPr>
            <a:r>
              <a:t>Accordi e Disaccordi</a:t>
            </a:r>
          </a:p>
          <a:p>
            <a:pPr marL="0" indent="0" defTabSz="457200">
              <a:spcBef>
                <a:spcPts val="0"/>
              </a:spcBef>
              <a:buSzTx/>
              <a:buNone/>
              <a:defRPr sz="2200">
                <a:latin typeface="Produkt-Extralight"/>
                <a:ea typeface="Produkt-Extralight"/>
                <a:cs typeface="Produkt-Extralight"/>
                <a:sym typeface="Produkt-Extralight"/>
              </a:defRPr>
            </a:pPr>
            <a:r>
              <a:t>Regia di Woody Allen. Con Sean Penn, Samantha Morton, Uma Thurman, Brian Markinson, Anthony LaPaglia. </a:t>
            </a:r>
          </a:p>
          <a:p>
            <a:pPr marL="0" indent="0" defTabSz="457200">
              <a:spcBef>
                <a:spcPts val="0"/>
              </a:spcBef>
              <a:buSzTx/>
              <a:buNone/>
              <a:defRPr sz="2200">
                <a:latin typeface="Produkt-Extralight"/>
                <a:ea typeface="Produkt-Extralight"/>
                <a:cs typeface="Produkt-Extralight"/>
                <a:sym typeface="Produkt-Extralight"/>
              </a:defRPr>
            </a:pPr>
            <a:r>
              <a:t>Titolo originale: Sweet and Lowdown. Genere Commedia, - USA, 1999, durata 92 minuti. </a:t>
            </a:r>
          </a:p>
        </p:txBody>
      </p:sp>
      <p:pic>
        <p:nvPicPr>
          <p:cNvPr id="467" name="Accordi e disaccordi (film 1999) TRAILER ITALIANO" descr="Accordi e disaccordi (film 1999) TRAILER ITALIANO"/>
          <p:cNvPicPr>
            <a:picLocks noChangeAspect="0"/>
          </p:cNvPicPr>
          <p:nvPr>
            <a:videoFile xmlns:mc="http://schemas.openxmlformats.org/markup-compatibility/2006" xmlns:aiw="http://developer.apple.com/namespaces/iwork" r:link="rId3" mc:Ignorable="aiw" aiw:title="Accordi e disaccordi (film 1999) TRAILER ITALIANO" aiw:author="HOME CINEMA TRAILER"/>
          </p:nvPr>
        </p:nvPicPr>
        <p:blipFill>
          <a:blip r:embed="rId4">
            <a:extLst/>
          </a:blip>
          <a:stretch>
            <a:fillRect/>
          </a:stretch>
        </p:blipFill>
        <p:spPr>
          <a:xfrm>
            <a:off x="5048280" y="479612"/>
            <a:ext cx="16256001"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67"/>
                </p:tgtEl>
              </p:cMediaNode>
            </p:video>
            <p:seq concurrent="1" prevAc="none" nextAc="seek">
              <p:cTn id="8" evtFilter="cancelBubble" nodeType="interactiveSeq" restart="whenNotActive" fill="hold">
                <p:stCondLst>
                  <p:cond delay="0" evt="onClick">
                    <p:tgtEl>
                      <p:spTgt spid="46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67"/>
                                        </p:tgtEl>
                                      </p:cBhvr>
                                    </p:cmd>
                                  </p:childTnLst>
                                </p:cTn>
                              </p:par>
                            </p:childTnLst>
                          </p:cTn>
                        </p:par>
                      </p:childTnLst>
                    </p:cTn>
                  </p:par>
                </p:childTnLst>
              </p:cTn>
              <p:nextCondLst>
                <p:cond delay="0" evt="onClick">
                  <p:tgtEl>
                    <p:spTgt spid="46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Pandorum è il risveglio in un incubo. Un risveglio gelato, brusco, affannato, viscerale. Il risveglio in un mondo di terrore, fatto del freddo metallo e dell’enorme oscurità di una nave spaziale alla deriva nello spazio profondo per una missione inizialm"/>
          <p:cNvSpPr txBox="1"/>
          <p:nvPr/>
        </p:nvSpPr>
        <p:spPr>
          <a:xfrm>
            <a:off x="1713355" y="5629324"/>
            <a:ext cx="19674054" cy="7196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t>Pandorum è il risveglio in un incubo. Un risveglio gelato, brusco, affannato, viscerale. Il risveglio in un mondo di terrore, fatto del freddo metallo e dell’enorme oscurità di una nave spaziale alla deriva nello spazio profondo per una missione inizialmente ignota perché il sonno criogenico ci ha privato della memoria. A tratti riaffiorano flash e nozioni. Piano ci risulta chiaro che qualcosa non funziona. Ma cosa? Il trentaseienne regista germanico Christian Alvart al suo quarto film pone le domande esistenziali fondamentali </a:t>
            </a:r>
            <a:r>
              <a:rPr b="1">
                <a:latin typeface="Graphik"/>
                <a:ea typeface="Graphik"/>
                <a:cs typeface="Graphik"/>
                <a:sym typeface="Graphik"/>
              </a:rPr>
              <a:t>“Chi sono? Perché sono qui? Dove sto andando?” </a:t>
            </a:r>
            <a:r>
              <a:t>alla base dell’incipit. Il riaffiorare della memoria di sedimenti non porta giovamento, ma porta a sprofondare in uno dei peggiori incubi che l’uomo possa concepire. Un incubo infestato da creature antropofaghe di cui non se ne conosce la provenienza. Un incubo disturbato dalle allucinazioni spaziali dove spesso non si riesce a distinguere la realtà dalla distorsione mentale. Pandorum è il risveglio nelle fauci di un'orda famelica di creature mostruose. Pandorum è un’arca di Noé arenata nel vuoto. Pandorum è l’allucinazione violenta ed ingannevole che tradisce ogni apparenza. Pandorum è un parto della mente.</a:t>
            </a:r>
          </a:p>
        </p:txBody>
      </p:sp>
      <p:sp>
        <p:nvSpPr>
          <p:cNvPr id="197" name="Regia di Christian Alvart. Con Dennis Quaid, Ben Foster, Cam Gigandet, Cung Le, Antje Traue, Norman Reedus.. Genere  Fantascienza, Azione, Horror - USA, Germania, 2009, durata 108 minuti."/>
          <p:cNvSpPr txBox="1"/>
          <p:nvPr/>
        </p:nvSpPr>
        <p:spPr>
          <a:xfrm>
            <a:off x="3931074" y="3940312"/>
            <a:ext cx="15238616" cy="1621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Regia di Christian Alvart. Con Dennis Quaid, Ben Foster, Cam Gigandet, Cung Le, Antje Traue, Norman Reedus.. Genere  Fantascienza, Azione, Horror - USA, Germania, 2009, durata 108 minuti.</a:t>
            </a:r>
          </a:p>
        </p:txBody>
      </p:sp>
      <p:sp>
        <p:nvSpPr>
          <p:cNvPr id="198" name="PANDORUM"/>
          <p:cNvSpPr txBox="1"/>
          <p:nvPr/>
        </p:nvSpPr>
        <p:spPr>
          <a:xfrm>
            <a:off x="3939451" y="2826576"/>
            <a:ext cx="4445789" cy="11478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lvl1pPr>
          </a:lstStyle>
          <a:p>
            <a:pPr/>
            <a:r>
              <a:t>PANDORUM</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Cartone Animati"/>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Cartone Animati</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72" name="Top 10 studi di animazione nel mondo…"/>
          <p:cNvSpPr txBox="1"/>
          <p:nvPr/>
        </p:nvSpPr>
        <p:spPr>
          <a:xfrm>
            <a:off x="832833" y="1585214"/>
            <a:ext cx="22718332" cy="105455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90000"/>
              </a:lnSpc>
              <a:spcBef>
                <a:spcPts val="0"/>
              </a:spcBef>
              <a:defRPr spc="-50" sz="5000">
                <a:latin typeface="+mn-lt"/>
                <a:ea typeface="+mn-ea"/>
                <a:cs typeface="+mn-cs"/>
                <a:sym typeface="Produkt Extralight"/>
              </a:defRPr>
            </a:pPr>
          </a:p>
          <a:p>
            <a:pPr algn="ctr">
              <a:lnSpc>
                <a:spcPct val="90000"/>
              </a:lnSpc>
              <a:spcBef>
                <a:spcPts val="0"/>
              </a:spcBef>
              <a:defRPr spc="-79" sz="8000">
                <a:latin typeface="+mn-lt"/>
                <a:ea typeface="+mn-ea"/>
                <a:cs typeface="+mn-cs"/>
                <a:sym typeface="Produkt Extralight"/>
              </a:defRPr>
            </a:pPr>
            <a:r>
              <a:t>Top 10 studi di animazione nel mondo </a:t>
            </a:r>
          </a:p>
          <a:p>
            <a:pPr algn="ctr">
              <a:lnSpc>
                <a:spcPct val="90000"/>
              </a:lnSpc>
              <a:spcBef>
                <a:spcPts val="0"/>
              </a:spcBef>
              <a:defRPr spc="-29" sz="3000">
                <a:latin typeface="+mn-lt"/>
                <a:ea typeface="+mn-ea"/>
                <a:cs typeface="+mn-cs"/>
                <a:sym typeface="Produkt Extralight"/>
              </a:defRPr>
            </a:pPr>
            <a:r>
              <a:t>	</a:t>
            </a:r>
          </a:p>
          <a:p>
            <a:pPr algn="ctr">
              <a:lnSpc>
                <a:spcPct val="90000"/>
              </a:lnSpc>
              <a:spcBef>
                <a:spcPts val="0"/>
              </a:spcBef>
              <a:defRPr spc="-29" sz="3000">
                <a:latin typeface="+mn-lt"/>
                <a:ea typeface="+mn-ea"/>
                <a:cs typeface="+mn-cs"/>
                <a:sym typeface="Produkt Extralight"/>
              </a:defRPr>
            </a:pPr>
            <a:r>
              <a:t>             </a:t>
            </a:r>
            <a:r>
              <a:rPr spc="-50" sz="5000"/>
              <a:t> 1 Walt Disney Animation Studios (25% del mercato nord americano)	</a:t>
            </a:r>
            <a:endParaRPr spc="-50" sz="5000"/>
          </a:p>
          <a:p>
            <a:pPr algn="ctr">
              <a:lnSpc>
                <a:spcPct val="90000"/>
              </a:lnSpc>
              <a:spcBef>
                <a:spcPts val="0"/>
              </a:spcBef>
              <a:defRPr spc="-50" sz="5000">
                <a:latin typeface="+mn-lt"/>
                <a:ea typeface="+mn-ea"/>
                <a:cs typeface="+mn-cs"/>
                <a:sym typeface="Produkt Extralight"/>
              </a:defRPr>
            </a:pPr>
            <a:r>
              <a:t>2  Pixar Animation Studios (dal 2006 incorporata a Disney)</a:t>
            </a:r>
          </a:p>
          <a:p>
            <a:pPr algn="ctr">
              <a:lnSpc>
                <a:spcPct val="90000"/>
              </a:lnSpc>
              <a:spcBef>
                <a:spcPts val="0"/>
              </a:spcBef>
              <a:defRPr spc="-50" sz="5000">
                <a:latin typeface="+mn-lt"/>
                <a:ea typeface="+mn-ea"/>
                <a:cs typeface="+mn-cs"/>
                <a:sym typeface="Produkt Extralight"/>
              </a:defRPr>
            </a:pPr>
            <a:r>
              <a:t>3 Sony Pictures Animation</a:t>
            </a:r>
          </a:p>
          <a:p>
            <a:pPr algn="ctr">
              <a:lnSpc>
                <a:spcPct val="90000"/>
              </a:lnSpc>
              <a:spcBef>
                <a:spcPts val="0"/>
              </a:spcBef>
              <a:defRPr spc="-50" sz="5000">
                <a:latin typeface="+mn-lt"/>
                <a:ea typeface="+mn-ea"/>
                <a:cs typeface="+mn-cs"/>
                <a:sym typeface="Produkt Extralight"/>
              </a:defRPr>
            </a:pPr>
            <a:r>
              <a:t>4 Netflix Animation</a:t>
            </a:r>
          </a:p>
          <a:p>
            <a:pPr algn="ctr">
              <a:lnSpc>
                <a:spcPct val="90000"/>
              </a:lnSpc>
              <a:spcBef>
                <a:spcPts val="0"/>
              </a:spcBef>
              <a:defRPr spc="-50" sz="5000">
                <a:latin typeface="+mn-lt"/>
                <a:ea typeface="+mn-ea"/>
                <a:cs typeface="+mn-cs"/>
                <a:sym typeface="Produkt Extralight"/>
              </a:defRPr>
            </a:pPr>
            <a:r>
              <a:t>5 Illumination Entertainment</a:t>
            </a:r>
          </a:p>
          <a:p>
            <a:pPr algn="ctr">
              <a:lnSpc>
                <a:spcPct val="90000"/>
              </a:lnSpc>
              <a:spcBef>
                <a:spcPts val="0"/>
              </a:spcBef>
              <a:defRPr spc="-50" sz="5000">
                <a:latin typeface="+mn-lt"/>
                <a:ea typeface="+mn-ea"/>
                <a:cs typeface="+mn-cs"/>
                <a:sym typeface="Produkt Extralight"/>
              </a:defRPr>
            </a:pPr>
            <a:r>
              <a:t>6  DreamWorks Animation</a:t>
            </a:r>
          </a:p>
          <a:p>
            <a:pPr algn="ctr">
              <a:lnSpc>
                <a:spcPct val="90000"/>
              </a:lnSpc>
              <a:spcBef>
                <a:spcPts val="0"/>
              </a:spcBef>
              <a:defRPr spc="-50" sz="5000">
                <a:latin typeface="+mn-lt"/>
                <a:ea typeface="+mn-ea"/>
                <a:cs typeface="+mn-cs"/>
                <a:sym typeface="Produkt Extralight"/>
              </a:defRPr>
            </a:pPr>
            <a:r>
              <a:t>7 Warner Bros. Animation</a:t>
            </a:r>
          </a:p>
          <a:p>
            <a:pPr algn="ctr">
              <a:lnSpc>
                <a:spcPct val="90000"/>
              </a:lnSpc>
              <a:spcBef>
                <a:spcPts val="0"/>
              </a:spcBef>
              <a:defRPr spc="-50" sz="5000">
                <a:latin typeface="+mn-lt"/>
                <a:ea typeface="+mn-ea"/>
                <a:cs typeface="+mn-cs"/>
                <a:sym typeface="Produkt Extralight"/>
              </a:defRPr>
            </a:pPr>
            <a:r>
              <a:t>8 Toei Animation</a:t>
            </a:r>
          </a:p>
          <a:p>
            <a:pPr algn="ctr">
              <a:lnSpc>
                <a:spcPct val="90000"/>
              </a:lnSpc>
              <a:spcBef>
                <a:spcPts val="0"/>
              </a:spcBef>
              <a:defRPr spc="-50" sz="5000">
                <a:latin typeface="+mn-lt"/>
                <a:ea typeface="+mn-ea"/>
                <a:cs typeface="+mn-cs"/>
                <a:sym typeface="Produkt Extralight"/>
              </a:defRPr>
            </a:pPr>
            <a:r>
              <a:t>9 Studio Ghibli</a:t>
            </a:r>
          </a:p>
          <a:p>
            <a:pPr algn="ctr">
              <a:lnSpc>
                <a:spcPct val="90000"/>
              </a:lnSpc>
              <a:spcBef>
                <a:spcPts val="0"/>
              </a:spcBef>
              <a:defRPr spc="-50" sz="5000">
                <a:latin typeface="+mn-lt"/>
                <a:ea typeface="+mn-ea"/>
                <a:cs typeface="+mn-cs"/>
                <a:sym typeface="Produkt Extralight"/>
              </a:defRPr>
            </a:pPr>
            <a:r>
              <a:t>10 Nickelodeon Movies</a:t>
            </a:r>
          </a:p>
          <a:p>
            <a:pPr algn="ctr">
              <a:lnSpc>
                <a:spcPct val="90000"/>
              </a:lnSpc>
              <a:spcBef>
                <a:spcPts val="0"/>
              </a:spcBef>
              <a:defRPr spc="-29" sz="3000">
                <a:latin typeface="+mn-lt"/>
                <a:ea typeface="+mn-ea"/>
                <a:cs typeface="+mn-cs"/>
                <a:sym typeface="Produkt Extralight"/>
              </a:defRPr>
            </a:pPr>
            <a:r>
              <a:t>	</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75" name="un VERO FILM magistrale…"/>
          <p:cNvSpPr txBox="1"/>
          <p:nvPr/>
        </p:nvSpPr>
        <p:spPr>
          <a:xfrm>
            <a:off x="6102972" y="10948436"/>
            <a:ext cx="12178056" cy="20731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90000"/>
              </a:lnSpc>
              <a:spcBef>
                <a:spcPts val="0"/>
              </a:spcBef>
              <a:defRPr spc="-62" sz="6200">
                <a:latin typeface="+mn-lt"/>
                <a:ea typeface="+mn-ea"/>
                <a:cs typeface="+mn-cs"/>
                <a:sym typeface="Produkt Extralight"/>
              </a:defRPr>
            </a:pPr>
            <a:r>
              <a:t>un VERO FILM magistrale </a:t>
            </a:r>
          </a:p>
          <a:p>
            <a:pPr algn="ctr">
              <a:lnSpc>
                <a:spcPct val="90000"/>
              </a:lnSpc>
              <a:spcBef>
                <a:spcPts val="0"/>
              </a:spcBef>
              <a:defRPr spc="-62" sz="6200">
                <a:latin typeface="+mn-lt"/>
                <a:ea typeface="+mn-ea"/>
                <a:cs typeface="+mn-cs"/>
                <a:sym typeface="Produkt Extralight"/>
              </a:defRPr>
            </a:pPr>
            <a:r>
              <a:t>dal punto di vista cinematografico</a:t>
            </a:r>
          </a:p>
        </p:txBody>
      </p:sp>
      <p:sp>
        <p:nvSpPr>
          <p:cNvPr id="476" name="Toy Story III"/>
          <p:cNvSpPr txBox="1"/>
          <p:nvPr/>
        </p:nvSpPr>
        <p:spPr>
          <a:xfrm>
            <a:off x="10033673" y="2113136"/>
            <a:ext cx="4316654" cy="11351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2" sz="6200">
                <a:latin typeface="+mn-lt"/>
                <a:ea typeface="+mn-ea"/>
                <a:cs typeface="+mn-cs"/>
                <a:sym typeface="Produkt Extralight"/>
              </a:defRPr>
            </a:lvl1pPr>
          </a:lstStyle>
          <a:p>
            <a:pPr/>
            <a:r>
              <a:t>Toy Story III</a:t>
            </a:r>
          </a:p>
        </p:txBody>
      </p:sp>
      <p:pic>
        <p:nvPicPr>
          <p:cNvPr id="477" name="Assalto al treno | Toy Story 3" descr="Assalto al treno | Toy Story 3"/>
          <p:cNvPicPr>
            <a:picLocks noChangeAspect="0"/>
          </p:cNvPicPr>
          <p:nvPr>
            <a:videoFile xmlns:mc="http://schemas.openxmlformats.org/markup-compatibility/2006" xmlns:aiw="http://developer.apple.com/namespaces/iwork" r:link="rId3" mc:Ignorable="aiw" aiw:title="Assalto al treno | Toy Story 3" aiw:author="DisneyJuniorIT"/>
          </p:nvPr>
        </p:nvPicPr>
        <p:blipFill>
          <a:blip r:embed="rId4">
            <a:extLst/>
          </a:blip>
          <a:stretch>
            <a:fillRect/>
          </a:stretch>
        </p:blipFill>
        <p:spPr>
          <a:xfrm>
            <a:off x="5795310" y="3825905"/>
            <a:ext cx="11703327" cy="658312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7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77"/>
                </p:tgtEl>
              </p:cMediaNode>
            </p:video>
            <p:seq concurrent="1" prevAc="none" nextAc="seek">
              <p:cTn id="8" evtFilter="cancelBubble" nodeType="interactiveSeq" restart="whenNotActive" fill="hold">
                <p:stCondLst>
                  <p:cond delay="0" evt="onClick">
                    <p:tgtEl>
                      <p:spTgt spid="47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77"/>
                                        </p:tgtEl>
                                      </p:cBhvr>
                                    </p:cmd>
                                  </p:childTnLst>
                                </p:cTn>
                              </p:par>
                            </p:childTnLst>
                          </p:cTn>
                        </p:par>
                      </p:childTnLst>
                    </p:cTn>
                  </p:par>
                </p:childTnLst>
              </p:cTn>
              <p:nextCondLst>
                <p:cond delay="0" evt="onClick">
                  <p:tgtEl>
                    <p:spTgt spid="477"/>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80" name="UN'OPERA CHE INFRANGE UNA SERIE DI TABÙ…"/>
          <p:cNvSpPr txBox="1"/>
          <p:nvPr/>
        </p:nvSpPr>
        <p:spPr>
          <a:xfrm>
            <a:off x="5952160" y="10496333"/>
            <a:ext cx="11675924" cy="19821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90000"/>
              </a:lnSpc>
              <a:spcBef>
                <a:spcPts val="0"/>
              </a:spcBef>
              <a:defRPr spc="-41" sz="4100">
                <a:latin typeface="+mn-lt"/>
                <a:ea typeface="+mn-ea"/>
                <a:cs typeface="+mn-cs"/>
                <a:sym typeface="Produkt Extralight"/>
              </a:defRPr>
            </a:pPr>
            <a:r>
              <a:t>UN'OPERA CHE INFRANGE UNA SERIE DI TABÙ </a:t>
            </a:r>
          </a:p>
          <a:p>
            <a:pPr algn="ctr">
              <a:lnSpc>
                <a:spcPct val="90000"/>
              </a:lnSpc>
              <a:spcBef>
                <a:spcPts val="0"/>
              </a:spcBef>
              <a:defRPr spc="-41" sz="4100">
                <a:latin typeface="+mn-lt"/>
                <a:ea typeface="+mn-ea"/>
                <a:cs typeface="+mn-cs"/>
                <a:sym typeface="Produkt Extralight"/>
              </a:defRPr>
            </a:pPr>
            <a:r>
              <a:t>E TROVA IL GIUSTO EQUILIBRIO </a:t>
            </a:r>
          </a:p>
          <a:p>
            <a:pPr algn="ctr">
              <a:lnSpc>
                <a:spcPct val="90000"/>
              </a:lnSpc>
              <a:spcBef>
                <a:spcPts val="0"/>
              </a:spcBef>
              <a:defRPr spc="-41" sz="4100">
                <a:latin typeface="+mn-lt"/>
                <a:ea typeface="+mn-ea"/>
                <a:cs typeface="+mn-cs"/>
                <a:sym typeface="Produkt Extralight"/>
              </a:defRPr>
            </a:pPr>
            <a:r>
              <a:t>TRA DRAMMA, COMMOZIONE E SPERANZA.</a:t>
            </a:r>
          </a:p>
        </p:txBody>
      </p:sp>
      <p:pic>
        <p:nvPicPr>
          <p:cNvPr id="481" name="LA MIA VITA DA ZUCCHINA - Trailer Italiano HD" descr="LA MIA VITA DA ZUCCHINA - Trailer Italiano HD"/>
          <p:cNvPicPr>
            <a:picLocks noChangeAspect="0"/>
          </p:cNvPicPr>
          <p:nvPr>
            <a:videoFile xmlns:mc="http://schemas.openxmlformats.org/markup-compatibility/2006" xmlns:aiw="http://developer.apple.com/namespaces/iwork" r:link="rId3" mc:Ignorable="aiw" aiw:title="LA MIA VITA DA ZUCCHINA - Trailer Italiano HD" aiw:author="Teodora Film"/>
          </p:nvPr>
        </p:nvPicPr>
        <p:blipFill>
          <a:blip r:embed="rId4">
            <a:extLst/>
          </a:blip>
          <a:stretch>
            <a:fillRect/>
          </a:stretch>
        </p:blipFill>
        <p:spPr>
          <a:xfrm>
            <a:off x="4817229" y="1619724"/>
            <a:ext cx="14749542" cy="8296618"/>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81"/>
                </p:tgtEl>
              </p:cMediaNode>
            </p:video>
            <p:seq concurrent="1" prevAc="none" nextAc="seek">
              <p:cTn id="8" evtFilter="cancelBubble" nodeType="interactiveSeq" restart="whenNotActive" fill="hold">
                <p:stCondLst>
                  <p:cond delay="0" evt="onClick">
                    <p:tgtEl>
                      <p:spTgt spid="48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81"/>
                                        </p:tgtEl>
                                      </p:cBhvr>
                                    </p:cmd>
                                  </p:childTnLst>
                                </p:cTn>
                              </p:par>
                            </p:childTnLst>
                          </p:cTn>
                        </p:par>
                      </p:childTnLst>
                    </p:cTn>
                  </p:par>
                </p:childTnLst>
              </p:cTn>
              <p:nextCondLst>
                <p:cond delay="0" evt="onClick">
                  <p:tgtEl>
                    <p:spTgt spid="481"/>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pic>
        <p:nvPicPr>
          <p:cNvPr id="484" name="LA MIA VITA DA ZUCCHINA - Trailer Italiano HD" descr="LA MIA VITA DA ZUCCHINA - Trailer Italiano HD"/>
          <p:cNvPicPr>
            <a:picLocks noChangeAspect="0"/>
          </p:cNvPicPr>
          <p:nvPr>
            <a:videoFile xmlns:mc="http://schemas.openxmlformats.org/markup-compatibility/2006" xmlns:aiw="http://developer.apple.com/namespaces/iwork" r:link="rId3" mc:Ignorable="aiw" aiw:title="LA MIA VITA DA ZUCCHINA - Trailer Italiano HD" aiw:author="Teodora Film"/>
          </p:nvPr>
        </p:nvPicPr>
        <p:blipFill>
          <a:blip r:embed="rId4">
            <a:extLst/>
          </a:blip>
          <a:stretch>
            <a:fillRect/>
          </a:stretch>
        </p:blipFill>
        <p:spPr>
          <a:xfrm>
            <a:off x="4817229" y="1619724"/>
            <a:ext cx="14749542" cy="8296618"/>
          </a:xfrm>
          <a:prstGeom prst="rect">
            <a:avLst/>
          </a:prstGeom>
        </p:spPr>
      </p:pic>
      <p:pic>
        <p:nvPicPr>
          <p:cNvPr id="485" name="Persepolis (film 2007) TRAILER ITALIANO" descr="Persepolis (film 2007) TRAILER ITALIANO"/>
          <p:cNvPicPr>
            <a:picLocks noChangeAspect="0"/>
          </p:cNvPicPr>
          <p:nvPr>
            <a:videoFile xmlns:mc="http://schemas.openxmlformats.org/markup-compatibility/2006" xmlns:aiw="http://developer.apple.com/namespaces/iwork" r:link="rId5" mc:Ignorable="aiw" aiw:title="Persepolis (film 2007) TRAILER ITALIANO" aiw:author="HOME CINEMA TRAILER"/>
          </p:nvPr>
        </p:nvPicPr>
        <p:blipFill>
          <a:blip r:embed="rId6">
            <a:extLst/>
          </a:blip>
          <a:stretch>
            <a:fillRect/>
          </a:stretch>
        </p:blipFill>
        <p:spPr>
          <a:xfrm>
            <a:off x="4191000" y="1323033"/>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8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4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84"/>
                </p:tgtEl>
              </p:cMediaNode>
            </p:video>
            <p:seq concurrent="1" prevAc="none" nextAc="seek">
              <p:cTn id="12" evtFilter="cancelBubble" nodeType="interactiveSeq" restart="whenNotActive" fill="hold">
                <p:stCondLst>
                  <p:cond delay="0" evt="onClick">
                    <p:tgtEl>
                      <p:spTgt spid="48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84"/>
                                        </p:tgtEl>
                                      </p:cBhvr>
                                    </p:cmd>
                                  </p:childTnLst>
                                </p:cTn>
                              </p:par>
                            </p:childTnLst>
                          </p:cTn>
                        </p:par>
                      </p:childTnLst>
                    </p:cTn>
                  </p:par>
                </p:childTnLst>
              </p:cTn>
              <p:nextCondLst>
                <p:cond delay="0" evt="onClick">
                  <p:tgtEl>
                    <p:spTgt spid="484"/>
                  </p:tgtEl>
                </p:cond>
              </p:nextCondLst>
            </p:seq>
            <p:video fullScrn="0">
              <p:cMediaNode mute="0" showWhenStopped="1" numSld="1" vol="80000">
                <p:cTn id="17" fill="hold" display="0">
                  <p:stCondLst>
                    <p:cond delay="indefinite"/>
                  </p:stCondLst>
                </p:cTn>
                <p:tgtEl>
                  <p:spTgt spid="485"/>
                </p:tgtEl>
              </p:cMediaNode>
            </p:video>
            <p:seq concurrent="1" prevAc="none" nextAc="seek">
              <p:cTn id="18" evtFilter="cancelBubble" nodeType="interactiveSeq" restart="whenNotActive" fill="hold">
                <p:stCondLst>
                  <p:cond delay="0" evt="onClick">
                    <p:tgtEl>
                      <p:spTgt spid="485"/>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485"/>
                                        </p:tgtEl>
                                      </p:cBhvr>
                                    </p:cmd>
                                  </p:childTnLst>
                                </p:cTn>
                              </p:par>
                            </p:childTnLst>
                          </p:cTn>
                        </p:par>
                      </p:childTnLst>
                    </p:cTn>
                  </p:par>
                </p:childTnLst>
              </p:cTn>
              <p:nextCondLst>
                <p:cond delay="0" evt="onClick">
                  <p:tgtEl>
                    <p:spTgt spid="485"/>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88" name="i film di animazione non sono solo per bambini"/>
          <p:cNvSpPr txBox="1"/>
          <p:nvPr/>
        </p:nvSpPr>
        <p:spPr>
          <a:xfrm>
            <a:off x="3866362" y="10540679"/>
            <a:ext cx="16651276" cy="11351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2" sz="6200">
                <a:latin typeface="+mn-lt"/>
                <a:ea typeface="+mn-ea"/>
                <a:cs typeface="+mn-cs"/>
                <a:sym typeface="Produkt Extralight"/>
              </a:defRPr>
            </a:lvl1pPr>
          </a:lstStyle>
          <a:p>
            <a:pPr/>
            <a:r>
              <a:t>i film di animazione non sono solo per bambini</a:t>
            </a:r>
          </a:p>
        </p:txBody>
      </p:sp>
      <p:pic>
        <p:nvPicPr>
          <p:cNvPr id="489" name="Phil Tippett's Mad God - Official Teaser Trailer (2021)" descr="Phil Tippett's Mad God - Official Teaser Trailer (2021)"/>
          <p:cNvPicPr>
            <a:picLocks noChangeAspect="0"/>
          </p:cNvPicPr>
          <p:nvPr>
            <a:videoFile xmlns:mc="http://schemas.openxmlformats.org/markup-compatibility/2006" xmlns:aiw="http://developer.apple.com/namespaces/iwork" r:link="rId3" mc:Ignorable="aiw" aiw:title="Phil Tippett's Mad God - Official Teaser Trailer (2021)" aiw:author="IGN Movie Trailers"/>
          </p:nvPr>
        </p:nvPicPr>
        <p:blipFill>
          <a:blip r:embed="rId4">
            <a:extLst/>
          </a:blip>
          <a:stretch>
            <a:fillRect/>
          </a:stretch>
        </p:blipFill>
        <p:spPr>
          <a:xfrm>
            <a:off x="4873269" y="1536473"/>
            <a:ext cx="14637462" cy="823357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8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89"/>
                </p:tgtEl>
              </p:cMediaNode>
            </p:video>
            <p:seq concurrent="1" prevAc="none" nextAc="seek">
              <p:cTn id="8" evtFilter="cancelBubble" nodeType="interactiveSeq" restart="whenNotActive" fill="hold">
                <p:stCondLst>
                  <p:cond delay="0" evt="onClick">
                    <p:tgtEl>
                      <p:spTgt spid="48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89"/>
                                        </p:tgtEl>
                                      </p:cBhvr>
                                    </p:cmd>
                                  </p:childTnLst>
                                </p:cTn>
                              </p:par>
                            </p:childTnLst>
                          </p:cTn>
                        </p:par>
                      </p:childTnLst>
                    </p:cTn>
                  </p:par>
                </p:childTnLst>
              </p:cTn>
              <p:nextCondLst>
                <p:cond delay="0" evt="onClick">
                  <p:tgtEl>
                    <p:spTgt spid="489"/>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92" name="il passo uno/ stop motion"/>
          <p:cNvSpPr txBox="1"/>
          <p:nvPr/>
        </p:nvSpPr>
        <p:spPr>
          <a:xfrm>
            <a:off x="8685961" y="11123315"/>
            <a:ext cx="7012078" cy="870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47" sz="4700">
                <a:latin typeface="+mn-lt"/>
                <a:ea typeface="+mn-ea"/>
                <a:cs typeface="+mn-cs"/>
                <a:sym typeface="Produkt Extralight"/>
              </a:defRPr>
            </a:lvl1pPr>
          </a:lstStyle>
          <a:p>
            <a:pPr/>
            <a:r>
              <a:t>il passo uno/ stop motion </a:t>
            </a:r>
          </a:p>
        </p:txBody>
      </p:sp>
      <p:pic>
        <p:nvPicPr>
          <p:cNvPr id="493" name="Jan Švankmajer - Lunch (Food 1992)." descr="Jan Švankmajer - Lunch (Food 1992)."/>
          <p:cNvPicPr>
            <a:picLocks noChangeAspect="0"/>
          </p:cNvPicPr>
          <p:nvPr>
            <a:videoFile xmlns:mc="http://schemas.openxmlformats.org/markup-compatibility/2006" xmlns:aiw="http://developer.apple.com/namespaces/iwork" r:link="rId3" mc:Ignorable="aiw" aiw:title="Jan Švankmajer - Lunch (Food 1992)." aiw:author="Bruno D'Ercole"/>
          </p:nvPr>
        </p:nvPicPr>
        <p:blipFill>
          <a:blip r:embed="rId4">
            <a:extLst/>
          </a:blip>
          <a:stretch>
            <a:fillRect/>
          </a:stretch>
        </p:blipFill>
        <p:spPr>
          <a:xfrm>
            <a:off x="7431998" y="3287998"/>
            <a:ext cx="9520003" cy="7140004"/>
          </a:xfrm>
          <a:prstGeom prst="rect">
            <a:avLst/>
          </a:prstGeom>
        </p:spPr>
      </p:pic>
      <p:sp>
        <p:nvSpPr>
          <p:cNvPr id="494" name="Jan Švankmajer - Lunch (Food 1992)."/>
          <p:cNvSpPr txBox="1"/>
          <p:nvPr/>
        </p:nvSpPr>
        <p:spPr>
          <a:xfrm>
            <a:off x="5681319" y="1805078"/>
            <a:ext cx="13021362" cy="11351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90000"/>
              </a:lnSpc>
              <a:spcBef>
                <a:spcPts val="0"/>
              </a:spcBef>
              <a:defRPr spc="-62" sz="6200">
                <a:latin typeface="+mn-lt"/>
                <a:ea typeface="+mn-ea"/>
                <a:cs typeface="+mn-cs"/>
                <a:sym typeface="Produkt Extralight"/>
              </a:defRPr>
            </a:lvl1pPr>
          </a:lstStyle>
          <a:p>
            <a:pPr/>
            <a:r>
              <a:t>Jan Švankmajer - Lunch (Food 1992).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93"/>
                </p:tgtEl>
              </p:cMediaNode>
            </p:video>
            <p:seq concurrent="1" prevAc="none" nextAc="seek">
              <p:cTn id="8" evtFilter="cancelBubble" nodeType="interactiveSeq" restart="whenNotActive" fill="hold">
                <p:stCondLst>
                  <p:cond delay="0" evt="onClick">
                    <p:tgtEl>
                      <p:spTgt spid="49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93"/>
                                        </p:tgtEl>
                                      </p:cBhvr>
                                    </p:cmd>
                                  </p:childTnLst>
                                </p:cTn>
                              </p:par>
                            </p:childTnLst>
                          </p:cTn>
                        </p:par>
                      </p:childTnLst>
                    </p:cTn>
                  </p:par>
                </p:childTnLst>
              </p:cTn>
              <p:nextCondLst>
                <p:cond delay="0" evt="onClick">
                  <p:tgtEl>
                    <p:spTgt spid="493"/>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Mondo movie"/>
          <p:cNvSpPr txBox="1"/>
          <p:nvPr>
            <p:ph type="body" sz="half" idx="4294967295"/>
          </p:nvPr>
        </p:nvSpPr>
        <p:spPr>
          <a:xfrm>
            <a:off x="803654" y="1182152"/>
            <a:ext cx="16925311"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Mondo movie</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499" name="Testo"/>
          <p:cNvSpPr txBox="1"/>
          <p:nvPr/>
        </p:nvSpPr>
        <p:spPr>
          <a:xfrm>
            <a:off x="11853242" y="6845300"/>
            <a:ext cx="438895" cy="279401"/>
          </a:xfrm>
          <a:prstGeom prst="rect">
            <a:avLst/>
          </a:prstGeom>
          <a:ln w="12700">
            <a:miter lim="400000"/>
          </a:ln>
        </p:spPr>
        <p:txBody>
          <a:bodyPr wrap="none" lIns="50800" tIns="50800" rIns="50800" bIns="50800" anchor="ctr">
            <a:spAutoFit/>
          </a:bodyPr>
          <a:lstStyle/>
          <a:p>
            <a:pPr defTabSz="457200">
              <a:spcBef>
                <a:spcPts val="0"/>
              </a:spcBef>
              <a:defRPr b="1" i="1" sz="1200">
                <a:latin typeface="Times Roman"/>
                <a:ea typeface="Times Roman"/>
                <a:cs typeface="Times Roman"/>
                <a:sym typeface="Times Roman"/>
              </a:defRPr>
            </a:pPr>
          </a:p>
        </p:txBody>
      </p:sp>
      <p:sp>
        <p:nvSpPr>
          <p:cNvPr id="500" name="MONDO CANE…"/>
          <p:cNvSpPr txBox="1"/>
          <p:nvPr>
            <p:ph type="body" sz="half" idx="4294967295"/>
          </p:nvPr>
        </p:nvSpPr>
        <p:spPr>
          <a:xfrm>
            <a:off x="803654" y="1182152"/>
            <a:ext cx="16925311" cy="4089401"/>
          </a:xfrm>
          <a:prstGeom prst="rect">
            <a:avLst/>
          </a:prstGeom>
        </p:spPr>
        <p:txBody>
          <a:bodyPr anchor="ctr"/>
          <a:lstStyle/>
          <a:p>
            <a:pPr marL="0" indent="0" algn="ctr">
              <a:lnSpc>
                <a:spcPct val="90000"/>
              </a:lnSpc>
              <a:spcBef>
                <a:spcPts val="0"/>
              </a:spcBef>
              <a:buSzTx/>
              <a:buNone/>
              <a:defRPr spc="-79" sz="8000">
                <a:latin typeface="+mn-lt"/>
                <a:ea typeface="+mn-ea"/>
                <a:cs typeface="+mn-cs"/>
                <a:sym typeface="Produkt Extralight"/>
              </a:defRPr>
            </a:pPr>
            <a:r>
              <a:t>MONDO CANE</a:t>
            </a:r>
          </a:p>
          <a:p>
            <a:pPr marL="0" indent="0" algn="ctr">
              <a:lnSpc>
                <a:spcPct val="90000"/>
              </a:lnSpc>
              <a:spcBef>
                <a:spcPts val="0"/>
              </a:spcBef>
              <a:buSzTx/>
              <a:buNone/>
              <a:defRPr spc="-45" sz="4600">
                <a:latin typeface="+mn-lt"/>
                <a:ea typeface="+mn-ea"/>
                <a:cs typeface="+mn-cs"/>
                <a:sym typeface="Produkt Extralight"/>
              </a:defRPr>
            </a:pPr>
            <a:r>
              <a:t>(1962)</a:t>
            </a:r>
          </a:p>
        </p:txBody>
      </p:sp>
      <p:pic>
        <p:nvPicPr>
          <p:cNvPr id="501" name="1962 Mondo Cane  Official  Trailer 1 Cineriz" descr="1962 Mondo Cane  Official  Trailer 1 Cineriz"/>
          <p:cNvPicPr>
            <a:picLocks noChangeAspect="0"/>
          </p:cNvPicPr>
          <p:nvPr>
            <a:videoFile xmlns:mc="http://schemas.openxmlformats.org/markup-compatibility/2006" xmlns:aiw="http://developer.apple.com/namespaces/iwork" r:link="rId3" mc:Ignorable="aiw" aiw:title="1962 Mondo Cane  Official  Trailer 1 Cineriz" aiw:author="Klokline Cinema"/>
          </p:nvPr>
        </p:nvPicPr>
        <p:blipFill>
          <a:blip r:embed="rId4">
            <a:extLst/>
          </a:blip>
          <a:stretch>
            <a:fillRect/>
          </a:stretch>
        </p:blipFill>
        <p:spPr>
          <a:xfrm>
            <a:off x="11385514" y="6133413"/>
            <a:ext cx="10189591" cy="5731646"/>
          </a:xfrm>
          <a:prstGeom prst="rect">
            <a:avLst/>
          </a:prstGeom>
        </p:spPr>
      </p:pic>
      <p:sp>
        <p:nvSpPr>
          <p:cNvPr id="502" name="Testo"/>
          <p:cNvSpPr txBox="1"/>
          <p:nvPr/>
        </p:nvSpPr>
        <p:spPr>
          <a:xfrm>
            <a:off x="11647678" y="6600189"/>
            <a:ext cx="1342645" cy="769621"/>
          </a:xfrm>
          <a:prstGeom prst="rect">
            <a:avLst/>
          </a:prstGeom>
          <a:ln w="12700">
            <a:miter lim="400000"/>
          </a:ln>
        </p:spPr>
        <p:txBody>
          <a:bodyPr wrap="none" lIns="50800" tIns="50800" rIns="50800" bIns="50800" anchor="ctr">
            <a:spAutoFit/>
          </a:bodyPr>
          <a:lstStyle/>
          <a:p>
            <a:pPr/>
          </a:p>
        </p:txBody>
      </p:sp>
      <p:sp>
        <p:nvSpPr>
          <p:cNvPr id="503" name="candidatura a Premi Oscar, ha vinto un premio ai David di Donatello"/>
          <p:cNvSpPr txBox="1"/>
          <p:nvPr/>
        </p:nvSpPr>
        <p:spPr>
          <a:xfrm>
            <a:off x="11040543" y="5443733"/>
            <a:ext cx="10014738" cy="5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857375" marR="2314575" indent="-1857375" algn="ctr" defTabSz="457200">
              <a:spcBef>
                <a:spcPts val="0"/>
              </a:spcBef>
              <a:defRPr sz="2520">
                <a:latin typeface="Produkt-Extralight"/>
                <a:ea typeface="Produkt-Extralight"/>
                <a:cs typeface="Produkt-Extralight"/>
                <a:sym typeface="Produkt-Extralight"/>
              </a:defRPr>
            </a:pPr>
            <a:r>
              <a:t>candidatura a </a:t>
            </a:r>
            <a:r>
              <a:rPr b="1"/>
              <a:t>Premi Oscar</a:t>
            </a:r>
            <a:r>
              <a:t>, ha vinto un premio ai </a:t>
            </a:r>
            <a:r>
              <a:rPr b="1"/>
              <a:t>David di Donatello</a:t>
            </a:r>
          </a:p>
        </p:txBody>
      </p:sp>
      <p:sp>
        <p:nvSpPr>
          <p:cNvPr id="504" name="regia Gualtiero Jacopetti, Paolo Cavara e Franco Prosperi"/>
          <p:cNvSpPr txBox="1"/>
          <p:nvPr/>
        </p:nvSpPr>
        <p:spPr>
          <a:xfrm>
            <a:off x="8846387" y="4091651"/>
            <a:ext cx="8392456" cy="5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1857375" marR="2314575" indent="-1857375" algn="ctr" defTabSz="457200">
              <a:spcBef>
                <a:spcPts val="0"/>
              </a:spcBef>
              <a:defRPr sz="2520">
                <a:latin typeface="Produkt-Extralight"/>
                <a:ea typeface="Produkt-Extralight"/>
                <a:cs typeface="Produkt-Extralight"/>
                <a:sym typeface="Produkt-Extralight"/>
              </a:defRPr>
            </a:lvl1pPr>
          </a:lstStyle>
          <a:p>
            <a:pPr/>
            <a:r>
              <a:t>regia Gualtiero Jacopetti, Paolo Cavara e Franco Prosperi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01"/>
                </p:tgtEl>
              </p:cMediaNode>
            </p:video>
            <p:seq concurrent="1" prevAc="none" nextAc="seek">
              <p:cTn id="8" evtFilter="cancelBubble" nodeType="interactiveSeq" restart="whenNotActive" fill="hold">
                <p:stCondLst>
                  <p:cond delay="0" evt="onClick">
                    <p:tgtEl>
                      <p:spTgt spid="50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01"/>
                                        </p:tgtEl>
                                      </p:cBhvr>
                                    </p:cmd>
                                  </p:childTnLst>
                                </p:cTn>
                              </p:par>
                            </p:childTnLst>
                          </p:cTn>
                        </p:par>
                      </p:childTnLst>
                    </p:cTn>
                  </p:par>
                </p:childTnLst>
              </p:cTn>
              <p:nextCondLst>
                <p:cond delay="0" evt="onClick">
                  <p:tgtEl>
                    <p:spTgt spid="501"/>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6" name="Primo piano in bianco e nero di una trama intessuta" descr="Primo piano in bianco e nero di una trama intessuta"/>
          <p:cNvPicPr>
            <a:picLocks noChangeAspect="1"/>
          </p:cNvPicPr>
          <p:nvPr>
            <p:ph type="pic" idx="21"/>
          </p:nvPr>
        </p:nvPicPr>
        <p:blipFill>
          <a:blip r:embed="rId2">
            <a:extLst/>
          </a:blip>
          <a:srcRect l="155" t="7940" r="103" b="7888"/>
          <a:stretch>
            <a:fillRect/>
          </a:stretch>
        </p:blipFill>
        <p:spPr>
          <a:xfrm>
            <a:off x="0" y="0"/>
            <a:ext cx="24384002" cy="13716000"/>
          </a:xfrm>
          <a:prstGeom prst="rect">
            <a:avLst/>
          </a:prstGeom>
        </p:spPr>
      </p:pic>
      <p:sp>
        <p:nvSpPr>
          <p:cNvPr id="507" name="il paradosso del documentarista"/>
          <p:cNvSpPr txBox="1"/>
          <p:nvPr>
            <p:ph type="body" sz="half" idx="4294967295"/>
          </p:nvPr>
        </p:nvSpPr>
        <p:spPr>
          <a:xfrm>
            <a:off x="4855806" y="-168566"/>
            <a:ext cx="16925310" cy="4089401"/>
          </a:xfrm>
          <a:prstGeom prst="rect">
            <a:avLst/>
          </a:prstGeom>
        </p:spPr>
        <p:txBody>
          <a:bodyPr anchor="ctr"/>
          <a:lstStyle>
            <a:lvl1pPr marL="0" indent="0" algn="ctr">
              <a:lnSpc>
                <a:spcPct val="90000"/>
              </a:lnSpc>
              <a:spcBef>
                <a:spcPts val="0"/>
              </a:spcBef>
              <a:buSzTx/>
              <a:buNone/>
              <a:defRPr spc="-79" sz="8000">
                <a:latin typeface="+mn-lt"/>
                <a:ea typeface="+mn-ea"/>
                <a:cs typeface="+mn-cs"/>
                <a:sym typeface="Produkt Extralight"/>
              </a:defRPr>
            </a:lvl1pPr>
          </a:lstStyle>
          <a:p>
            <a:pPr/>
            <a:r>
              <a:t>il paradosso del documentarista</a:t>
            </a:r>
          </a:p>
        </p:txBody>
      </p:sp>
      <p:sp>
        <p:nvSpPr>
          <p:cNvPr id="508" name="Il &quot;paradosso del documentarista&quot; si riferisce alla difficoltà del filmmaker di mantenere un punto di vista oggettivo, poiché la sua stessa presenza e le sue scelte di inquadratura e montaggio influenzano inevitabilmente la realtà che sta documentando. Q"/>
          <p:cNvSpPr txBox="1"/>
          <p:nvPr/>
        </p:nvSpPr>
        <p:spPr>
          <a:xfrm>
            <a:off x="1094386" y="2596331"/>
            <a:ext cx="20446213" cy="10003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0"/>
              </a:spcBef>
              <a:defRPr b="1" sz="3000">
                <a:solidFill>
                  <a:srgbClr val="EEF0FF"/>
                </a:solidFill>
                <a:latin typeface="Produkt-Extralight"/>
                <a:ea typeface="Produkt-Extralight"/>
                <a:cs typeface="Produkt-Extralight"/>
                <a:sym typeface="Produkt-Extralight"/>
              </a:defRPr>
            </a:pPr>
            <a:r>
              <a:t>Il "paradosso del documentarista" si riferisce alla difficoltà del filmmaker di mantenere un punto di vista oggettivo, poiché la sua stessa presenza e le sue scelte di inquadratura e montaggio influenzano inevitabilmente la realtà che sta documentando. Questo crea un ciclo in cui la telecamera non si limita a osservare, ma modifica la scena attraverso la propria lente, ponendo il documentarista di fronte a un dilemma etico e pratico: come rappresentare la verità quando l'atto stesso di rappresentarla la cambia? </a:t>
            </a:r>
            <a:endParaRPr>
              <a:solidFill>
                <a:srgbClr val="E8E8E8"/>
              </a:solidFill>
            </a:endParaRPr>
          </a:p>
          <a:p>
            <a:pPr defTabSz="457200">
              <a:spcBef>
                <a:spcPts val="0"/>
              </a:spcBef>
              <a:defRPr b="1" sz="3000">
                <a:solidFill>
                  <a:srgbClr val="E8E8E8"/>
                </a:solidFill>
                <a:latin typeface="Produkt-Extralight"/>
                <a:ea typeface="Produkt-Extralight"/>
                <a:cs typeface="Produkt-Extralight"/>
                <a:sym typeface="Produkt-Extralight"/>
              </a:defRPr>
            </a:pPr>
          </a:p>
          <a:p>
            <a:pPr marL="457200" indent="-317500" defTabSz="457200">
              <a:spcBef>
                <a:spcPts val="0"/>
              </a:spcBef>
              <a:buClr>
                <a:srgbClr val="EEF0FF"/>
              </a:buClr>
              <a:buSzPct val="100000"/>
              <a:buFont typeface="Helvetica Neue"/>
              <a:buChar char="•"/>
              <a:defRPr b="1" sz="3000">
                <a:solidFill>
                  <a:srgbClr val="EEF0FF"/>
                </a:solidFill>
                <a:latin typeface="Produkt-Extralight"/>
                <a:ea typeface="Produkt-Extralight"/>
                <a:cs typeface="Produkt-Extralight"/>
                <a:sym typeface="Produkt-Extralight"/>
              </a:defRPr>
            </a:pPr>
            <a:r>
              <a:t>Inerente al processo: La scelta di cosa filmare, come filmare e cosa escludere è una forma di interpretazione che distorce la realtà. </a:t>
            </a:r>
            <a:br/>
            <a:br/>
          </a:p>
          <a:p>
            <a:pPr marL="457200" indent="-317500" defTabSz="457200">
              <a:spcBef>
                <a:spcPts val="0"/>
              </a:spcBef>
              <a:buClr>
                <a:srgbClr val="EEF0FF"/>
              </a:buClr>
              <a:buSzPct val="100000"/>
              <a:buFont typeface="Helvetica Neue"/>
              <a:buChar char="•"/>
              <a:defRPr b="1" sz="3000">
                <a:solidFill>
                  <a:srgbClr val="EEF0FF"/>
                </a:solidFill>
                <a:latin typeface="Produkt-Extralight"/>
                <a:ea typeface="Produkt-Extralight"/>
                <a:cs typeface="Produkt-Extralight"/>
                <a:sym typeface="Produkt-Extralight"/>
              </a:defRPr>
            </a:pPr>
            <a:r>
              <a:t>Effetto Hawthorne: Le persone possono cambiare il loro comportamento sapendo di essere osservate, portando a performance più "artificiali" che non riflettono il loro comportamento "normale". </a:t>
            </a:r>
            <a:br/>
            <a:br/>
          </a:p>
          <a:p>
            <a:pPr marL="457200" indent="-317500" defTabSz="457200">
              <a:spcBef>
                <a:spcPts val="0"/>
              </a:spcBef>
              <a:buClr>
                <a:srgbClr val="EEF0FF"/>
              </a:buClr>
              <a:buSzPct val="100000"/>
              <a:buFont typeface="Helvetica Neue"/>
              <a:buChar char="•"/>
              <a:defRPr b="1" sz="3000">
                <a:solidFill>
                  <a:srgbClr val="EEF0FF"/>
                </a:solidFill>
                <a:latin typeface="Produkt-Extralight"/>
                <a:ea typeface="Produkt-Extralight"/>
                <a:cs typeface="Produkt-Extralight"/>
                <a:sym typeface="Produkt-Extralight"/>
              </a:defRPr>
            </a:pPr>
            <a:r>
              <a:t>La posizione del documentarista: La telecamera è posizionata fisicamente da qualche parte, e l'operatore può interagire con i soggetti, modificando la scena. </a:t>
            </a:r>
            <a:br/>
            <a:br/>
          </a:p>
          <a:p>
            <a:pPr marL="457200" indent="-317500" defTabSz="457200">
              <a:spcBef>
                <a:spcPts val="0"/>
              </a:spcBef>
              <a:buClr>
                <a:srgbClr val="EEF0FF"/>
              </a:buClr>
              <a:buSzPct val="100000"/>
              <a:buFont typeface="Helvetica Neue"/>
              <a:buChar char="•"/>
              <a:defRPr b="1" sz="3000">
                <a:solidFill>
                  <a:srgbClr val="EEF0FF"/>
                </a:solidFill>
                <a:latin typeface="Produkt-Extralight"/>
                <a:ea typeface="Produkt-Extralight"/>
                <a:cs typeface="Produkt-Extralight"/>
                <a:sym typeface="Produkt-Extralight"/>
              </a:defRPr>
            </a:pPr>
            <a:r>
              <a:t>Etica e oggettività: Il documentarista deve bilanciare il desiderio di onestà con l'impossibilità di essere completamente neutrale, creando un paradosso insormontabile.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5_DynamicWavesDark">
  <a:themeElements>
    <a:clrScheme name="35_DynamicWavesDark">
      <a:dk1>
        <a:srgbClr val="FF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5_DynamicWavesDark">
  <a:themeElements>
    <a:clrScheme name="35_DynamicWavesDark">
      <a:dk1>
        <a:srgbClr val="00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