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hape 1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o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a"/>
          <p:cNvSpPr/>
          <p:nvPr/>
        </p:nvSpPr>
        <p:spPr>
          <a:xfrm>
            <a:off x="952500" y="9245600"/>
            <a:ext cx="224989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Linea"/>
          <p:cNvSpPr/>
          <p:nvPr/>
        </p:nvSpPr>
        <p:spPr>
          <a:xfrm>
            <a:off x="952500" y="5765800"/>
            <a:ext cx="2250003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Linea"/>
          <p:cNvSpPr/>
          <p:nvPr/>
        </p:nvSpPr>
        <p:spPr>
          <a:xfrm flipV="1">
            <a:off x="14989317" y="6339647"/>
            <a:ext cx="1" cy="231012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Lorem Ipsum Dolor"/>
          <p:cNvSpPr txBox="1"/>
          <p:nvPr>
            <p:ph type="body" sz="quarter" idx="21"/>
          </p:nvPr>
        </p:nvSpPr>
        <p:spPr>
          <a:xfrm>
            <a:off x="952500" y="4965700"/>
            <a:ext cx="135001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Titolo Testo"/>
          <p:cNvSpPr txBox="1"/>
          <p:nvPr>
            <p:ph type="title"/>
          </p:nvPr>
        </p:nvSpPr>
        <p:spPr>
          <a:xfrm>
            <a:off x="952500" y="5829300"/>
            <a:ext cx="13500100" cy="3340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Titolo Testo</a:t>
            </a:r>
          </a:p>
        </p:txBody>
      </p:sp>
      <p:sp>
        <p:nvSpPr>
          <p:cNvPr id="18" name="Corpo livello uno…"/>
          <p:cNvSpPr txBox="1"/>
          <p:nvPr>
            <p:ph type="body" sz="quarter" idx="1"/>
          </p:nvPr>
        </p:nvSpPr>
        <p:spPr>
          <a:xfrm>
            <a:off x="15532100" y="5829300"/>
            <a:ext cx="7950200" cy="3340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orpo livello uno…"/>
          <p:cNvSpPr txBox="1"/>
          <p:nvPr>
            <p:ph type="body" idx="1"/>
          </p:nvPr>
        </p:nvSpPr>
        <p:spPr>
          <a:xfrm>
            <a:off x="952500" y="1778000"/>
            <a:ext cx="22479000" cy="101473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Foto in bianco e nero con cavi di sospensione di un ponte e cielo nuvoloso sullo sfondo"/>
          <p:cNvSpPr/>
          <p:nvPr>
            <p:ph type="pic" sz="half" idx="21"/>
          </p:nvPr>
        </p:nvSpPr>
        <p:spPr>
          <a:xfrm>
            <a:off x="12232231" y="6024722"/>
            <a:ext cx="11497993" cy="808851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4" name="Foto in bianco e nero del ponte di Zeeland nei Paesi Bassi"/>
          <p:cNvSpPr/>
          <p:nvPr>
            <p:ph type="pic" sz="half" idx="22"/>
          </p:nvPr>
        </p:nvSpPr>
        <p:spPr>
          <a:xfrm>
            <a:off x="12349986" y="635000"/>
            <a:ext cx="11226801" cy="6807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5" name="Foto in bianco e nero scattata dal basso di un ponte su un fiume e cielo sullo sfondo "/>
          <p:cNvSpPr/>
          <p:nvPr>
            <p:ph type="pic" idx="23"/>
          </p:nvPr>
        </p:nvSpPr>
        <p:spPr>
          <a:xfrm>
            <a:off x="730989" y="-2438400"/>
            <a:ext cx="11050413" cy="16192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-Giovanni Mela"/>
          <p:cNvSpPr txBox="1"/>
          <p:nvPr>
            <p:ph type="body" sz="quarter" idx="21"/>
          </p:nvPr>
        </p:nvSpPr>
        <p:spPr>
          <a:xfrm>
            <a:off x="990600" y="8420100"/>
            <a:ext cx="22390100" cy="812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700"/>
              </a:spcBef>
              <a:buClrTx/>
              <a:buSzTx/>
              <a:buFontTx/>
              <a:buNone/>
              <a:defRPr i="1" sz="4200"/>
            </a:lvl1pPr>
          </a:lstStyle>
          <a:p>
            <a:pPr/>
            <a:r>
              <a:t>-Giovanni Mela</a:t>
            </a:r>
          </a:p>
        </p:txBody>
      </p:sp>
      <p:sp>
        <p:nvSpPr>
          <p:cNvPr id="134" name="“Inserisci qui una citazione”."/>
          <p:cNvSpPr txBox="1"/>
          <p:nvPr>
            <p:ph type="body" sz="quarter" idx="22"/>
          </p:nvPr>
        </p:nvSpPr>
        <p:spPr>
          <a:xfrm>
            <a:off x="2374900" y="6000750"/>
            <a:ext cx="196215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“Inserisci qui una citazione”. </a:t>
            </a:r>
          </a:p>
        </p:txBody>
      </p:sp>
      <p:sp>
        <p:nvSpPr>
          <p:cNvPr id="13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oto in bianco e nero con cavi di sospensione di un ponte e cielo nuvoloso sullo sfondo"/>
          <p:cNvSpPr/>
          <p:nvPr>
            <p:ph type="pic" idx="21"/>
          </p:nvPr>
        </p:nvSpPr>
        <p:spPr>
          <a:xfrm>
            <a:off x="0" y="-2654300"/>
            <a:ext cx="24384000" cy="17153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a"/>
          <p:cNvSpPr/>
          <p:nvPr/>
        </p:nvSpPr>
        <p:spPr>
          <a:xfrm flipV="1">
            <a:off x="14989317" y="9919062"/>
            <a:ext cx="1" cy="231013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Linea"/>
          <p:cNvSpPr/>
          <p:nvPr/>
        </p:nvSpPr>
        <p:spPr>
          <a:xfrm>
            <a:off x="952500" y="12801600"/>
            <a:ext cx="224989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Linea"/>
          <p:cNvSpPr/>
          <p:nvPr/>
        </p:nvSpPr>
        <p:spPr>
          <a:xfrm>
            <a:off x="952500" y="9321800"/>
            <a:ext cx="2250003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Linea"/>
          <p:cNvSpPr/>
          <p:nvPr/>
        </p:nvSpPr>
        <p:spPr>
          <a:xfrm flipV="1">
            <a:off x="14989317" y="9919062"/>
            <a:ext cx="1" cy="231013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Lorem Ipsum Dolor"/>
          <p:cNvSpPr txBox="1"/>
          <p:nvPr>
            <p:ph type="body" sz="quarter" idx="21"/>
          </p:nvPr>
        </p:nvSpPr>
        <p:spPr>
          <a:xfrm>
            <a:off x="952500" y="8610600"/>
            <a:ext cx="135001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31" name="Foto in bianco e nero del ponte di Zeeland nei Paesi Bassi"/>
          <p:cNvSpPr/>
          <p:nvPr>
            <p:ph type="pic" idx="22"/>
          </p:nvPr>
        </p:nvSpPr>
        <p:spPr>
          <a:xfrm>
            <a:off x="952500" y="-1460500"/>
            <a:ext cx="22479000" cy="13893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Titolo Testo"/>
          <p:cNvSpPr txBox="1"/>
          <p:nvPr>
            <p:ph type="title"/>
          </p:nvPr>
        </p:nvSpPr>
        <p:spPr>
          <a:xfrm>
            <a:off x="952500" y="9398000"/>
            <a:ext cx="13500100" cy="3340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Titolo Testo</a:t>
            </a:r>
          </a:p>
        </p:txBody>
      </p:sp>
      <p:sp>
        <p:nvSpPr>
          <p:cNvPr id="33" name="Corpo livello uno…"/>
          <p:cNvSpPr txBox="1"/>
          <p:nvPr>
            <p:ph type="body" sz="quarter" idx="1"/>
          </p:nvPr>
        </p:nvSpPr>
        <p:spPr>
          <a:xfrm>
            <a:off x="15532100" y="9398000"/>
            <a:ext cx="7950200" cy="3340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olo Testo"/>
          <p:cNvSpPr txBox="1"/>
          <p:nvPr>
            <p:ph type="title"/>
          </p:nvPr>
        </p:nvSpPr>
        <p:spPr>
          <a:xfrm>
            <a:off x="952500" y="5194300"/>
            <a:ext cx="22479000" cy="33401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a"/>
          <p:cNvSpPr/>
          <p:nvPr/>
        </p:nvSpPr>
        <p:spPr>
          <a:xfrm>
            <a:off x="952500" y="6858000"/>
            <a:ext cx="106432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Linea"/>
          <p:cNvSpPr/>
          <p:nvPr/>
        </p:nvSpPr>
        <p:spPr>
          <a:xfrm>
            <a:off x="952500" y="3898900"/>
            <a:ext cx="1064309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Lorem Ipsum Dolor"/>
          <p:cNvSpPr txBox="1"/>
          <p:nvPr>
            <p:ph type="body" sz="quarter" idx="21"/>
          </p:nvPr>
        </p:nvSpPr>
        <p:spPr>
          <a:xfrm>
            <a:off x="952500" y="3124200"/>
            <a:ext cx="106426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52" name="Foto in bianco e nero scattata dal basso di un ponte su un fiume e cielo sullo sfondo "/>
          <p:cNvSpPr/>
          <p:nvPr>
            <p:ph type="pic" idx="22"/>
          </p:nvPr>
        </p:nvSpPr>
        <p:spPr>
          <a:xfrm>
            <a:off x="12534900" y="-1651000"/>
            <a:ext cx="10799069" cy="15824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itolo Testo"/>
          <p:cNvSpPr txBox="1"/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l">
              <a:defRPr sz="7800"/>
            </a:lvl1pPr>
          </a:lstStyle>
          <a:p>
            <a:pPr/>
            <a:r>
              <a:t>Titolo Testo</a:t>
            </a:r>
          </a:p>
        </p:txBody>
      </p:sp>
      <p:sp>
        <p:nvSpPr>
          <p:cNvPr id="54" name="Corpo livello uno…"/>
          <p:cNvSpPr txBox="1"/>
          <p:nvPr>
            <p:ph type="body" sz="quarter" idx="1"/>
          </p:nvPr>
        </p:nvSpPr>
        <p:spPr>
          <a:xfrm>
            <a:off x="952500" y="7086600"/>
            <a:ext cx="10642600" cy="5638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olo ed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Linea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1" name="Linea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2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3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olo,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Linea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2" name="Linea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3" name="Foto in bianco e nero scattata dal basso di un ponte su un fiume e cielo sullo sfondo "/>
          <p:cNvSpPr/>
          <p:nvPr>
            <p:ph type="pic" idx="21"/>
          </p:nvPr>
        </p:nvSpPr>
        <p:spPr>
          <a:xfrm>
            <a:off x="12636500" y="-2413000"/>
            <a:ext cx="11024412" cy="16154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5" name="Corpo livello uno…"/>
          <p:cNvSpPr txBox="1"/>
          <p:nvPr>
            <p:ph type="body" sz="half" idx="1"/>
          </p:nvPr>
        </p:nvSpPr>
        <p:spPr>
          <a:xfrm>
            <a:off x="952500" y="3797300"/>
            <a:ext cx="10909300" cy="89281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2500"/>
              </a:spcBef>
              <a:buSzPct val="65000"/>
              <a:defRPr sz="4200"/>
            </a:lvl1pPr>
            <a:lvl2pPr marL="1016000" indent="-508000">
              <a:spcBef>
                <a:spcPts val="2500"/>
              </a:spcBef>
              <a:buSzPct val="65000"/>
              <a:defRPr sz="4200"/>
            </a:lvl2pPr>
            <a:lvl3pPr marL="1524000" indent="-508000">
              <a:spcBef>
                <a:spcPts val="2500"/>
              </a:spcBef>
              <a:buSzPct val="65000"/>
              <a:defRPr sz="4200"/>
            </a:lvl3pPr>
            <a:lvl4pPr marL="2032000" indent="-508000">
              <a:spcBef>
                <a:spcPts val="2500"/>
              </a:spcBef>
              <a:buSzPct val="65000"/>
              <a:defRPr sz="4200"/>
            </a:lvl4pPr>
            <a:lvl5pPr marL="2540000" indent="-508000">
              <a:spcBef>
                <a:spcPts val="2500"/>
              </a:spcBef>
              <a:buSzPct val="65000"/>
              <a:defRPr sz="4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olo, elenco e diretta picc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Linea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4" name="Linea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5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6" name="Corpo livello uno…"/>
          <p:cNvSpPr txBox="1"/>
          <p:nvPr>
            <p:ph type="body" sz="half" idx="1"/>
          </p:nvPr>
        </p:nvSpPr>
        <p:spPr>
          <a:xfrm>
            <a:off x="952500" y="3797300"/>
            <a:ext cx="10909300" cy="89281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2500"/>
              </a:spcBef>
              <a:buSzPct val="65000"/>
              <a:defRPr sz="4200"/>
            </a:lvl1pPr>
            <a:lvl2pPr marL="1016000" indent="-508000">
              <a:spcBef>
                <a:spcPts val="2500"/>
              </a:spcBef>
              <a:buSzPct val="65000"/>
              <a:defRPr sz="4200"/>
            </a:lvl2pPr>
            <a:lvl3pPr marL="1524000" indent="-508000">
              <a:spcBef>
                <a:spcPts val="2500"/>
              </a:spcBef>
              <a:buSzPct val="65000"/>
              <a:defRPr sz="4200"/>
            </a:lvl3pPr>
            <a:lvl4pPr marL="2032000" indent="-508000">
              <a:spcBef>
                <a:spcPts val="2500"/>
              </a:spcBef>
              <a:buSzPct val="65000"/>
              <a:defRPr sz="4200"/>
            </a:lvl4pPr>
            <a:lvl5pPr marL="2540000" indent="-508000">
              <a:spcBef>
                <a:spcPts val="2500"/>
              </a:spcBef>
              <a:buSzPct val="65000"/>
              <a:defRPr sz="4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olo, elenco e dirett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Linea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5" name="Linea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07" name="Corpo livello uno…"/>
          <p:cNvSpPr txBox="1"/>
          <p:nvPr>
            <p:ph type="body" sz="half" idx="1"/>
          </p:nvPr>
        </p:nvSpPr>
        <p:spPr>
          <a:xfrm>
            <a:off x="952500" y="3797300"/>
            <a:ext cx="10909300" cy="89281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2500"/>
              </a:spcBef>
              <a:buSzPct val="65000"/>
              <a:defRPr sz="4200"/>
            </a:lvl1pPr>
            <a:lvl2pPr marL="1016000" indent="-508000">
              <a:spcBef>
                <a:spcPts val="2500"/>
              </a:spcBef>
              <a:buSzPct val="65000"/>
              <a:defRPr sz="4200"/>
            </a:lvl2pPr>
            <a:lvl3pPr marL="1524000" indent="-508000">
              <a:spcBef>
                <a:spcPts val="2500"/>
              </a:spcBef>
              <a:buSzPct val="65000"/>
              <a:defRPr sz="4200"/>
            </a:lvl3pPr>
            <a:lvl4pPr marL="2032000" indent="-508000">
              <a:spcBef>
                <a:spcPts val="2500"/>
              </a:spcBef>
              <a:buSzPct val="65000"/>
              <a:defRPr sz="4200"/>
            </a:lvl4pPr>
            <a:lvl5pPr marL="2540000" indent="-508000">
              <a:spcBef>
                <a:spcPts val="2500"/>
              </a:spcBef>
              <a:buSzPct val="65000"/>
              <a:defRPr sz="4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a"/>
          <p:cNvSpPr/>
          <p:nvPr/>
        </p:nvSpPr>
        <p:spPr>
          <a:xfrm>
            <a:off x="952500" y="30607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ea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Titolo Testo"/>
          <p:cNvSpPr txBox="1"/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5" name="Corpo livello uno…"/>
          <p:cNvSpPr txBox="1"/>
          <p:nvPr>
            <p:ph type="body" idx="1"/>
          </p:nvPr>
        </p:nvSpPr>
        <p:spPr>
          <a:xfrm>
            <a:off x="952500" y="3695700"/>
            <a:ext cx="22479000" cy="857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" name="Numero diapositiva"/>
          <p:cNvSpPr txBox="1"/>
          <p:nvPr>
            <p:ph type="sldNum" sz="quarter" idx="2"/>
          </p:nvPr>
        </p:nvSpPr>
        <p:spPr>
          <a:xfrm>
            <a:off x="11976100" y="13017500"/>
            <a:ext cx="4191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1219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828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2438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30480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3657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4267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4876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5486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video" Target="https://www.youtube.com/embed/QyYJzgfRi00?feature=oembed" TargetMode="External"/><Relationship Id="rId4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https://www.youtube.com/embed/8CE9tprBPBo?feature=oembed" TargetMode="External"/><Relationship Id="rId3" Type="http://schemas.openxmlformats.org/officeDocument/2006/relationships/image" Target="../media/image4.jpeg"/><Relationship Id="rId4" Type="http://schemas.openxmlformats.org/officeDocument/2006/relationships/video" Target="https://www.youtube.com/embed/N2j-Tpnu350?feature=oembed" TargetMode="External"/><Relationship Id="rId5" Type="http://schemas.openxmlformats.org/officeDocument/2006/relationships/image" Target="../media/image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www.google.com/search?client=safari&amp;sca_esv=0e5638bd23f8e1c5&amp;cs=0&amp;q=Casablanca&amp;sa=X&amp;ved=2ahUKEwiJvNubroqQAxXeh_0HHcoREcAQxccNegQIKhAB&amp;mstk=AUtExfADCsZKezNt8H1sVlmSO3p7l0N5fR8brDv9rH7Nx4IwGt-44H2BetBrZ8wGHI_jC2cMoHY_ADX313_bWZ9DZl3oPMHbXZDiXruPs38DrtpjaRj3zliaCb0ZjJGldHcjIVU&amp;csui=3" TargetMode="External"/><Relationship Id="rId3" Type="http://schemas.openxmlformats.org/officeDocument/2006/relationships/hyperlink" Target="https://www.google.com/search?client=safari&amp;sca_esv=0e5638bd23f8e1c5&amp;cs=0&amp;q=Le+ali+della+libert%C3%A0&amp;sa=X&amp;ved=2ahUKEwiJvNubroqQAxXeh_0HHcoREcAQxccNegQILhAB&amp;mstk=AUtExfADCsZKezNt8H1sVlmSO3p7l0N5fR8brDv9rH7Nx4IwGt-44H2BetBrZ8wGHI_jC2cMoHY_ADX313_bWZ9DZl3oPMHbXZDiXruPs38DrtpjaRj3zliaCb0ZjJGldHcjIVU&amp;csui=3" TargetMode="External"/><Relationship Id="rId4" Type="http://schemas.openxmlformats.org/officeDocument/2006/relationships/hyperlink" Target="https://www.google.com/search?client=safari&amp;sca_esv=0e5638bd23f8e1c5&amp;cs=0&amp;q=Schindler%27s+List&amp;sa=X&amp;ved=2ahUKEwiJvNubroqQAxXeh_0HHcoREcAQxccNegQILBAB&amp;mstk=AUtExfADCsZKezNt8H1sVlmSO3p7l0N5fR8brDv9rH7Nx4IwGt-44H2BetBrZ8wGHI_jC2cMoHY_ADX313_bWZ9DZl3oPMHbXZDiXruPs38DrtpjaRj3zliaCb0ZjJGldHcjIVU&amp;csui=3" TargetMode="Externa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https://www.youtube.com/embed/Qv10ElLUy8g?feature=oembed" TargetMode="External"/><Relationship Id="rId3" Type="http://schemas.openxmlformats.org/officeDocument/2006/relationships/image" Target="../media/image7.jpeg"/><Relationship Id="rId4" Type="http://schemas.openxmlformats.org/officeDocument/2006/relationships/video" Target="https://www.youtube.com/embed/4Ag0IzB-Dyc?feature=oembed" TargetMode="External"/><Relationship Id="rId5" Type="http://schemas.openxmlformats.org/officeDocument/2006/relationships/image" Target="../media/image8.jpeg"/><Relationship Id="rId6" Type="http://schemas.openxmlformats.org/officeDocument/2006/relationships/video" Target="https://www.youtube.com/embed/Z4_SJfCGQwM?feature=oembed" TargetMode="External"/><Relationship Id="rId7" Type="http://schemas.openxmlformats.org/officeDocument/2006/relationships/image" Target="../media/image9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5eTVGaa9KwA?feature=oembed" TargetMode="External"/><Relationship Id="rId3" Type="http://schemas.openxmlformats.org/officeDocument/2006/relationships/image" Target="../media/image10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XFMxFv3RYOQ?feature=oembed" TargetMode="External"/><Relationship Id="rId3" Type="http://schemas.openxmlformats.org/officeDocument/2006/relationships/image" Target="../media/image11.jpeg"/><Relationship Id="rId4" Type="http://schemas.openxmlformats.org/officeDocument/2006/relationships/video" Target="https://www.youtube.com/embed/in_Cgl8EkFo?feature=oembed" TargetMode="External"/><Relationship Id="rId5" Type="http://schemas.openxmlformats.org/officeDocument/2006/relationships/image" Target="../media/image12.jpeg"/><Relationship Id="rId6" Type="http://schemas.openxmlformats.org/officeDocument/2006/relationships/video" Target="https://www.youtube.com/embed/p2FifC23iXc?feature=oembed" TargetMode="External"/><Relationship Id="rId7" Type="http://schemas.openxmlformats.org/officeDocument/2006/relationships/image" Target="../media/image1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https://www.youtube.com/embed/DLSEI88mNhI?feature=oembed" TargetMode="External"/><Relationship Id="rId3" Type="http://schemas.openxmlformats.org/officeDocument/2006/relationships/image" Target="../media/image14.jpeg"/><Relationship Id="rId4" Type="http://schemas.openxmlformats.org/officeDocument/2006/relationships/video" Target="https://www.youtube.com/embed/iDjCApVIdEs?feature=oembed" TargetMode="External"/><Relationship Id="rId5" Type="http://schemas.openxmlformats.org/officeDocument/2006/relationships/image" Target="../media/image1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https://www.youtube.com/embed/-_99_TQzhHI?feature=oembed" TargetMode="External"/><Relationship Id="rId3" Type="http://schemas.openxmlformats.org/officeDocument/2006/relationships/image" Target="../media/image16.jpeg"/><Relationship Id="rId4" Type="http://schemas.openxmlformats.org/officeDocument/2006/relationships/video" Target="https://www.youtube.com/embed/G62HrubdD6o?feature=oembed" TargetMode="External"/><Relationship Id="rId5" Type="http://schemas.openxmlformats.org/officeDocument/2006/relationships/image" Target="../media/image17.jpeg"/><Relationship Id="rId6" Type="http://schemas.openxmlformats.org/officeDocument/2006/relationships/image" Target="../media/image1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https://www.youtube.com/embed/0TDII5IkI3Y?feature=oembed" TargetMode="External"/><Relationship Id="rId3" Type="http://schemas.openxmlformats.org/officeDocument/2006/relationships/image" Target="../media/image18.jpeg"/><Relationship Id="rId4" Type="http://schemas.openxmlformats.org/officeDocument/2006/relationships/image" Target="../media/image1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s://en.wikipedia.org/wiki/The_Wandering_Earth?utm_source=chatgpt.com" TargetMode="External"/><Relationship Id="rId3" Type="http://schemas.openxmlformats.org/officeDocument/2006/relationships/hyperlink" Target="https://www.imdb.com/title/tt7605074/?utm_source=chatgpt.com" TargetMode="External"/><Relationship Id="rId4" Type="http://schemas.openxmlformats.org/officeDocument/2006/relationships/hyperlink" Target="https://www.vanityfair.com/hollywood/2019/12/2019s-box-office-receipts?utm_source=chatgpt.com" TargetMode="External"/><Relationship Id="rId5" Type="http://schemas.openxmlformats.org/officeDocument/2006/relationships/hyperlink" Target="https://en.wikipedia.org/wiki/List_of_highest-grossing_films_in_China?utm_source=chatgpt.com" TargetMode="Externa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https://www.youtube.com/embed/o0SPaj46FhI?feature=oembed" TargetMode="External"/><Relationship Id="rId3" Type="http://schemas.openxmlformats.org/officeDocument/2006/relationships/image" Target="../media/image19.jpeg"/><Relationship Id="rId4" Type="http://schemas.openxmlformats.org/officeDocument/2006/relationships/video" Target="https://www.youtube.com/embed/gCX2oPDcoj8?feature=oembed" TargetMode="External"/><Relationship Id="rId5" Type="http://schemas.openxmlformats.org/officeDocument/2006/relationships/image" Target="../media/image20.jpeg"/><Relationship Id="rId6" Type="http://schemas.openxmlformats.org/officeDocument/2006/relationships/image" Target="../media/image19.png"/><Relationship Id="rId7" Type="http://schemas.openxmlformats.org/officeDocument/2006/relationships/image" Target="../media/image2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https://www.youtube.com/embed/4c54mh9Yu-Q?feature=oembed" TargetMode="External"/><Relationship Id="rId3" Type="http://schemas.openxmlformats.org/officeDocument/2006/relationships/image" Target="../media/image21.jpeg"/><Relationship Id="rId4" Type="http://schemas.openxmlformats.org/officeDocument/2006/relationships/image" Target="../media/image22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https://www.youtube.com/embed/is77pIcqGok?feature=oembed" TargetMode="External"/><Relationship Id="rId3" Type="http://schemas.openxmlformats.org/officeDocument/2006/relationships/image" Target="../media/image22.jpeg"/><Relationship Id="rId4" Type="http://schemas.openxmlformats.org/officeDocument/2006/relationships/video" Target="https://www.youtube.com/embed/8AinO3HWqlI?feature=oembed" TargetMode="External"/><Relationship Id="rId5" Type="http://schemas.openxmlformats.org/officeDocument/2006/relationships/image" Target="../media/image23.jpeg"/><Relationship Id="rId6" Type="http://schemas.openxmlformats.org/officeDocument/2006/relationships/image" Target="../media/image23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MzVvd9ekYOE?feature=oembed" TargetMode="External"/><Relationship Id="rId3" Type="http://schemas.openxmlformats.org/officeDocument/2006/relationships/image" Target="../media/image24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d_owGuU-fgY?feature=oembed" TargetMode="External"/><Relationship Id="rId3" Type="http://schemas.openxmlformats.org/officeDocument/2006/relationships/image" Target="../media/image25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0D9IVELg4_U?feature=oembed" TargetMode="External"/><Relationship Id="rId3" Type="http://schemas.openxmlformats.org/officeDocument/2006/relationships/image" Target="../media/image26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mg0GqZmoM9M?feature=oembed" TargetMode="External"/><Relationship Id="rId3" Type="http://schemas.openxmlformats.org/officeDocument/2006/relationships/image" Target="../media/image27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F4k7-rNgh8Y?feature=oembed" TargetMode="External"/><Relationship Id="rId3" Type="http://schemas.openxmlformats.org/officeDocument/2006/relationships/image" Target="../media/image28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bYOH6ZpvOZs?feature=oembed" TargetMode="External"/><Relationship Id="rId3" Type="http://schemas.openxmlformats.org/officeDocument/2006/relationships/image" Target="../media/image29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MeyugzJmd-c?feature=oembed" TargetMode="External"/><Relationship Id="rId3" Type="http://schemas.openxmlformats.org/officeDocument/2006/relationships/image" Target="../media/image30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_-lc1Ydr42M?feature=oembed" TargetMode="External"/><Relationship Id="rId3" Type="http://schemas.openxmlformats.org/officeDocument/2006/relationships/image" Target="../media/image3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1KUVwKp6MDI?feature=oembed" TargetMode="External"/><Relationship Id="rId3" Type="http://schemas.openxmlformats.org/officeDocument/2006/relationships/image" Target="../media/image32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ei-b4kl3rU8?feature=oembed" TargetMode="External"/><Relationship Id="rId3" Type="http://schemas.openxmlformats.org/officeDocument/2006/relationships/image" Target="../media/image33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xs3F8WtzMuM?feature=oembed" TargetMode="External"/><Relationship Id="rId3" Type="http://schemas.openxmlformats.org/officeDocument/2006/relationships/image" Target="../media/image34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O48RlH8tsAc?feature=oembed" TargetMode="External"/><Relationship Id="rId3" Type="http://schemas.openxmlformats.org/officeDocument/2006/relationships/image" Target="../media/image35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92X7f3WiGMo?feature=oembed" TargetMode="External"/><Relationship Id="rId3" Type="http://schemas.openxmlformats.org/officeDocument/2006/relationships/image" Target="../media/image36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video" Target="https://www.youtube.com/embed/ShJvheZHXdI?feature=oembed" TargetMode="External"/><Relationship Id="rId3" Type="http://schemas.openxmlformats.org/officeDocument/2006/relationships/image" Target="../media/image37.jpeg"/><Relationship Id="rId4" Type="http://schemas.openxmlformats.org/officeDocument/2006/relationships/video" Target="https://www.youtube.com/embed/9gMxS4OPW-8?feature=oembed" TargetMode="External"/><Relationship Id="rId5" Type="http://schemas.openxmlformats.org/officeDocument/2006/relationships/image" Target="../media/image38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M3dlHv63LKQ?feature=oembed" TargetMode="External"/><Relationship Id="rId3" Type="http://schemas.openxmlformats.org/officeDocument/2006/relationships/image" Target="../media/image39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_bgrNm7rdeo?feature=oembed" TargetMode="External"/><Relationship Id="rId3" Type="http://schemas.openxmlformats.org/officeDocument/2006/relationships/image" Target="../media/image40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EgxOTuBl7Bk?feature=oembed" TargetMode="External"/><Relationship Id="rId3" Type="http://schemas.openxmlformats.org/officeDocument/2006/relationships/image" Target="../media/image41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rUkwjfTTgx0?feature=oembed" TargetMode="External"/><Relationship Id="rId3" Type="http://schemas.openxmlformats.org/officeDocument/2006/relationships/image" Target="../media/image4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yUJqLAsYfKs?feature=oembed" TargetMode="External"/><Relationship Id="rId3" Type="http://schemas.openxmlformats.org/officeDocument/2006/relationships/image" Target="../media/image43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go8KLBPndOs?feature=oembed" TargetMode="External"/><Relationship Id="rId3" Type="http://schemas.openxmlformats.org/officeDocument/2006/relationships/image" Target="../media/image44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https://www.youtube.com/embed/zgLOXWnMWno?feature=oembed" TargetMode="External"/><Relationship Id="rId3" Type="http://schemas.openxmlformats.org/officeDocument/2006/relationships/image" Target="../media/image45.jpeg"/><Relationship Id="rId4" Type="http://schemas.openxmlformats.org/officeDocument/2006/relationships/video" Target="https://www.youtube.com/embed/dQfc8HCROP4?feature=oembed" TargetMode="External"/><Relationship Id="rId5" Type="http://schemas.openxmlformats.org/officeDocument/2006/relationships/image" Target="../media/image46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https://www.youtube.com/embed/sgBT6tvP5pg?feature=oembed" TargetMode="External"/><Relationship Id="rId3" Type="http://schemas.openxmlformats.org/officeDocument/2006/relationships/image" Target="../media/image47.jpeg"/><Relationship Id="rId4" Type="http://schemas.openxmlformats.org/officeDocument/2006/relationships/image" Target="../media/image24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https://www.youtube.com/embed/1-B3HOgHFno?feature=oembed" TargetMode="External"/><Relationship Id="rId3" Type="http://schemas.openxmlformats.org/officeDocument/2006/relationships/image" Target="../media/image48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https://www.youtube.com/embed/djV11Xbc914?feature=oembed" TargetMode="External"/><Relationship Id="rId3" Type="http://schemas.openxmlformats.org/officeDocument/2006/relationships/image" Target="../media/image49.jpeg"/><Relationship Id="rId4" Type="http://schemas.openxmlformats.org/officeDocument/2006/relationships/video" Target="https://www.youtube.com/embed/oTS5cPTqFWM?feature=oembed" TargetMode="External"/><Relationship Id="rId5" Type="http://schemas.openxmlformats.org/officeDocument/2006/relationships/image" Target="../media/image50.jpeg"/><Relationship Id="rId6" Type="http://schemas.openxmlformats.org/officeDocument/2006/relationships/video" Target="https://www.youtube.com/embed/Vx2UtoJC3v0?feature=oembed" TargetMode="External"/><Relationship Id="rId7" Type="http://schemas.openxmlformats.org/officeDocument/2006/relationships/image" Target="../media/image51.jpeg"/><Relationship Id="rId8" Type="http://schemas.openxmlformats.org/officeDocument/2006/relationships/video" Target="https://www.youtube.com/embed/TZ827lkktYs?feature=oembed" TargetMode="External"/><Relationship Id="rId9" Type="http://schemas.openxmlformats.org/officeDocument/2006/relationships/image" Target="../media/image52.jpeg"/><Relationship Id="rId10" Type="http://schemas.openxmlformats.org/officeDocument/2006/relationships/video" Target="https://www.youtube.com/embed/na7lIb09898?feature=oembed" TargetMode="External"/><Relationship Id="rId11" Type="http://schemas.openxmlformats.org/officeDocument/2006/relationships/image" Target="../media/image53.jpeg"/><Relationship Id="rId12" Type="http://schemas.openxmlformats.org/officeDocument/2006/relationships/video" Target="https://www.youtube.com/embed/JNJv-Ebi67I?feature=oembed" TargetMode="External"/><Relationship Id="rId13" Type="http://schemas.openxmlformats.org/officeDocument/2006/relationships/image" Target="../media/image5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di Andreas Perugini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 Andreas Perugini</a:t>
            </a:r>
          </a:p>
        </p:txBody>
      </p:sp>
      <p:sp>
        <p:nvSpPr>
          <p:cNvPr id="160" name="Comprendere e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50000"/>
              </a:lnSpc>
            </a:pPr>
            <a:r>
              <a:t>Comprendere e </a:t>
            </a:r>
          </a:p>
          <a:p>
            <a:pPr>
              <a:lnSpc>
                <a:spcPct val="50000"/>
              </a:lnSpc>
            </a:pPr>
            <a:r>
              <a:t>analizzare il film</a:t>
            </a:r>
          </a:p>
        </p:txBody>
      </p:sp>
      <p:sp>
        <p:nvSpPr>
          <p:cNvPr id="161" name="Doppio clic per modificar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2" name="cineforum_logo.png" descr="cineforum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70550" y="1422921"/>
            <a:ext cx="5968318" cy="581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SEMINARIO: comprendere e analizzare il film" descr="SEMINARIO: comprendere e analizzare il film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SEMINARIO: comprendere e analizzare il film" aiw:author="VIDEODROME cineforum bolzano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526035" y="5792483"/>
            <a:ext cx="7962330" cy="447881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Foto in bianco e nero scattata dal basso di un ponte su un fiume e cielo sullo sfondo " descr="Foto in bianco e nero scattata dal basso di un ponte su un fiume e cielo sullo sfondo 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509500" y="3647498"/>
            <a:ext cx="11049000" cy="9258301"/>
          </a:xfrm>
          <a:prstGeom prst="rect">
            <a:avLst/>
          </a:prstGeom>
        </p:spPr>
      </p:pic>
      <p:sp>
        <p:nvSpPr>
          <p:cNvPr id="205" name="Il triangolo drammatic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triangolo drammatico</a:t>
            </a:r>
          </a:p>
        </p:txBody>
      </p:sp>
      <p:sp>
        <p:nvSpPr>
          <p:cNvPr id="206" name="Il &quot;triangolo drammatico”, ideato da Stephen Karpman nel 1968, è un modello psicologico che descrive uno schema relazionale disfunzionale dove gli individui assumono a turno i ruoli di Vittima, Persecutore e Salvatore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+mn-lt"/>
                <a:ea typeface="+mn-ea"/>
                <a:cs typeface="+mn-cs"/>
                <a:sym typeface="Bodoni SvtyTwo ITC TT-Book"/>
              </a:defRPr>
            </a:pPr>
            <a:r>
              <a:t>Il "triangolo drammatico”, ideato da Stephen Karpman nel 1968, è un modello psicologico che descrive uno schema relazionale disfunzionale dove gli individui assumono a turno i ruoli di Vittima, Persecutore e Salvatore.</a:t>
            </a:r>
          </a:p>
          <a:p>
            <a:pPr>
              <a:defRPr>
                <a:latin typeface="+mn-lt"/>
                <a:ea typeface="+mn-ea"/>
                <a:cs typeface="+mn-cs"/>
                <a:sym typeface="Bodoni SvtyTwo ITC TT-Book"/>
              </a:defRPr>
            </a:pPr>
            <a:r>
              <a:t>Nel Cinema viene utilizzato nella scrittura cinematografica per creare tensione, sviluppare i personaggi e dare profondità a dinamiche relazionali complesse, rendendo la storia più coinvolgente per il pubblico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I tre ruoli, che possono essere assunti da un singolo personaggio o distribuiti tra più personaggi, sono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182880">
              <a:spcBef>
                <a:spcPts val="0"/>
              </a:spcBef>
              <a:buClrTx/>
              <a:buSzTx/>
              <a:buFontTx/>
              <a:buNone/>
              <a:defRPr sz="4000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I tre ruoli, che possono essere assunti da un singolo personaggio o distribuiti tra più personaggi, sono:</a:t>
            </a:r>
          </a:p>
          <a:p>
            <a:pPr marL="0" indent="0" defTabSz="182880">
              <a:spcBef>
                <a:spcPts val="0"/>
              </a:spcBef>
              <a:buClrTx/>
              <a:buSzTx/>
              <a:buFontTx/>
              <a:buNone/>
              <a:defRPr sz="4000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</a:p>
          <a:p>
            <a:pPr marL="182880" indent="-127000" defTabSz="182880">
              <a:spcBef>
                <a:spcPts val="0"/>
              </a:spcBef>
              <a:buClr>
                <a:srgbClr val="001D35"/>
              </a:buClr>
              <a:buSzPct val="75000"/>
              <a:buFont typeface="Helvetica Neue"/>
              <a:buChar char="•"/>
              <a:defRPr sz="4000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Vittima: </a:t>
            </a:r>
            <a:r>
              <a:t>Il personaggio si percepisce impotente, oppresso e indifeso, lamentandosi e cercando attenzione senza agire direttamente per cambiare la situazione. </a:t>
            </a:r>
            <a:br>
              <a:rPr>
                <a:solidFill>
                  <a:srgbClr val="1F1F1F"/>
                </a:solidFill>
              </a:rPr>
            </a:br>
          </a:p>
          <a:p>
            <a:pPr marL="182880" indent="-127000" defTabSz="182880">
              <a:spcBef>
                <a:spcPts val="0"/>
              </a:spcBef>
              <a:buClr>
                <a:srgbClr val="001D35"/>
              </a:buClr>
              <a:buSzPct val="75000"/>
              <a:buFont typeface="Helvetica Neue"/>
              <a:buChar char="•"/>
              <a:defRPr sz="4000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Persecutore: </a:t>
            </a:r>
            <a:r>
              <a:t>Questo ruolo è incarnato da chi impone le proprie regole o opinioni, utilizzando critica, sarcasmo o violenza per dominare e creare una sottomissione negli altri. </a:t>
            </a:r>
            <a:br>
              <a:rPr>
                <a:solidFill>
                  <a:srgbClr val="1F1F1F"/>
                </a:solidFill>
              </a:rPr>
            </a:br>
          </a:p>
          <a:p>
            <a:pPr marL="182880" indent="-127000" defTabSz="182880">
              <a:spcBef>
                <a:spcPts val="0"/>
              </a:spcBef>
              <a:buClr>
                <a:srgbClr val="001D35"/>
              </a:buClr>
              <a:buSzPct val="75000"/>
              <a:buFont typeface="Helvetica Neue"/>
              <a:buChar char="•"/>
              <a:defRPr sz="4000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Salvatore: </a:t>
            </a:r>
            <a:r>
              <a:t>Il personaggio appare generoso e protettivo, ma in realtà ostacola l'autonomia degli altri e la crescita personale, creando dipendenza attraverso la sua continua disponibilità ad "aiutare". </a:t>
            </a:r>
            <a:br>
              <a:rPr>
                <a:solidFill>
                  <a:srgbClr val="1F1F1F"/>
                </a:solidFill>
              </a:rPr>
            </a:br>
          </a:p>
          <a:p>
            <a:pPr marL="0" indent="0" defTabSz="182880">
              <a:spcBef>
                <a:spcPts val="0"/>
              </a:spcBef>
              <a:buClrTx/>
              <a:buSzTx/>
              <a:buFontTx/>
              <a:buNone/>
              <a:defRPr sz="4000">
                <a:solidFill>
                  <a:srgbClr val="001D35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Come si manifesta nel cinema</a:t>
            </a:r>
          </a:p>
          <a:p>
            <a:pPr marL="182880" indent="-127000" defTabSz="182880">
              <a:spcBef>
                <a:spcPts val="0"/>
              </a:spcBef>
              <a:buClr>
                <a:srgbClr val="001D35"/>
              </a:buClr>
              <a:buSzPct val="75000"/>
              <a:buFont typeface="Helvetica Neue"/>
              <a:buChar char="•"/>
              <a:defRPr sz="4000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Generazione di conflitto: Lo scambio di questi ruoli crea conflitti e drammi che sono fondamentali per il progresso della trama. </a:t>
            </a:r>
            <a:br>
              <a:rPr>
                <a:solidFill>
                  <a:srgbClr val="1F1F1F"/>
                </a:solidFill>
              </a:rPr>
            </a:br>
            <a:br>
              <a:rPr>
                <a:solidFill>
                  <a:srgbClr val="1F1F1F"/>
                </a:solidFill>
              </a:rPr>
            </a:br>
            <a:br/>
            <a:br/>
          </a:p>
          <a:p>
            <a:pPr marL="182880" indent="-127000" defTabSz="182880">
              <a:spcBef>
                <a:spcPts val="0"/>
              </a:spcBef>
              <a:buClr>
                <a:srgbClr val="001D35"/>
              </a:buClr>
              <a:buSzPct val="75000"/>
              <a:buFont typeface="Helvetica Neue"/>
              <a:buChar char="•"/>
              <a:defRPr sz="4000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Sviluppo dei personaggi: Il personaggio può passare da un ruolo all'altro, mostrando la propria complessità e le proprie vulnerabilità, rivelando aspetti nascosti del suo carattere. </a:t>
            </a:r>
            <a:br>
              <a:rPr>
                <a:solidFill>
                  <a:srgbClr val="1F1F1F"/>
                </a:solidFill>
              </a:rPr>
            </a:br>
            <a:br>
              <a:rPr>
                <a:solidFill>
                  <a:srgbClr val="1F1F1F"/>
                </a:solidFill>
              </a:rPr>
            </a:br>
            <a:br/>
            <a:br/>
          </a:p>
          <a:p>
            <a:pPr marL="182880" indent="-127000" defTabSz="182880">
              <a:spcBef>
                <a:spcPts val="0"/>
              </a:spcBef>
              <a:buClr>
                <a:srgbClr val="001D35"/>
              </a:buClr>
              <a:buSzPct val="75000"/>
              <a:buFont typeface="Helvetica Neue"/>
              <a:buChar char="•"/>
              <a:defRPr sz="4000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Creazione di tensione: I giochi psicologici che si sviluppano all'interno del triangolo generano suspense e interesse nel pubblico, spingendo a voler scoprire cosa accadrà. </a:t>
            </a:r>
            <a:br>
              <a:rPr>
                <a:solidFill>
                  <a:srgbClr val="1F1F1F"/>
                </a:solidFill>
              </a:rPr>
            </a:br>
            <a:br>
              <a:rPr>
                <a:solidFill>
                  <a:srgbClr val="1F1F1F"/>
                </a:solidFill>
              </a:rPr>
            </a:br>
            <a:br/>
            <a:br/>
          </a:p>
          <a:p>
            <a:pPr marL="849630" indent="-793750" defTabSz="182880">
              <a:spcBef>
                <a:spcPts val="0"/>
              </a:spcBef>
              <a:buClr>
                <a:srgbClr val="001D35"/>
              </a:buClr>
              <a:buSzPct val="75000"/>
              <a:buFont typeface="Helvetica Neue"/>
              <a:buChar char="•"/>
              <a:defRPr sz="640">
                <a:solidFill>
                  <a:srgbClr val="001D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4000">
                <a:latin typeface="+mn-lt"/>
                <a:ea typeface="+mn-ea"/>
                <a:cs typeface="+mn-cs"/>
                <a:sym typeface="Bodoni SvtyTwo ITC TT-Book"/>
              </a:rPr>
              <a:t>Riflessione sociale: Attraverso la rappresentazione di queste dinamiche, il cinema può portare il pubblico a riflettere su modelli relazionali disfunzionali. </a:t>
            </a:r>
            <a:br>
              <a:rPr sz="4000">
                <a:solidFill>
                  <a:srgbClr val="1F1F1F"/>
                </a:solidFill>
                <a:latin typeface="+mn-lt"/>
                <a:ea typeface="+mn-ea"/>
                <a:cs typeface="+mn-cs"/>
                <a:sym typeface="Bodoni SvtyTwo ITC TT-Book"/>
              </a:rPr>
            </a:br>
            <a:br>
              <a:rPr>
                <a:solidFill>
                  <a:srgbClr val="1F1F1F"/>
                </a:solidFill>
              </a:rPr>
            </a:br>
            <a:br/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sto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1" name="Foto in bianco e nero scattata dal basso di un ponte su un fiume e cielo sullo sfondo " descr="Foto in bianco e nero scattata dal basso di un ponte su un fiume e cielo sullo sfondo "/>
          <p:cNvPicPr>
            <a:picLocks noChangeAspect="0"/>
          </p:cNvPicPr>
          <p:nvPr>
            <p:ph type="pic" idx="22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509120" y="860424"/>
            <a:ext cx="10795001" cy="12128501"/>
          </a:xfrm>
          <a:prstGeom prst="rect">
            <a:avLst/>
          </a:prstGeom>
        </p:spPr>
      </p:pic>
      <p:sp>
        <p:nvSpPr>
          <p:cNvPr id="212" name="La storia /narrazio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 storia /narrazione</a:t>
            </a:r>
          </a:p>
        </p:txBody>
      </p:sp>
      <p:sp>
        <p:nvSpPr>
          <p:cNvPr id="213" name="Anrchitettura del Racconto Aristotelico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Anrchitettura del Racconto Aristotelico</a:t>
            </a:r>
          </a:p>
          <a:p>
            <a:pPr>
              <a:defRPr>
                <a:latin typeface="+mn-lt"/>
                <a:ea typeface="+mn-ea"/>
                <a:cs typeface="+mn-cs"/>
                <a:sym typeface="Bodoni SvtyTwo ITC TT-Book"/>
              </a:defRPr>
            </a:pPr>
            <a:r>
              <a:t>ELEMENTI: </a:t>
            </a:r>
          </a:p>
          <a:p>
            <a:pPr>
              <a:defRPr>
                <a:latin typeface="+mn-lt"/>
                <a:ea typeface="+mn-ea"/>
                <a:cs typeface="+mn-cs"/>
                <a:sym typeface="Bodoni SvtyTwo ITC TT-Book"/>
              </a:defRPr>
            </a:pPr>
            <a:r>
              <a:t>3 atti:</a:t>
            </a:r>
          </a:p>
          <a:p>
            <a:pPr>
              <a:defRPr>
                <a:latin typeface="+mn-lt"/>
                <a:ea typeface="+mn-ea"/>
                <a:cs typeface="+mn-cs"/>
                <a:sym typeface="Bodoni SvtyTwo ITC TT-Book"/>
              </a:defRPr>
            </a:pPr>
            <a:r>
              <a:t>inizio, svolgimento, fine</a:t>
            </a:r>
          </a:p>
        </p:txBody>
      </p:sp>
      <p:sp>
        <p:nvSpPr>
          <p:cNvPr id="214" name="384/’83 a.c - 322 a.c"/>
          <p:cNvSpPr txBox="1"/>
          <p:nvPr/>
        </p:nvSpPr>
        <p:spPr>
          <a:xfrm>
            <a:off x="13657098" y="11734281"/>
            <a:ext cx="531749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384/’83 a.c - 322 a.c</a:t>
            </a:r>
          </a:p>
        </p:txBody>
      </p:sp>
      <p:sp>
        <p:nvSpPr>
          <p:cNvPr id="215" name="Aristotele"/>
          <p:cNvSpPr txBox="1"/>
          <p:nvPr/>
        </p:nvSpPr>
        <p:spPr>
          <a:xfrm>
            <a:off x="18538637" y="1511985"/>
            <a:ext cx="3822498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900"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Aristotele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creenshot 2025-10-04 alle 13.41.48.png" descr="Screenshot 2025-10-04 alle 13.41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421" y="3238639"/>
            <a:ext cx="18695158" cy="8590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Il viaggio dell’ero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viaggio dell’eroe</a:t>
            </a:r>
          </a:p>
        </p:txBody>
      </p:sp>
      <p:sp>
        <p:nvSpPr>
          <p:cNvPr id="220" name="Il viaggio dell’eroe è il viaggio dell'Io per raggiungere l’autorealizzazione e l’Illuminazione. Conoscere le tappe del viaggio dell’eroe e gli archetipi narrativi ci aiuta a capire non solo le basi dello storytelling, ma soprattutto noi stessi, la nostr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54736" indent="-554736" defTabSz="751205">
              <a:spcBef>
                <a:spcPts val="3000"/>
              </a:spcBef>
              <a:defRPr sz="4550"/>
            </a:pPr>
            <a:r>
              <a:t>Il viaggio dell’eroe è il viaggio dell'Io per raggiungere l’autorealizzazione e l’Illuminazione. Conoscere le tappe del viaggio dell’eroe e gli archetipi narrativi ci aiuta a capire non solo le basi dello storytelling, ma soprattutto noi stessi, la nostra vita, e ci permette di fare un po’ di chiarezza se abbiamo perso la bussola.</a:t>
            </a:r>
          </a:p>
          <a:p>
            <a:pPr marL="554736" indent="-554736" defTabSz="751205">
              <a:spcBef>
                <a:spcPts val="3000"/>
              </a:spcBef>
              <a:defRPr sz="4550"/>
            </a:pPr>
            <a:r>
              <a:t>Gli archetipi rispondono a domande ancestrali, stanno alla base di istinti primordiali e principi primitivi che sono trasversali alle diverse culture e alle epoche in cui viviamo, e ci aiutano nel processo di individuazione della coscienza individuale e collettiva.</a:t>
            </a:r>
          </a:p>
          <a:p>
            <a:pPr marL="554736" indent="-554736" defTabSz="751205">
              <a:spcBef>
                <a:spcPts val="3000"/>
              </a:spcBef>
              <a:defRPr sz="4550"/>
            </a:pPr>
            <a:r>
              <a:t>È importante riconoscere la funzione che le persone svolgono nella nostra vita e i personaggi in letteratura  perché questo ci aiuta a metterli nella giusta prospettiva.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L’eroe vive nel suo mondo ordinario…"/>
          <p:cNvSpPr txBox="1"/>
          <p:nvPr>
            <p:ph type="body" idx="1"/>
          </p:nvPr>
        </p:nvSpPr>
        <p:spPr>
          <a:xfrm>
            <a:off x="952500" y="1784350"/>
            <a:ext cx="22479000" cy="10147300"/>
          </a:xfrm>
          <a:prstGeom prst="rect">
            <a:avLst/>
          </a:prstGeom>
        </p:spPr>
        <p:txBody>
          <a:bodyPr/>
          <a:lstStyle/>
          <a:p>
            <a:pPr marL="432815" indent="-432815" defTabSz="586104">
              <a:spcBef>
                <a:spcPts val="2400"/>
              </a:spcBef>
              <a:defRPr sz="355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L’eroe vive nel suo mondo ordinario</a:t>
            </a:r>
          </a:p>
          <a:p>
            <a:pPr marL="432815" indent="-432815" defTabSz="586104">
              <a:spcBef>
                <a:spcPts val="2400"/>
              </a:spcBef>
              <a:defRPr sz="355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L’eroe riceve una chiamata.</a:t>
            </a:r>
          </a:p>
          <a:p>
            <a:pPr marL="432815" indent="-432815" defTabSz="586104">
              <a:spcBef>
                <a:spcPts val="2400"/>
              </a:spcBef>
              <a:defRPr sz="355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Inizialmente non accetta e rifiuta la chiamata</a:t>
            </a:r>
          </a:p>
          <a:p>
            <a:pPr marL="432815" indent="-432815" defTabSz="586104">
              <a:spcBef>
                <a:spcPts val="2400"/>
              </a:spcBef>
              <a:defRPr sz="355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Seguendo un mentore vince la sua paura</a:t>
            </a:r>
          </a:p>
          <a:p>
            <a:pPr marL="432815" indent="-432815" defTabSz="586104">
              <a:spcBef>
                <a:spcPts val="2400"/>
              </a:spcBef>
              <a:defRPr sz="355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L’eroe varca la prima soglia: accede al mondo straordinario</a:t>
            </a:r>
          </a:p>
          <a:p>
            <a:pPr marL="432815" indent="-432815" defTabSz="586104">
              <a:spcBef>
                <a:spcPts val="2400"/>
              </a:spcBef>
              <a:defRPr sz="355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Inizia una serie di prove, trovando alleati e nemici</a:t>
            </a:r>
          </a:p>
          <a:p>
            <a:pPr marL="432815" indent="-432815" defTabSz="586104">
              <a:spcBef>
                <a:spcPts val="2400"/>
              </a:spcBef>
              <a:defRPr sz="355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Si avvicina e prepara alla prova centrale</a:t>
            </a:r>
          </a:p>
          <a:p>
            <a:pPr marL="432815" indent="-432815" defTabSz="586104">
              <a:spcBef>
                <a:spcPts val="2400"/>
              </a:spcBef>
              <a:defRPr sz="355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Scende nella caverna, affrontando la prova centrale, il drago. Rischia di morire o muore.</a:t>
            </a:r>
          </a:p>
          <a:p>
            <a:pPr marL="432815" indent="-432815" defTabSz="586104">
              <a:spcBef>
                <a:spcPts val="2400"/>
              </a:spcBef>
              <a:defRPr sz="355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L’eroe ottiene il premio</a:t>
            </a:r>
          </a:p>
          <a:p>
            <a:pPr marL="432815" indent="-432815" defTabSz="586104">
              <a:spcBef>
                <a:spcPts val="2400"/>
              </a:spcBef>
              <a:defRPr sz="355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Intraprende la via del ritorno, piena di ostacoli e tentazioni.</a:t>
            </a:r>
          </a:p>
          <a:p>
            <a:pPr marL="432815" indent="-432815" defTabSz="586104">
              <a:spcBef>
                <a:spcPts val="2400"/>
              </a:spcBef>
              <a:defRPr sz="355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L’eroe affronta la resurrezione, consapevole che una parte di sé è morta</a:t>
            </a:r>
          </a:p>
          <a:p>
            <a:pPr marL="432815" indent="-432815" defTabSz="586104">
              <a:spcBef>
                <a:spcPts val="2400"/>
              </a:spcBef>
              <a:defRPr sz="3550">
                <a:latin typeface="+mn-lt"/>
                <a:ea typeface="+mn-ea"/>
                <a:cs typeface="+mn-cs"/>
                <a:sym typeface="Bodoni SvtyTwo ITC TT-Book"/>
              </a:defRPr>
            </a:pPr>
            <a:r>
              <a:t>Torna a casa con il nuovo elisir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Il clima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climax</a:t>
            </a:r>
          </a:p>
        </p:txBody>
      </p:sp>
      <p:sp>
        <p:nvSpPr>
          <p:cNvPr id="225" name="Il climax nella narrazione è il momento di massima tensione, intensità o svolta all’interno di una storia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42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rPr>
                <a:latin typeface="+mn-lt"/>
                <a:ea typeface="+mn-ea"/>
                <a:cs typeface="+mn-cs"/>
                <a:sym typeface="Bodoni SvtyTwo ITC TT-Book"/>
              </a:rPr>
              <a:t>Il </a:t>
            </a:r>
            <a:r>
              <a:t>climax</a:t>
            </a:r>
            <a:r>
              <a:rPr>
                <a:latin typeface="+mn-lt"/>
                <a:ea typeface="+mn-ea"/>
                <a:cs typeface="+mn-cs"/>
                <a:sym typeface="Bodoni SvtyTwo ITC TT-Book"/>
              </a:rPr>
              <a:t> nella narrazione è il </a:t>
            </a:r>
            <a:r>
              <a:t>momento di massima tensione, intensità o svolta</a:t>
            </a:r>
            <a:r>
              <a:rPr>
                <a:latin typeface="+mn-lt"/>
                <a:ea typeface="+mn-ea"/>
                <a:cs typeface="+mn-cs"/>
                <a:sym typeface="Bodoni SvtyTwo ITC TT-Book"/>
              </a:rPr>
              <a:t> all’interno di una storia.</a:t>
            </a:r>
            <a:endParaRPr>
              <a:latin typeface="+mn-lt"/>
              <a:ea typeface="+mn-ea"/>
              <a:cs typeface="+mn-cs"/>
              <a:sym typeface="Bodoni SvtyTwo ITC TT-Book"/>
            </a:endParaRPr>
          </a:p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42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endParaRPr>
              <a:latin typeface="+mn-lt"/>
              <a:ea typeface="+mn-ea"/>
              <a:cs typeface="+mn-cs"/>
              <a:sym typeface="Bodoni SvtyTwo ITC TT-Book"/>
            </a:endParaRPr>
          </a:p>
          <a:p>
            <a:pPr marL="0" indent="0" defTabSz="457200">
              <a:spcBef>
                <a:spcPts val="1400"/>
              </a:spcBef>
              <a:buClrTx/>
              <a:buSzTx/>
              <a:buFontTx/>
              <a:buNone/>
              <a:defRPr sz="40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Caratteristiche principali del climax:</a:t>
            </a:r>
          </a:p>
          <a:p>
            <a:pPr marL="457200" indent="-317500" defTabSz="457200">
              <a:spcBef>
                <a:spcPts val="1200"/>
              </a:spcBef>
              <a:buClrTx/>
              <a:buSzPct val="75000"/>
              <a:buFont typeface="Times Roman"/>
              <a:buChar char="•"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È il punto più intenso</a:t>
            </a:r>
            <a:r>
              <a:t> della trama (emotivamente o drammaticamente).</a:t>
            </a:r>
          </a:p>
          <a:p>
            <a:pPr marL="457200" indent="-317500" defTabSz="457200">
              <a:spcBef>
                <a:spcPts val="1200"/>
              </a:spcBef>
              <a:buClrTx/>
              <a:buSzPct val="75000"/>
              <a:buFont typeface="Times Roman"/>
              <a:buChar char="•"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Segna una svolta</a:t>
            </a:r>
            <a:r>
              <a:t>: dopo di esso, la situazione cambia in modo irreversibile.</a:t>
            </a:r>
          </a:p>
          <a:p>
            <a:pPr marL="457200" indent="-317500" defTabSz="457200">
              <a:spcBef>
                <a:spcPts val="1200"/>
              </a:spcBef>
              <a:buClrTx/>
              <a:buSzPct val="75000"/>
              <a:buFont typeface="Times Roman"/>
              <a:buChar char="•"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Coinvolge il conflitto principale</a:t>
            </a:r>
            <a:r>
              <a:t> tra forze opposte (es. bene vs male, amore vs dovere).</a:t>
            </a:r>
          </a:p>
          <a:p>
            <a:pPr marL="457200" indent="-317500" defTabSz="457200">
              <a:spcBef>
                <a:spcPts val="1200"/>
              </a:spcBef>
              <a:buClrTx/>
              <a:buSzPct val="75000"/>
              <a:buFont typeface="Times Roman"/>
              <a:buChar char="•"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Precede la risoluzione</a:t>
            </a:r>
            <a:r>
              <a:t> o la fase discendente della storia.</a:t>
            </a:r>
          </a:p>
          <a:p>
            <a:pPr marL="457200" indent="-317500" defTabSz="457200">
              <a:spcBef>
                <a:spcPts val="1200"/>
              </a:spcBef>
              <a:buClrTx/>
              <a:buSzPct val="75000"/>
              <a:buFont typeface="Times Roman"/>
              <a:buChar char="•"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</a:p>
          <a:p>
            <a:pPr marL="0" indent="0" defTabSz="457200">
              <a:spcBef>
                <a:spcPts val="1200"/>
              </a:spcBef>
              <a:buClrTx/>
              <a:buSzTx/>
              <a:buFontTx/>
              <a:buNone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In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Romeo e Giulietta</a:t>
            </a:r>
            <a:r>
              <a:t>, il climax avviene quando </a:t>
            </a: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Romeo uccide Tebaldo</a:t>
            </a:r>
            <a:r>
              <a:t>: da quel momento la tragedia è inevitabile.</a:t>
            </a:r>
          </a:p>
          <a:p>
            <a:pPr marL="0" indent="0" defTabSz="457200">
              <a:spcBef>
                <a:spcPts val="1200"/>
              </a:spcBef>
              <a:buClrTx/>
              <a:buSzTx/>
              <a:buFontTx/>
              <a:buNone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In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Il Signore degli Anelli</a:t>
            </a:r>
            <a:r>
              <a:t>, il climax è quando </a:t>
            </a: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Frodo raggiunge il Monte Fato</a:t>
            </a:r>
            <a:r>
              <a:t> e deve decidere se distruggere l’anello.</a:t>
            </a:r>
          </a:p>
          <a:p>
            <a:pPr marL="0" indent="0" defTabSz="457200">
              <a:spcBef>
                <a:spcPts val="1200"/>
              </a:spcBef>
              <a:buClrTx/>
              <a:buSzTx/>
              <a:buFontTx/>
              <a:buNone/>
              <a:defRPr sz="25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rPr>
                <a:latin typeface="+mn-lt"/>
                <a:ea typeface="+mn-ea"/>
                <a:cs typeface="+mn-cs"/>
                <a:sym typeface="Bodoni SvtyTwo ITC TT-Book"/>
              </a:rPr>
              <a:t>In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Harry Potter e i Doni della Morte</a:t>
            </a:r>
            <a:r>
              <a:rPr>
                <a:latin typeface="+mn-lt"/>
                <a:ea typeface="+mn-ea"/>
                <a:cs typeface="+mn-cs"/>
                <a:sym typeface="Bodoni SvtyTwo ITC TT-Book"/>
              </a:rPr>
              <a:t>, il climax è lo </a:t>
            </a:r>
            <a:r>
              <a:t>scontro finale tra Harry e Voldemort</a:t>
            </a:r>
            <a:r>
              <a:rPr>
                <a:latin typeface="+mn-lt"/>
                <a:ea typeface="+mn-ea"/>
                <a:cs typeface="+mn-cs"/>
                <a:sym typeface="Bodoni SvtyTwo ITC TT-Book"/>
              </a:rPr>
              <a:t>.</a:t>
            </a:r>
            <a:endParaRPr>
              <a:latin typeface="+mn-lt"/>
              <a:ea typeface="+mn-ea"/>
              <a:cs typeface="+mn-cs"/>
              <a:sym typeface="Bodoni SvtyTwo ITC TT-Book"/>
            </a:endParaRPr>
          </a:p>
          <a:p>
            <a:pPr marL="0" indent="0" defTabSz="457200">
              <a:spcBef>
                <a:spcPts val="1200"/>
              </a:spcBef>
              <a:buClrTx/>
              <a:buSzTx/>
              <a:buFontTx/>
              <a:buNone/>
              <a:defRPr b="1"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La Morte Corre Sul Fiu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 Morte Corre Sul Fiume</a:t>
            </a:r>
          </a:p>
        </p:txBody>
      </p:sp>
      <p:sp>
        <p:nvSpPr>
          <p:cNvPr id="228" name="Regia di Charles Laughton. Con Robert Mitchum, Shelley Winters, Peter Graves, Lillian Gish, Evelyn Varden. Titolo originale: Night of the Hunter.…"/>
          <p:cNvSpPr txBox="1"/>
          <p:nvPr>
            <p:ph type="body" sz="half" idx="1"/>
          </p:nvPr>
        </p:nvSpPr>
        <p:spPr>
          <a:xfrm>
            <a:off x="2467205" y="2588763"/>
            <a:ext cx="9489383" cy="8928101"/>
          </a:xfrm>
          <a:prstGeom prst="rect">
            <a:avLst/>
          </a:prstGeom>
        </p:spPr>
        <p:txBody>
          <a:bodyPr/>
          <a:lstStyle/>
          <a:p>
            <a:pPr algn="r"/>
            <a:r>
              <a:t>Regia di Charles Laughton. Con Robert Mitchum, Shelley Winters, Peter Graves, Lillian Gish, Evelyn Varden. Titolo originale: Night of the Hunter. </a:t>
            </a:r>
          </a:p>
          <a:p>
            <a:pPr algn="r"/>
            <a:r>
              <a:t>Genere Drammatico, USA, 1955, durata 90’</a:t>
            </a:r>
          </a:p>
        </p:txBody>
      </p:sp>
      <p:pic>
        <p:nvPicPr>
          <p:cNvPr id="229" name="La morte corre sul fiume - Trailer ita" descr="La morte corre sul fiume - Trailer ita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La morte corre sul fiume - Trailer ita" aiw:author="Ecodelcinema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2381459" y="3632209"/>
            <a:ext cx="7796361" cy="4385453"/>
          </a:xfrm>
          <a:prstGeom prst="rect">
            <a:avLst/>
          </a:prstGeom>
        </p:spPr>
      </p:pic>
      <p:pic>
        <p:nvPicPr>
          <p:cNvPr id="230" name="La morte corre sul fiume - Prede e predatori" descr="La morte corre sul fiume - Prede e predatori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La morte corre sul fiume - Prede e predatori" aiw:author="Cineclub Libreria del Cinema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381459" y="8395265"/>
            <a:ext cx="7796361" cy="438545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229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2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9"/>
                  </p:tgtEl>
                </p:cond>
              </p:nextCondLst>
            </p:seq>
            <p:video fullScrn="0">
              <p:cMediaNode mute="0" showWhenStopped="1" numSld="1" vol="80000">
                <p:cTn id="17" fill="hold" display="0">
                  <p:stCondLst>
                    <p:cond delay="indefinite"/>
                  </p:stCondLst>
                </p:cTn>
                <p:tgtEl>
                  <p:spTgt spid="230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23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Modelli narrativ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Modelli narrativi</a:t>
            </a:r>
          </a:p>
        </p:txBody>
      </p:sp>
      <p:sp>
        <p:nvSpPr>
          <p:cNvPr id="233" name="Modello classico: Struttura coerente dove ogni elemento ha una funzione specifica, con azione centrale e finali chiari.…"/>
          <p:cNvSpPr txBox="1"/>
          <p:nvPr>
            <p:ph type="body" idx="1"/>
          </p:nvPr>
        </p:nvSpPr>
        <p:spPr>
          <a:xfrm>
            <a:off x="1521223" y="3054350"/>
            <a:ext cx="22479001" cy="8572500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4300">
                <a:solidFill>
                  <a:srgbClr val="1F1F1F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</a:p>
          <a:p>
            <a:pPr marL="457200" indent="-317500" defTabSz="457200">
              <a:spcBef>
                <a:spcPts val="0"/>
              </a:spcBef>
              <a:buClr>
                <a:srgbClr val="001D35"/>
              </a:buClr>
              <a:buSzPct val="75000"/>
              <a:buFont typeface="Helvetica Neue"/>
              <a:buChar char="•"/>
              <a:defRPr sz="5200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Modello classico: Struttura coerente dove ogni elemento ha una funzione specifica, con azione centrale e finali chiari. </a:t>
            </a:r>
            <a:br/>
          </a:p>
          <a:p>
            <a:pPr marL="457200" indent="-317500" defTabSz="457200">
              <a:spcBef>
                <a:spcPts val="0"/>
              </a:spcBef>
              <a:buClr>
                <a:srgbClr val="001D35"/>
              </a:buClr>
              <a:buSzPct val="75000"/>
              <a:buFont typeface="Helvetica Neue"/>
              <a:buChar char="•"/>
              <a:defRPr sz="5200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Modello moderno: Caratterizzato da un'assenza di certezze, azioni non sempre centrali, personaggi sfuggenti e finali imprevedibili. </a:t>
            </a:r>
            <a:br/>
          </a:p>
          <a:p>
            <a:pPr marL="457200" indent="-317500" defTabSz="457200">
              <a:spcBef>
                <a:spcPts val="0"/>
              </a:spcBef>
              <a:buClr>
                <a:srgbClr val="001D35"/>
              </a:buClr>
              <a:buSzPct val="75000"/>
              <a:buFont typeface="Helvetica Neue"/>
              <a:buChar char="•"/>
              <a:defRPr sz="5200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Modello post-moderno: Condivide con il moderno alcune caratteristiche, ma con una maggiore complessità, molteplicità di livelli di senso, personaggi imprevedibili e strutture temporali che si sovrappongono.</a:t>
            </a:r>
          </a:p>
        </p:txBody>
      </p:sp>
      <p:sp>
        <p:nvSpPr>
          <p:cNvPr id="234" name="il Cinema più moderno e meno didascalico e più ambiguo"/>
          <p:cNvSpPr txBox="1"/>
          <p:nvPr/>
        </p:nvSpPr>
        <p:spPr>
          <a:xfrm>
            <a:off x="4647165" y="11364426"/>
            <a:ext cx="1688692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il Cinema più moderno e meno didascalico e più ambiguo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Foto in bianco e nero scattata dal basso di un ponte su un fiume e cielo sullo sfondo " descr="Foto in bianco e nero scattata dal basso di un ponte su un fiume e cielo sullo sfondo 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509500" y="3647498"/>
            <a:ext cx="11049000" cy="9258301"/>
          </a:xfrm>
          <a:prstGeom prst="rect">
            <a:avLst/>
          </a:prstGeom>
        </p:spPr>
      </p:pic>
      <p:sp>
        <p:nvSpPr>
          <p:cNvPr id="237" name="Il montaggio invisibi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montaggio invisibile</a:t>
            </a:r>
          </a:p>
        </p:txBody>
      </p:sp>
      <p:sp>
        <p:nvSpPr>
          <p:cNvPr id="238" name="Creare una continuità visiva e narrativa che non si fa notare dallo spettatore, facendogli credere di osservare una realtà unica e fluida. L'obiettivo è mantenere il pubblico immerso nella storia, senza che percepisca gli stacchi, le ellissi temporali o 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4900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Creare una continuità visiva e narrativa che non si fa notare dallo spettatore, facendogli credere di osservare una realtà unica e fluida. L'obiettivo è mantenere il pubblico immerso nella storia, senza che percepisca gli stacchi, le ellissi temporali o gli stacchi tra inquadrature, senza fare percepire la presenza di un autore.</a:t>
            </a:r>
          </a:p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4900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Il Montaggio invisibile coincide col </a:t>
            </a: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Cinema Hollywoodiano.</a:t>
            </a:r>
            <a:endParaRPr>
              <a:solidFill>
                <a:srgbClr val="1F1F1F"/>
              </a:solidFill>
              <a:latin typeface="Bodoni SvtyTwo ITC TT-Bold"/>
              <a:ea typeface="Bodoni SvtyTwo ITC TT-Bold"/>
              <a:cs typeface="Bodoni SvtyTwo ITC TT-Bold"/>
              <a:sym typeface="Bodoni SvtyTwo ITC TT-Bold"/>
            </a:endParaRPr>
          </a:p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600">
                <a:solidFill>
                  <a:srgbClr val="1F1F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39" name="Orson Welles – &quot;Un film è davvero buono quando la direzione è invisibile.&quot;"/>
          <p:cNvSpPr txBox="1"/>
          <p:nvPr/>
        </p:nvSpPr>
        <p:spPr>
          <a:xfrm>
            <a:off x="6281697" y="2736849"/>
            <a:ext cx="1183652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3300">
                <a:solidFill>
                  <a:srgbClr val="000000"/>
                </a:solidFill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Orson Welles</a:t>
            </a:r>
            <a:r>
              <a:rPr>
                <a:latin typeface="+mn-lt"/>
                <a:ea typeface="+mn-ea"/>
                <a:cs typeface="+mn-cs"/>
                <a:sym typeface="Bodoni SvtyTwo ITC TT-Book"/>
              </a:rPr>
              <a:t> – </a:t>
            </a:r>
            <a:r>
              <a:t>"Un film è davvero buono quando la direzione è invisibile."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rimo modulo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primo modulo</a:t>
            </a:r>
          </a:p>
        </p:txBody>
      </p:sp>
      <p:pic>
        <p:nvPicPr>
          <p:cNvPr id="166" name="Foto in bianco e nero scattata dal basso di un ponte su un fiume e cielo sullo sfondo " descr="Foto in bianco e nero scattata dal basso di un ponte su un fiume e cielo sullo sfondo "/>
          <p:cNvPicPr>
            <a:picLocks noChangeAspect="0"/>
          </p:cNvPicPr>
          <p:nvPr>
            <p:ph type="pic" idx="22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509120" y="860425"/>
            <a:ext cx="10795001" cy="12128500"/>
          </a:xfrm>
          <a:prstGeom prst="rect">
            <a:avLst/>
          </a:prstGeom>
        </p:spPr>
      </p:pic>
      <p:sp>
        <p:nvSpPr>
          <p:cNvPr id="167" name="Il Cinema oltre il Cinem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Cinema oltre il Cinema</a:t>
            </a:r>
          </a:p>
        </p:txBody>
      </p:sp>
      <p:sp>
        <p:nvSpPr>
          <p:cNvPr id="168" name="Dall’impero del triangolo drammatico al multiverso cinematografico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Dall’impero del triangolo drammatico al multiverso cinematografico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osa si intende per montaggio invisibile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384047">
              <a:spcBef>
                <a:spcPts val="0"/>
              </a:spcBef>
              <a:buClrTx/>
              <a:buSzTx/>
              <a:buFontTx/>
              <a:buNone/>
              <a:defRPr sz="3612">
                <a:solidFill>
                  <a:srgbClr val="001D35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Cosa si intende per montaggio invisibile:</a:t>
            </a:r>
          </a:p>
          <a:p>
            <a:pPr marL="384047" indent="-266699" defTabSz="384047">
              <a:spcBef>
                <a:spcPts val="0"/>
              </a:spcBef>
              <a:buClr>
                <a:srgbClr val="001D35"/>
              </a:buClr>
              <a:buSzPct val="75000"/>
              <a:buFont typeface="Helvetica Neue"/>
              <a:buChar char="•"/>
              <a:defRPr sz="3612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Non farsi notare: L'essenza del montaggio invisibile è la sua discrezione. Lo spettatore deve percepire la scena come un'unica sequenza ininterrotta, senza accorgersi dei tagli di pellicola o degli stacchi digitali. </a:t>
            </a:r>
          </a:p>
          <a:p>
            <a:pPr marL="384047" indent="-266699" defTabSz="384047">
              <a:spcBef>
                <a:spcPts val="0"/>
              </a:spcBef>
              <a:buClr>
                <a:srgbClr val="001D35"/>
              </a:buClr>
              <a:buSzPct val="75000"/>
              <a:buFont typeface="Helvetica Neue"/>
              <a:buChar char="•"/>
              <a:defRPr sz="3612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Continuità spaziale e temporale: Si mira a ricreare l'illusione di un'unità spazio-temporale, come se la cinepresa non avesse mai interrotto la sua ripresa. </a:t>
            </a:r>
          </a:p>
          <a:p>
            <a:pPr marL="384047" indent="-266699" defTabSz="384047">
              <a:spcBef>
                <a:spcPts val="0"/>
              </a:spcBef>
              <a:buClr>
                <a:srgbClr val="001D35"/>
              </a:buClr>
              <a:buSzPct val="75000"/>
              <a:buFont typeface="Helvetica Neue"/>
              <a:buChar char="•"/>
              <a:defRPr sz="3612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Raccordi efficaci: Per ottenere questo effetto, si utilizzano vari tipi di raccordi (o attacchi), come il raccordo sul movimento, il raccordo sull'asse e il raccordo sonoro. </a:t>
            </a:r>
          </a:p>
          <a:p>
            <a:pPr marL="384047" indent="-266699" defTabSz="384047">
              <a:spcBef>
                <a:spcPts val="0"/>
              </a:spcBef>
              <a:buClr>
                <a:srgbClr val="001D35"/>
              </a:buClr>
              <a:buSzPct val="75000"/>
              <a:buFont typeface="Helvetica Neue"/>
              <a:buChar char="•"/>
              <a:defRPr sz="3612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Ellissi e microellissi: La capacità di gestire il tempo è fondamentale. Si usano salti temporali (ellissi) per condensare le azioni, riducendole all'essenziale senza che lo spettatore se ne accorga. </a:t>
            </a:r>
            <a:br>
              <a:rPr>
                <a:solidFill>
                  <a:srgbClr val="1F1F1F"/>
                </a:solidFill>
              </a:rPr>
            </a:br>
          </a:p>
          <a:p>
            <a:pPr marL="0" indent="0" defTabSz="384047">
              <a:spcBef>
                <a:spcPts val="0"/>
              </a:spcBef>
              <a:buClrTx/>
              <a:buSzTx/>
              <a:buFontTx/>
              <a:buNone/>
              <a:defRPr sz="3612">
                <a:solidFill>
                  <a:srgbClr val="001D35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Esempi pratici:</a:t>
            </a:r>
          </a:p>
          <a:p>
            <a:pPr marL="384047" indent="-266699" defTabSz="384047">
              <a:spcBef>
                <a:spcPts val="0"/>
              </a:spcBef>
              <a:buClr>
                <a:srgbClr val="001D35"/>
              </a:buClr>
              <a:buSzPct val="75000"/>
              <a:buFont typeface="Helvetica Neue"/>
              <a:buChar char="•"/>
              <a:defRPr sz="3612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 u="sng">
                <a:hlinkClick r:id="rId2" invalidUrl="" action="" tgtFrame="" tooltip="" history="1" highlightClick="0" endSnd="0"/>
              </a:rPr>
              <a:t>Casablanca</a:t>
            </a:r>
            <a:r>
              <a:t> (1942): il film usa il montaggio invisibile per mantenere una narrativa fluida e senza distrazioni. </a:t>
            </a:r>
          </a:p>
          <a:p>
            <a:pPr marL="384047" indent="-266699" defTabSz="384047">
              <a:spcBef>
                <a:spcPts val="0"/>
              </a:spcBef>
              <a:buClr>
                <a:srgbClr val="001D35"/>
              </a:buClr>
              <a:buSzPct val="75000"/>
              <a:buFont typeface="Helvetica Neue"/>
              <a:buChar char="•"/>
              <a:defRPr sz="3612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 u="sng">
                <a:hlinkClick r:id="rId3" invalidUrl="" action="" tgtFrame="" tooltip="" history="1" highlightClick="0" endSnd="0"/>
              </a:rPr>
              <a:t>Le ali della libertà</a:t>
            </a:r>
            <a:r>
              <a:t> (1994): il montaggio aiuta a sviluppare la storia di un'amicizia e di redenzione in modo sottile ed efficace, come riportato da </a:t>
            </a:r>
          </a:p>
          <a:p>
            <a:pPr marL="384047" indent="-266699" defTabSz="384047">
              <a:spcBef>
                <a:spcPts val="0"/>
              </a:spcBef>
              <a:buClr>
                <a:srgbClr val="001D35"/>
              </a:buClr>
              <a:buSzPct val="75000"/>
              <a:buFont typeface="Helvetica Neue"/>
              <a:buChar char="•"/>
              <a:defRPr sz="3612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 u="sng">
                <a:hlinkClick r:id="rId4" invalidUrl="" action="" tgtFrame="" tooltip="" history="1" highlightClick="0" endSnd="0"/>
              </a:rPr>
              <a:t>Schindler's List</a:t>
            </a:r>
            <a:r>
              <a:t> (1993): Spielberg usa il montaggio per una narrazione potente, alternando momenti emotivi a scene di orrore, mantenendo la coerenza della storia. </a:t>
            </a:r>
            <a:br>
              <a:rPr>
                <a:solidFill>
                  <a:srgbClr val="1F1F1F"/>
                </a:solidFill>
              </a:rPr>
            </a:br>
            <a:br>
              <a:rPr>
                <a:solidFill>
                  <a:srgbClr val="1F1F1F"/>
                </a:solidFill>
              </a:rPr>
            </a:b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qrcode-2.jpeg" descr="qrcode-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6065" y="2038011"/>
            <a:ext cx="8122875" cy="8122875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punta il qr code per il secondo questionario"/>
          <p:cNvSpPr txBox="1"/>
          <p:nvPr/>
        </p:nvSpPr>
        <p:spPr>
          <a:xfrm>
            <a:off x="6841948" y="10755122"/>
            <a:ext cx="871110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punta il qr code per il secondo questionario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Altri modelli di montaggi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Altri modelli di montaggio</a:t>
            </a:r>
          </a:p>
        </p:txBody>
      </p:sp>
      <p:sp>
        <p:nvSpPr>
          <p:cNvPr id="247" name="1. Montaggio alternato (o parallelo)…"/>
          <p:cNvSpPr txBox="1"/>
          <p:nvPr>
            <p:ph type="body" idx="1"/>
          </p:nvPr>
        </p:nvSpPr>
        <p:spPr>
          <a:xfrm>
            <a:off x="960460" y="3054350"/>
            <a:ext cx="22479001" cy="9867900"/>
          </a:xfrm>
          <a:prstGeom prst="rect">
            <a:avLst/>
          </a:prstGeom>
        </p:spPr>
        <p:txBody>
          <a:bodyPr/>
          <a:lstStyle/>
          <a:p>
            <a:pPr marL="0" indent="0" defTabSz="384047">
              <a:spcBef>
                <a:spcPts val="1100"/>
              </a:spcBef>
              <a:buClrTx/>
              <a:buSzTx/>
              <a:buFontTx/>
              <a:buNone/>
              <a:defRPr sz="378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1. Montaggio alternato (o parallelo)</a:t>
            </a:r>
          </a:p>
          <a:p>
            <a:pPr marL="384047" indent="-266699" defTabSz="384047">
              <a:spcBef>
                <a:spcPts val="1000"/>
              </a:spcBef>
              <a:buClrTx/>
              <a:buSzPct val="75000"/>
              <a:buFont typeface="Times Roman"/>
              <a:buChar char="•"/>
              <a:defRPr sz="378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Mostra due o più azioni che avvengono </a:t>
            </a: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simultaneamente</a:t>
            </a:r>
            <a:r>
              <a:t>, alternandole sullo schermo.</a:t>
            </a:r>
          </a:p>
          <a:p>
            <a:pPr marL="384047" indent="-266699" defTabSz="384047">
              <a:spcBef>
                <a:spcPts val="1000"/>
              </a:spcBef>
              <a:buClrTx/>
              <a:buSzPct val="75000"/>
              <a:buFont typeface="Times Roman"/>
              <a:buChar char="•"/>
              <a:defRPr sz="378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Aumenta tensione o confronto tra eventi.</a:t>
            </a:r>
          </a:p>
          <a:p>
            <a:pPr marL="384047" indent="-266699" defTabSz="384047">
              <a:spcBef>
                <a:spcPts val="1000"/>
              </a:spcBef>
              <a:buClrTx/>
              <a:buSzPct val="75000"/>
              <a:buFont typeface="Times Roman"/>
              <a:buChar char="•"/>
              <a:defRPr sz="378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📍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Esempio:</a:t>
            </a:r>
            <a:r>
              <a:t> la scena della corsa finale e la fuga in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Il Padrino</a:t>
            </a:r>
            <a:r>
              <a:t> (battesimo e omicidi). </a:t>
            </a:r>
          </a:p>
          <a:p>
            <a:pPr marL="0" indent="0" defTabSz="384047">
              <a:spcBef>
                <a:spcPts val="0"/>
              </a:spcBef>
              <a:buClrTx/>
              <a:buSzTx/>
              <a:buFontTx/>
              <a:buNone/>
              <a:defRPr sz="3780">
                <a:solidFill>
                  <a:srgbClr val="80808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</a:p>
          <a:p>
            <a:pPr marL="0" indent="0" defTabSz="384047">
              <a:spcBef>
                <a:spcPts val="1100"/>
              </a:spcBef>
              <a:buClrTx/>
              <a:buSzTx/>
              <a:buFontTx/>
              <a:buNone/>
              <a:defRPr sz="378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2. Montaggio metrico</a:t>
            </a:r>
          </a:p>
          <a:p>
            <a:pPr marL="384047" indent="-266699" defTabSz="384047">
              <a:spcBef>
                <a:spcPts val="1000"/>
              </a:spcBef>
              <a:buClrTx/>
              <a:buSzPct val="75000"/>
              <a:buFont typeface="Times Roman"/>
              <a:buChar char="•"/>
              <a:defRPr sz="378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Le immagini cambiano </a:t>
            </a: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secondo un ritmo prestabilito</a:t>
            </a:r>
            <a:r>
              <a:t>, indipendentemente dall’azione.</a:t>
            </a:r>
          </a:p>
          <a:p>
            <a:pPr marL="384047" indent="-266699" defTabSz="384047">
              <a:spcBef>
                <a:spcPts val="1000"/>
              </a:spcBef>
              <a:buClrTx/>
              <a:buSzPct val="75000"/>
              <a:buFont typeface="Times Roman"/>
              <a:buChar char="•"/>
              <a:defRPr sz="378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Serve a creare </a:t>
            </a: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ritmo e musicalità</a:t>
            </a:r>
            <a:r>
              <a:t>, spesso tensione o urgenza.</a:t>
            </a:r>
          </a:p>
          <a:p>
            <a:pPr marL="384047" indent="-266699" defTabSz="384047">
              <a:spcBef>
                <a:spcPts val="1000"/>
              </a:spcBef>
              <a:buClrTx/>
              <a:buSzPct val="75000"/>
              <a:buFont typeface="Times Roman"/>
              <a:buChar char="•"/>
              <a:defRPr sz="378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📍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Esempio:</a:t>
            </a:r>
            <a:r>
              <a:t> i film di Sergej Ejzenštejn, come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La corazzata Potëmkin</a:t>
            </a:r>
            <a:r>
              <a:t>.</a:t>
            </a:r>
          </a:p>
          <a:p>
            <a:pPr marL="0" indent="0" defTabSz="384047">
              <a:spcBef>
                <a:spcPts val="0"/>
              </a:spcBef>
              <a:buClrTx/>
              <a:buSzTx/>
              <a:buFontTx/>
              <a:buNone/>
              <a:defRPr sz="3780">
                <a:solidFill>
                  <a:srgbClr val="80808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</a:p>
          <a:p>
            <a:pPr marL="0" indent="0" defTabSz="384047">
              <a:spcBef>
                <a:spcPts val="1100"/>
              </a:spcBef>
              <a:buClrTx/>
              <a:buSzTx/>
              <a:buFontTx/>
              <a:buNone/>
              <a:defRPr sz="378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3. Montaggio ritmico</a:t>
            </a:r>
          </a:p>
          <a:p>
            <a:pPr marL="384047" indent="-266699" defTabSz="384047">
              <a:spcBef>
                <a:spcPts val="1000"/>
              </a:spcBef>
              <a:buClrTx/>
              <a:buSzPct val="75000"/>
              <a:buFont typeface="Times Roman"/>
              <a:buChar char="•"/>
              <a:defRPr sz="378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Le immagini seguono il </a:t>
            </a: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ritmo dell’azione</a:t>
            </a:r>
            <a:r>
              <a:t> (movimento dei personaggi, gesti, eventi).</a:t>
            </a:r>
          </a:p>
          <a:p>
            <a:pPr marL="384047" indent="-266699" defTabSz="384047">
              <a:spcBef>
                <a:spcPts val="1000"/>
              </a:spcBef>
              <a:buClrTx/>
              <a:buSzPct val="75000"/>
              <a:buFont typeface="Times Roman"/>
              <a:buChar char="•"/>
              <a:defRPr sz="378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Più naturale del metrico, enfatizza dinamismo.</a:t>
            </a:r>
          </a:p>
          <a:p>
            <a:pPr marL="384047" indent="-266699" defTabSz="384047">
              <a:spcBef>
                <a:spcPts val="1000"/>
              </a:spcBef>
              <a:buClrTx/>
              <a:buSzPct val="75000"/>
              <a:buFont typeface="Times Roman"/>
              <a:buChar char="•"/>
              <a:defRPr sz="3780">
                <a:solidFill>
                  <a:srgbClr val="000000"/>
                </a:solidFill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pPr>
            <a:r>
              <a:rPr>
                <a:latin typeface="+mn-lt"/>
                <a:ea typeface="+mn-ea"/>
                <a:cs typeface="+mn-cs"/>
                <a:sym typeface="Bodoni SvtyTwo ITC TT-Book"/>
              </a:rPr>
              <a:t>📍 </a:t>
            </a:r>
            <a:r>
              <a:t>Esempio:</a:t>
            </a:r>
            <a:r>
              <a:rPr>
                <a:latin typeface="+mn-lt"/>
                <a:ea typeface="+mn-ea"/>
                <a:cs typeface="+mn-cs"/>
                <a:sym typeface="Bodoni SvtyTwo ITC TT-Book"/>
              </a:rPr>
              <a:t> inseguimenti in </a:t>
            </a:r>
            <a:r>
              <a:t>Mad Max: Fury Road</a:t>
            </a:r>
            <a:r>
              <a:rPr>
                <a:latin typeface="+mn-lt"/>
                <a:ea typeface="+mn-ea"/>
                <a:cs typeface="+mn-cs"/>
                <a:sym typeface="Bodoni SvtyTwo ITC TT-Book"/>
              </a:rPr>
              <a:t>.</a:t>
            </a:r>
          </a:p>
        </p:txBody>
      </p:sp>
      <p:pic>
        <p:nvPicPr>
          <p:cNvPr id="248" name="Il Padrino - Parte I - Ita - Battesimo" descr="Il Padrino - Parte I - Ita - Battesimo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Il Padrino - Parte I - Ita - Battesimo" aiw:author="DarkMirror89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8661628" y="3552524"/>
            <a:ext cx="4146536" cy="2332427"/>
          </a:xfrm>
          <a:prstGeom prst="rect">
            <a:avLst/>
          </a:prstGeom>
        </p:spPr>
      </p:pic>
      <p:pic>
        <p:nvPicPr>
          <p:cNvPr id="249" name="Cinelezione. Il montaggio espressivo in La corazzata Potëmkin" descr="Cinelezione. Il montaggio espressivo in La corazzata Potëmkin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Cinelezione. Il montaggio espressivo in La corazzata Potëmkin" aiw:author="Iconauta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8610760" y="6793473"/>
            <a:ext cx="4248272" cy="2389654"/>
          </a:xfrm>
          <a:prstGeom prst="rect">
            <a:avLst/>
          </a:prstGeom>
        </p:spPr>
      </p:pic>
      <p:pic>
        <p:nvPicPr>
          <p:cNvPr id="250" name="Mad Max: Fury Road - Guitar Full Scenes" descr="Mad Max: Fury Road - Guitar Full Scenes"/>
          <p:cNvPicPr>
            <a:picLocks noChangeAspect="0"/>
          </p:cNvPicPr>
          <p:nvPr>
            <a:videoFile xmlns:mc="http://schemas.openxmlformats.org/markup-compatibility/2006" xmlns:aiw="http://developer.apple.com/namespaces/iwork" r:link="rId6" mc:Ignorable="aiw" aiw:title="Mad Max: Fury Road - Guitar Full Scenes" aiw:author="Maggie wu"/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8661628" y="10091649"/>
            <a:ext cx="4146537" cy="23324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5" fill="hold" display="0">
                  <p:stCondLst>
                    <p:cond delay="indefinite"/>
                  </p:stCondLst>
                </p:cTn>
                <p:tgtEl>
                  <p:spTgt spid="248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24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8"/>
                  </p:tgtEl>
                </p:cond>
              </p:nextCondLst>
            </p:seq>
            <p:video fullScrn="0">
              <p:cMediaNode mute="0" showWhenStopped="1" numSld="1" vol="80000">
                <p:cTn id="21" fill="hold" display="0">
                  <p:stCondLst>
                    <p:cond delay="indefinite"/>
                  </p:stCondLst>
                </p:cTn>
                <p:tgtEl>
                  <p:spTgt spid="249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24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9"/>
                  </p:tgtEl>
                </p:cond>
              </p:nextCondLst>
            </p:seq>
            <p:video fullScrn="0">
              <p:cMediaNode mute="0" showWhenStopped="1" numSld="1" vol="80000">
                <p:cTn id="27" fill="hold" display="0">
                  <p:stCondLst>
                    <p:cond delay="indefinite"/>
                  </p:stCondLst>
                </p:cTn>
                <p:tgtEl>
                  <p:spTgt spid="250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2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4. Montaggio tonale…"/>
          <p:cNvSpPr txBox="1"/>
          <p:nvPr/>
        </p:nvSpPr>
        <p:spPr>
          <a:xfrm>
            <a:off x="2213610" y="2675764"/>
            <a:ext cx="19956780" cy="836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400"/>
              </a:spcBef>
              <a:defRPr sz="45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4. Montaggio tonale</a:t>
            </a:r>
          </a:p>
          <a:p>
            <a:pPr marL="457199" indent="-317499" defTabSz="457200">
              <a:spcBef>
                <a:spcPts val="1200"/>
              </a:spcBef>
              <a:buSzPct val="75000"/>
              <a:buFont typeface="Times Roman"/>
              <a:buChar char="•"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Si basa sull’</a:t>
            </a: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atmosfera o tono emotivo</a:t>
            </a:r>
            <a:r>
              <a:t> delle scene, piuttosto che sulla logica narrativa.</a:t>
            </a:r>
          </a:p>
          <a:p>
            <a:pPr marL="457199" indent="-317499" defTabSz="457200">
              <a:spcBef>
                <a:spcPts val="1200"/>
              </a:spcBef>
              <a:buSzPct val="75000"/>
              <a:buFont typeface="Times Roman"/>
              <a:buChar char="•"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Può trasmettere paura, gioia, tensione emotiva.</a:t>
            </a:r>
          </a:p>
          <a:p>
            <a:pPr marL="457199" indent="-317499" defTabSz="457200">
              <a:spcBef>
                <a:spcPts val="1200"/>
              </a:spcBef>
              <a:buSzPct val="75000"/>
              <a:buFont typeface="Times Roman"/>
              <a:buChar char="•"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📍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Esempio:</a:t>
            </a:r>
            <a:r>
              <a:t> film di Ingmar Bergman, dove le immagini evocano stati d’animo.</a:t>
            </a:r>
          </a:p>
          <a:p>
            <a:pPr defTabSz="457200">
              <a:spcBef>
                <a:spcPts val="0"/>
              </a:spcBef>
              <a:defRPr sz="4500">
                <a:solidFill>
                  <a:srgbClr val="80808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</a:p>
          <a:p>
            <a:pPr defTabSz="457200">
              <a:spcBef>
                <a:spcPts val="1400"/>
              </a:spcBef>
              <a:defRPr sz="45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5. Montaggio overtonale</a:t>
            </a:r>
          </a:p>
          <a:p>
            <a:pPr marL="457199" indent="-317499" defTabSz="457200">
              <a:spcBef>
                <a:spcPts val="1200"/>
              </a:spcBef>
              <a:buSzPct val="75000"/>
              <a:buFont typeface="Times Roman"/>
              <a:buChar char="•"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Combina </a:t>
            </a: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montaggio ritmico, metrico e tonale</a:t>
            </a:r>
            <a:r>
              <a:t> per creare un impatto emotivo complesso.</a:t>
            </a:r>
          </a:p>
          <a:p>
            <a:pPr marL="457199" indent="-317499" defTabSz="457200">
              <a:spcBef>
                <a:spcPts val="1200"/>
              </a:spcBef>
              <a:buSzPct val="75000"/>
              <a:buFont typeface="Times Roman"/>
              <a:buChar char="•"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Spesso usato nei film epici o sperimentali.</a:t>
            </a:r>
          </a:p>
          <a:p>
            <a:pPr marL="457199" indent="-317499" defTabSz="457200">
              <a:spcBef>
                <a:spcPts val="1200"/>
              </a:spcBef>
              <a:buSzPct val="75000"/>
              <a:buFont typeface="Times Roman"/>
              <a:buChar char="•"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📍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Esempio:</a:t>
            </a:r>
            <a:r>
              <a:t> Requiem for a dream di Darren Aronofsky</a:t>
            </a:r>
          </a:p>
        </p:txBody>
      </p:sp>
      <p:pic>
        <p:nvPicPr>
          <p:cNvPr id="253" name="REQUIEM FOR A DREAM ADDICTION MONTAGE" descr="REQUIEM FOR A DREAM ADDICTION MONTAGE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REQUIEM FOR A DREAM ADDICTION MONTAGE" aiw:author="Making The Cut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342947" y="8644501"/>
            <a:ext cx="6525861" cy="367079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5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6. Montaggio intellettuale…"/>
          <p:cNvSpPr txBox="1"/>
          <p:nvPr/>
        </p:nvSpPr>
        <p:spPr>
          <a:xfrm>
            <a:off x="744408" y="1645351"/>
            <a:ext cx="19283049" cy="1042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4500">
                <a:solidFill>
                  <a:srgbClr val="80808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</a:p>
          <a:p>
            <a:pPr defTabSz="457200">
              <a:spcBef>
                <a:spcPts val="1400"/>
              </a:spcBef>
              <a:defRPr sz="45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6. Montaggio intellettuale</a:t>
            </a:r>
          </a:p>
          <a:p>
            <a:pPr marL="457199" indent="-317499" defTabSz="457200">
              <a:spcBef>
                <a:spcPts val="1200"/>
              </a:spcBef>
              <a:buSzPct val="75000"/>
              <a:buFont typeface="Times Roman"/>
              <a:buChar char="•"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Le immagini sono montate per generare </a:t>
            </a: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idee o concetti</a:t>
            </a:r>
            <a:r>
              <a:t> nella mente dello spettatore,  più che seguire la storia.</a:t>
            </a:r>
          </a:p>
          <a:p>
            <a:pPr marL="457199" indent="-317499" defTabSz="457200">
              <a:spcBef>
                <a:spcPts val="1200"/>
              </a:spcBef>
              <a:buSzPct val="75000"/>
              <a:buFont typeface="Times Roman"/>
              <a:buChar char="•"/>
              <a:defRPr sz="45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rPr>
                <a:latin typeface="+mn-lt"/>
                <a:ea typeface="+mn-ea"/>
                <a:cs typeface="+mn-cs"/>
                <a:sym typeface="Bodoni SvtyTwo ITC TT-Book"/>
              </a:rPr>
              <a:t>Tipico del cinema </a:t>
            </a:r>
            <a:r>
              <a:t>sperimentale o d’autore</a:t>
            </a:r>
            <a:r>
              <a:rPr>
                <a:latin typeface="+mn-lt"/>
                <a:ea typeface="+mn-ea"/>
                <a:cs typeface="+mn-cs"/>
                <a:sym typeface="Bodoni SvtyTwo ITC TT-Book"/>
              </a:rPr>
              <a:t>.</a:t>
            </a:r>
            <a:endParaRPr>
              <a:latin typeface="+mn-lt"/>
              <a:ea typeface="+mn-ea"/>
              <a:cs typeface="+mn-cs"/>
              <a:sym typeface="Bodoni SvtyTwo ITC TT-Book"/>
            </a:endParaRPr>
          </a:p>
          <a:p>
            <a:pPr marL="457199" indent="-317499" defTabSz="457200">
              <a:spcBef>
                <a:spcPts val="1200"/>
              </a:spcBef>
              <a:buSzPct val="75000"/>
              <a:buFont typeface="Times Roman"/>
              <a:buChar char="•"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📍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Esempio:</a:t>
            </a:r>
            <a:r>
              <a:t>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Ottobre</a:t>
            </a:r>
            <a:r>
              <a:t> di Ejzenštejn, dove sequenze di massa trasmettono concetti politici.</a:t>
            </a:r>
          </a:p>
          <a:p>
            <a:pPr defTabSz="457200">
              <a:spcBef>
                <a:spcPts val="0"/>
              </a:spcBef>
              <a:defRPr sz="4500">
                <a:solidFill>
                  <a:srgbClr val="80808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</a:p>
          <a:p>
            <a:pPr defTabSz="457200">
              <a:spcBef>
                <a:spcPts val="1400"/>
              </a:spcBef>
              <a:defRPr sz="45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7. Montaggio discontinuo (o sovrapposto)</a:t>
            </a:r>
          </a:p>
          <a:p>
            <a:pPr marL="457199" indent="-317499" defTabSz="457200">
              <a:spcBef>
                <a:spcPts val="1200"/>
              </a:spcBef>
              <a:buSzPct val="75000"/>
              <a:buFont typeface="Times Roman"/>
              <a:buChar char="•"/>
              <a:defRPr sz="45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rPr>
                <a:latin typeface="+mn-lt"/>
                <a:ea typeface="+mn-ea"/>
                <a:cs typeface="+mn-cs"/>
                <a:sym typeface="Bodoni SvtyTwo ITC TT-Book"/>
              </a:rPr>
              <a:t>Non segue la </a:t>
            </a:r>
            <a:r>
              <a:t>continuità spazio-temporale</a:t>
            </a:r>
            <a:r>
              <a:rPr>
                <a:latin typeface="+mn-lt"/>
                <a:ea typeface="+mn-ea"/>
                <a:cs typeface="+mn-cs"/>
                <a:sym typeface="Bodoni SvtyTwo ITC TT-Book"/>
              </a:rPr>
              <a:t>.</a:t>
            </a:r>
            <a:endParaRPr>
              <a:latin typeface="+mn-lt"/>
              <a:ea typeface="+mn-ea"/>
              <a:cs typeface="+mn-cs"/>
              <a:sym typeface="Bodoni SvtyTwo ITC TT-Book"/>
            </a:endParaRPr>
          </a:p>
          <a:p>
            <a:pPr marL="457199" indent="-317499" defTabSz="457200">
              <a:spcBef>
                <a:spcPts val="1200"/>
              </a:spcBef>
              <a:buSzPct val="75000"/>
              <a:buFont typeface="Times Roman"/>
              <a:buChar char="•"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Introduce salti temporali, flashback o visioni oniriche.</a:t>
            </a:r>
          </a:p>
          <a:p>
            <a:pPr marL="457199" indent="-317499" defTabSz="457200">
              <a:spcBef>
                <a:spcPts val="1200"/>
              </a:spcBef>
              <a:buSzPct val="75000"/>
              <a:buFont typeface="Times Roman"/>
              <a:buChar char="•"/>
              <a:defRPr sz="4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📍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Esempio:</a:t>
            </a:r>
            <a:r>
              <a:t>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Memento</a:t>
            </a:r>
            <a:r>
              <a:t> di Christopher Nolan.</a:t>
            </a:r>
          </a:p>
        </p:txBody>
      </p:sp>
      <p:pic>
        <p:nvPicPr>
          <p:cNvPr id="256" name="&quot;Ottobre&quot; (1928). Montaggio." descr="&quot;Ottobre&quot; (1928). Montaggio.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&quot;Ottobre&quot; (1928). Montaggio." aiw:author="Michele Corsi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9737258" y="2102203"/>
            <a:ext cx="3227898" cy="2420923"/>
          </a:xfrm>
          <a:prstGeom prst="rect">
            <a:avLst/>
          </a:prstGeom>
        </p:spPr>
      </p:pic>
      <p:pic>
        <p:nvPicPr>
          <p:cNvPr id="257" name="Ėjzenštejn e il Montaggio Intellettuale | GORILLA ACADEMY - Corso di Storia del Cinema Pt. 9" descr="Ėjzenštejn e il Montaggio Intellettuale | GORILLA ACADEMY - Corso di Storia del Cinema Pt. 9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Ėjzenštejn e il Montaggio Intellettuale | GORILLA ACADEMY - Corso di Storia del Cinema Pt. 9" aiw:author="Gorilla Gang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9742686" y="5212812"/>
            <a:ext cx="3217040" cy="1809585"/>
          </a:xfrm>
          <a:prstGeom prst="rect">
            <a:avLst/>
          </a:prstGeom>
        </p:spPr>
      </p:pic>
      <p:pic>
        <p:nvPicPr>
          <p:cNvPr id="258" name="EP13 - MEMENTO: La magia del montaggio" descr="EP13 - MEMENTO: La magia del montaggio"/>
          <p:cNvPicPr>
            <a:picLocks noChangeAspect="0"/>
          </p:cNvPicPr>
          <p:nvPr>
            <a:videoFile xmlns:mc="http://schemas.openxmlformats.org/markup-compatibility/2006" xmlns:aiw="http://developer.apple.com/namespaces/iwork" r:link="rId6" mc:Ignorable="aiw" aiw:title="EP13 - MEMENTO: La magia del montaggio" aiw:author="In Un Batter D'Occhi"/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9742686" y="9487934"/>
            <a:ext cx="3217040" cy="180958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5" fill="hold" display="0">
                  <p:stCondLst>
                    <p:cond delay="indefinite"/>
                  </p:stCondLst>
                </p:cTn>
                <p:tgtEl>
                  <p:spTgt spid="256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25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6"/>
                  </p:tgtEl>
                </p:cond>
              </p:nextCondLst>
            </p:seq>
            <p:video fullScrn="0">
              <p:cMediaNode mute="0" showWhenStopped="1" numSld="1" vol="80000">
                <p:cTn id="21" fill="hold" display="0">
                  <p:stCondLst>
                    <p:cond delay="indefinite"/>
                  </p:stCondLst>
                </p:cTn>
                <p:tgtEl>
                  <p:spTgt spid="257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25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7"/>
                  </p:tgtEl>
                </p:cond>
              </p:nextCondLst>
            </p:seq>
            <p:video fullScrn="0">
              <p:cMediaNode mute="0" showWhenStopped="1" numSld="1" vol="80000">
                <p:cTn id="27" fill="hold" display="0">
                  <p:stCondLst>
                    <p:cond delay="indefinite"/>
                  </p:stCondLst>
                </p:cTn>
                <p:tgtEl>
                  <p:spTgt spid="258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25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Ritmo di montaggi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Ritmo di montaggio</a:t>
            </a:r>
          </a:p>
        </p:txBody>
      </p:sp>
      <p:sp>
        <p:nvSpPr>
          <p:cNvPr id="261" name="Il Cinema Hollywoodiano col montaggio invisibile pativa un montaggio lento (Casablanca, Il ritorno di Zorro). I film avevano la durata quasi tassativa dei 90’.…"/>
          <p:cNvSpPr txBox="1"/>
          <p:nvPr>
            <p:ph type="body" sz="half" idx="1"/>
          </p:nvPr>
        </p:nvSpPr>
        <p:spPr>
          <a:xfrm>
            <a:off x="820122" y="3054350"/>
            <a:ext cx="22584769" cy="5226502"/>
          </a:xfrm>
          <a:prstGeom prst="rect">
            <a:avLst/>
          </a:prstGeom>
        </p:spPr>
        <p:txBody>
          <a:bodyPr/>
          <a:lstStyle/>
          <a:p>
            <a:pPr/>
            <a:r>
              <a:t>Il Cinema Hollywoodiano col montaggio invisibile pativa un montaggio lento (Casablanca, Il ritorno di Zorro). I film avevano la durata quasi tassativa dei 90’.</a:t>
            </a:r>
          </a:p>
          <a:p>
            <a:pPr/>
            <a:r>
              <a:t>La velocità di montaggio del cinema sovietico è stata raggiunta solo negli anni ’90 con i film di Oliver Stone </a:t>
            </a:r>
          </a:p>
        </p:txBody>
      </p:sp>
      <p:pic>
        <p:nvPicPr>
          <p:cNvPr id="262" name="Shitlist scene - (L7)  -  (Natural Born Killers)" descr="Shitlist scene - (L7)  -  (Natural Born Killers)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Shitlist scene - (L7)  -  (Natural Born Killers)" aiw:author="Alfa Peliculas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5091848" y="8245002"/>
            <a:ext cx="6096001" cy="4572001"/>
          </a:xfrm>
          <a:prstGeom prst="rect">
            <a:avLst/>
          </a:prstGeom>
        </p:spPr>
      </p:pic>
      <p:pic>
        <p:nvPicPr>
          <p:cNvPr id="263" name="&quot;Ottobre&quot;, 1927. Campo lungo" descr="&quot;Ottobre&quot;, 1927. Campo lungo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&quot;Ottobre&quot;, 1927. Campo lungo" aiw:author="CINESCUOLA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798041" y="8245002"/>
            <a:ext cx="6096001" cy="4572001"/>
          </a:xfrm>
          <a:prstGeom prst="rect">
            <a:avLst/>
          </a:prstGeom>
        </p:spPr>
      </p:pic>
      <p:sp>
        <p:nvSpPr>
          <p:cNvPr id="264" name="Natural Born Killers…"/>
          <p:cNvSpPr txBox="1"/>
          <p:nvPr/>
        </p:nvSpPr>
        <p:spPr>
          <a:xfrm>
            <a:off x="1405855" y="8348120"/>
            <a:ext cx="353455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20000"/>
              </a:lnSpc>
              <a:defRPr sz="3000"/>
            </a:pPr>
            <a:r>
              <a:t>Natural Born Killers</a:t>
            </a:r>
          </a:p>
          <a:p>
            <a:pPr algn="r">
              <a:lnSpc>
                <a:spcPct val="20000"/>
              </a:lnSpc>
              <a:defRPr sz="3000"/>
            </a:pPr>
            <a:r>
              <a:t>Usa, 1994, 2h </a:t>
            </a:r>
          </a:p>
        </p:txBody>
      </p:sp>
      <p:sp>
        <p:nvSpPr>
          <p:cNvPr id="265" name="Ottobre…"/>
          <p:cNvSpPr txBox="1"/>
          <p:nvPr/>
        </p:nvSpPr>
        <p:spPr>
          <a:xfrm>
            <a:off x="18096913" y="8167062"/>
            <a:ext cx="311672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20000"/>
              </a:lnSpc>
              <a:defRPr sz="3000"/>
            </a:pPr>
            <a:r>
              <a:t>Ottobre</a:t>
            </a:r>
          </a:p>
          <a:p>
            <a:pPr>
              <a:lnSpc>
                <a:spcPct val="20000"/>
              </a:lnSpc>
              <a:defRPr sz="3000"/>
            </a:pPr>
            <a:r>
              <a:t>Urss, 1928, 1h 42’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262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6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2"/>
                  </p:tgtEl>
                </p:cond>
              </p:nextCondLst>
            </p:seq>
            <p:video fullScrn="0">
              <p:cMediaNode mute="0" showWhenStopped="1" numSld="1" vol="80000">
                <p:cTn id="17" fill="hold" display="0">
                  <p:stCondLst>
                    <p:cond delay="indefinite"/>
                  </p:stCondLst>
                </p:cTn>
                <p:tgtEl>
                  <p:spTgt spid="263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2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hi è il protagonista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chi è il protagonista?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Il protagonista sei tu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protagonista sei tu!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rotagonista → identificazione emotiva diretta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317500" defTabSz="457200">
              <a:spcBef>
                <a:spcPts val="1200"/>
              </a:spcBef>
              <a:buClrTx/>
              <a:buSzPct val="75000"/>
              <a:buFont typeface="Times Roman"/>
              <a:buChar char="•"/>
              <a:defRPr sz="70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Protagonista → identificazione emotiva diretta.</a:t>
            </a:r>
            <a:endParaRPr>
              <a:latin typeface="+mn-lt"/>
              <a:ea typeface="+mn-ea"/>
              <a:cs typeface="+mn-cs"/>
              <a:sym typeface="Bodoni SvtyTwo ITC TT-Book"/>
            </a:endParaRPr>
          </a:p>
          <a:p>
            <a:pPr marL="457200" indent="-317500" defTabSz="457200">
              <a:spcBef>
                <a:spcPts val="1200"/>
              </a:spcBef>
              <a:buClrTx/>
              <a:buSzPct val="75000"/>
              <a:buFont typeface="Times Roman"/>
              <a:buChar char="•"/>
              <a:defRPr sz="70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Conflitto → identificazione concettuale o universale.</a:t>
            </a:r>
            <a:endParaRPr>
              <a:latin typeface="+mn-lt"/>
              <a:ea typeface="+mn-ea"/>
              <a:cs typeface="+mn-cs"/>
              <a:sym typeface="Bodoni SvtyTwo ITC TT-Book"/>
            </a:endParaRPr>
          </a:p>
          <a:p>
            <a:pPr marL="0" indent="0" defTabSz="457200">
              <a:spcBef>
                <a:spcPts val="1200"/>
              </a:spcBef>
              <a:buClrTx/>
              <a:buSzTx/>
              <a:buFontTx/>
              <a:buNone/>
              <a:defRPr sz="41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Spesso i film più riusciti combinano entrambi: facciamo il tifo per il protagonista </a:t>
            </a: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e</a:t>
            </a:r>
            <a:r>
              <a:t> comprendiamo il suo conflitto.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Il conflit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conflitto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Foto in bianco e nero con cavi di sospensione di un ponte e cielo nuvoloso sullo sfondo" descr="Foto in bianco e nero con cavi di sospensione di un ponte e cielo nuvoloso sullo sfondo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435697" y="6698910"/>
            <a:ext cx="10979801" cy="6235701"/>
          </a:xfrm>
          <a:prstGeom prst="rect">
            <a:avLst/>
          </a:prstGeom>
        </p:spPr>
      </p:pic>
      <p:pic>
        <p:nvPicPr>
          <p:cNvPr id="171" name="Foto in bianco e nero del ponte di Zeeland nei Paesi Bassi" descr="Foto in bianco e nero del ponte di Zeeland nei Paesi Bassi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2441666" y="800100"/>
            <a:ext cx="10985501" cy="5283200"/>
          </a:xfrm>
          <a:prstGeom prst="rect">
            <a:avLst/>
          </a:prstGeom>
        </p:spPr>
      </p:pic>
      <p:pic>
        <p:nvPicPr>
          <p:cNvPr id="172" name="Foto in bianco e nero scattata dal basso di un ponte su un fiume e cielo sullo sfondo " descr="Foto in bianco e nero scattata dal basso di un ponte su un fiume e cielo sullo sfondo "/>
          <p:cNvPicPr>
            <a:picLocks noChangeAspect="0"/>
          </p:cNvPicPr>
          <p:nvPr>
            <p:ph type="pic" idx="2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46135" y="800100"/>
            <a:ext cx="11049001" cy="12141200"/>
          </a:xfrm>
          <a:prstGeom prst="rect">
            <a:avLst/>
          </a:prstGeom>
        </p:spPr>
      </p:pic>
      <p:sp>
        <p:nvSpPr>
          <p:cNvPr id="173" name="“Il cinema è la più grande macchina per il sogno mai…"/>
          <p:cNvSpPr txBox="1"/>
          <p:nvPr/>
        </p:nvSpPr>
        <p:spPr>
          <a:xfrm>
            <a:off x="999881" y="10486571"/>
            <a:ext cx="10541509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“Il cinema è la più grande macchina per il sogno mai</a:t>
            </a:r>
          </a:p>
          <a:p>
            <a:pPr defTabSz="457200">
              <a:spcBef>
                <a:spcPts val="0"/>
              </a:spcBef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 inventata, ma anche la più efficace arma </a:t>
            </a:r>
          </a:p>
          <a:p>
            <a:pPr defTabSz="457200">
              <a:spcBef>
                <a:spcPts val="0"/>
              </a:spcBef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di propaganda.” </a:t>
            </a:r>
          </a:p>
          <a:p>
            <a:pPr defTabSz="457200">
              <a:spcBef>
                <a:spcPts val="0"/>
              </a:spcBef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Orson Welles</a:t>
            </a:r>
          </a:p>
        </p:txBody>
      </p:sp>
      <p:sp>
        <p:nvSpPr>
          <p:cNvPr id="174" name="“Il cinema è un fucile caricato: quando spariamo,…"/>
          <p:cNvSpPr txBox="1"/>
          <p:nvPr/>
        </p:nvSpPr>
        <p:spPr>
          <a:xfrm>
            <a:off x="12663661" y="1542031"/>
            <a:ext cx="9948902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“Il cinema è un fucile caricato: quando spariamo, </a:t>
            </a:r>
          </a:p>
          <a:p>
            <a:pPr defTabSz="457200">
              <a:spcBef>
                <a:spcPts val="0"/>
              </a:spcBef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colpiamo sempre.”</a:t>
            </a:r>
          </a:p>
          <a:p>
            <a:pPr defTabSz="457200">
              <a:spcBef>
                <a:spcPts val="0"/>
              </a:spcBef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Luis Boñuel</a:t>
            </a:r>
          </a:p>
        </p:txBody>
      </p:sp>
      <p:sp>
        <p:nvSpPr>
          <p:cNvPr id="175" name="“Il cinema non è un’arma di difesa,…"/>
          <p:cNvSpPr txBox="1"/>
          <p:nvPr/>
        </p:nvSpPr>
        <p:spPr>
          <a:xfrm>
            <a:off x="12761572" y="11147748"/>
            <a:ext cx="7143866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“Il cinema non è un’arma di difesa, </a:t>
            </a:r>
          </a:p>
          <a:p>
            <a:pPr defTabSz="457200">
              <a:spcBef>
                <a:spcPts val="0"/>
              </a:spcBef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è un’arma d’attacco.”</a:t>
            </a:r>
          </a:p>
          <a:p>
            <a:pPr defTabSz="457200">
              <a:spcBef>
                <a:spcPts val="0"/>
              </a:spcBef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Jean-Luc Godard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Foto in bianco e nero scattata dal basso di un ponte su un fiume e cielo sullo sfondo " descr="Foto in bianco e nero scattata dal basso di un ponte su un fiume e cielo sullo sfondo 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509500" y="3647498"/>
            <a:ext cx="11049000" cy="9258301"/>
          </a:xfrm>
          <a:prstGeom prst="rect">
            <a:avLst/>
          </a:prstGeom>
        </p:spPr>
      </p:pic>
      <p:sp>
        <p:nvSpPr>
          <p:cNvPr id="276" name="Il Conflitto (è il sale della stori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Conflitto (è il sale della storia)</a:t>
            </a:r>
          </a:p>
        </p:txBody>
      </p:sp>
      <p:sp>
        <p:nvSpPr>
          <p:cNvPr id="277" name="Conflitto come motore: un conflitto cattura l'attenzione del lettore, nella storia i conflitti sono i punti di svolta che generano cambiamenti, innovazioni e progresso, spingendo gli eventi verso nuove direzioni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31800" indent="-431800" defTabSz="701675">
              <a:spcBef>
                <a:spcPts val="2100"/>
              </a:spcBef>
              <a:defRPr sz="3570"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 Conflitto come motore</a:t>
            </a:r>
            <a:r>
              <a:t>: un conflitto cattura l'attenzione del lettore, nella storia i conflitti sono i punti di svolta che generano cambiamenti, innovazioni e progresso, spingendo gli eventi verso nuove direzioni. </a:t>
            </a:r>
            <a:br>
              <a:rPr>
                <a:solidFill>
                  <a:srgbClr val="1F1F1F"/>
                </a:solidFill>
              </a:rPr>
            </a:br>
          </a:p>
          <a:p>
            <a:pPr marL="388620" indent="-269875" defTabSz="388620">
              <a:spcBef>
                <a:spcPts val="0"/>
              </a:spcBef>
              <a:buClr>
                <a:srgbClr val="001D35"/>
              </a:buClr>
              <a:buSzPct val="75000"/>
              <a:buFont typeface="Helvetica Neue"/>
              <a:buChar char="•"/>
              <a:defRPr sz="3570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Conflitto come elemento interpretativo</a:t>
            </a:r>
            <a:r>
              <a:t>: Il conflitto permette di analizzare il passato, di comprendere le cause e le conseguenze delle azioni umane, e di distinguere tra eventi importanti e trascurabili. </a:t>
            </a:r>
            <a:br>
              <a:rPr>
                <a:solidFill>
                  <a:srgbClr val="1F1F1F"/>
                </a:solidFill>
              </a:rPr>
            </a:br>
          </a:p>
          <a:p>
            <a:pPr marL="827166" indent="-708421" defTabSz="388620">
              <a:spcBef>
                <a:spcPts val="0"/>
              </a:spcBef>
              <a:buClr>
                <a:srgbClr val="001D35"/>
              </a:buClr>
              <a:buSzPct val="75000"/>
              <a:buFont typeface="Helvetica Neue"/>
              <a:buChar char="•"/>
              <a:defRPr sz="1360">
                <a:solidFill>
                  <a:srgbClr val="001D35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 sz="3570"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Conflitto e profondità:</a:t>
            </a:r>
            <a:r>
              <a:rPr sz="3570"/>
              <a:t> Evitare di "glassare" la storia, ovvero di presentarla come una successione di eventi sereni e pacifici, è importante per mantenere la sua complessità e per non nascondere le tensioni che l'hanno plasmata</a:t>
            </a:r>
            <a:br/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Screenshot 2025-10-04 alle 17.44.01.png" descr="Screenshot 2025-10-04 alle 17.44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895" y="2571660"/>
            <a:ext cx="22674210" cy="7662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viviamo in una bolla cultura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viviamo in una bolla culturale</a:t>
            </a:r>
          </a:p>
        </p:txBody>
      </p:sp>
      <p:sp>
        <p:nvSpPr>
          <p:cNvPr id="282" name="Hollywood produce in media 600/700 film all’an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Hollywood produce in media 600/700 film all’anno</a:t>
            </a:r>
          </a:p>
          <a:p>
            <a:pPr/>
            <a:r>
              <a:t>Bollywood (India) ne produce il doppio (.ca 1500)</a:t>
            </a:r>
          </a:p>
          <a:p>
            <a:pPr/>
            <a:r>
              <a:t>L’industria cinematografica cinese dai 700 ai 1000</a:t>
            </a:r>
          </a:p>
          <a:p>
            <a:pPr/>
            <a:r>
              <a:t>Nollywood (Nigeria): dai 1500/2500 film (fonti contrastanti)</a:t>
            </a:r>
          </a:p>
          <a:p>
            <a:pPr/>
            <a:r>
              <a:t>Il Cinema europeo produce nel complesso .ca 1500 all’anno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Il cinema indiano non è solo music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cinema indiano non è solo musical</a:t>
            </a:r>
          </a:p>
        </p:txBody>
      </p:sp>
      <p:sp>
        <p:nvSpPr>
          <p:cNvPr id="285" name="Doppio clic per modificar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6" name="Red blanket fire scene from Bollywood war film Baahubali - Indian Hindi War Movie" descr="Red blanket fire scene from Bollywood war film Baahubali - Indian Hindi War Movie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Red blanket fire scene from Bollywood war film Baahubali - Indian Hindi War Movie" aiw:author="Great Movie and TV Scenes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944909" y="4240245"/>
            <a:ext cx="9121190" cy="6840892"/>
          </a:xfrm>
          <a:prstGeom prst="rect">
            <a:avLst/>
          </a:prstGeom>
        </p:spPr>
      </p:pic>
      <p:pic>
        <p:nvPicPr>
          <p:cNvPr id="287" name="Baahubali 2 - The Conclusion | Official Trailer (Hindi) | S.S. Rajamouli | Prabhas | Rana Daggubati" descr="Baahubali 2 - The Conclusion | Official Trailer (Hindi) | S.S. Rajamouli | Prabhas | Rana Daggubati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Baahubali 2 - The Conclusion | Official Trailer (Hindi) | S.S. Rajamouli | Prabhas | Rana Daggubati" aiw:author="Dharma Productions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239074" y="4240245"/>
            <a:ext cx="12161587" cy="6840892"/>
          </a:xfrm>
          <a:prstGeom prst="rect">
            <a:avLst/>
          </a:prstGeom>
        </p:spPr>
      </p:pic>
      <p:sp>
        <p:nvSpPr>
          <p:cNvPr id="288" name="Testo"/>
          <p:cNvSpPr txBox="1"/>
          <p:nvPr/>
        </p:nvSpPr>
        <p:spPr>
          <a:xfrm>
            <a:off x="11405902" y="6388099"/>
            <a:ext cx="1572196" cy="939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289" name="un esempio: Baahubali (2015/2017)"/>
          <p:cNvSpPr txBox="1"/>
          <p:nvPr/>
        </p:nvSpPr>
        <p:spPr>
          <a:xfrm>
            <a:off x="7646627" y="11439849"/>
            <a:ext cx="72263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2700">
              <a:spcBef>
                <a:spcPts val="0"/>
              </a:spcBef>
              <a:tabLst>
                <a:tab pos="3556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un esempio: Baahubali (2015/2017)</a:t>
            </a:r>
          </a:p>
        </p:txBody>
      </p:sp>
      <p:pic>
        <p:nvPicPr>
          <p:cNvPr id="290" name="Screenshot 2025-10-04 alle 19.19.52.png" descr="Screenshot 2025-10-04 alle 19.19.5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76113" y="11097247"/>
            <a:ext cx="5727022" cy="1396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8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6"/>
                  </p:tgtEl>
                </p:cond>
              </p:nextCondLst>
            </p:seq>
            <p:video fullScrn="0">
              <p:cMediaNode mute="0" showWhenStopped="1" numSld="1" vol="80000">
                <p:cTn id="17" fill="hold" display="0">
                  <p:stCondLst>
                    <p:cond delay="indefinite"/>
                  </p:stCondLst>
                </p:cTn>
                <p:tgtEl>
                  <p:spTgt spid="287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28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fantascienza cine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fantascienza cinese</a:t>
            </a:r>
          </a:p>
        </p:txBody>
      </p:sp>
      <p:sp>
        <p:nvSpPr>
          <p:cNvPr id="293" name="Doppio clic per modificar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4" name="The Wandering Earth (2019/2023)"/>
          <p:cNvSpPr txBox="1"/>
          <p:nvPr/>
        </p:nvSpPr>
        <p:spPr>
          <a:xfrm>
            <a:off x="7646627" y="11439849"/>
            <a:ext cx="709472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2700">
              <a:spcBef>
                <a:spcPts val="0"/>
              </a:spcBef>
              <a:tabLst>
                <a:tab pos="3556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The Wandering Earth (2019/2023)</a:t>
            </a:r>
          </a:p>
        </p:txBody>
      </p:sp>
      <p:pic>
        <p:nvPicPr>
          <p:cNvPr id="295" name="The Wandering Earth | Official Trailer [HD] | Netflix" descr="The Wandering Earth | Official Trailer [HD] | Netflix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The Wandering Earth | Official Trailer [HD] | Netflix" aiw:author="Netflix Malaysia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657923" y="2885356"/>
            <a:ext cx="15068154" cy="8475837"/>
          </a:xfrm>
          <a:prstGeom prst="rect">
            <a:avLst/>
          </a:prstGeom>
        </p:spPr>
      </p:pic>
      <p:pic>
        <p:nvPicPr>
          <p:cNvPr id="296" name="Screenshot 2025-10-04 alle 19.25.34.png" descr="Screenshot 2025-10-04 alle 19.25.3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08722" y="11439849"/>
            <a:ext cx="6705537" cy="1563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9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9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Incassi mondiali: circa $700 milioni, di cui circa $693 milioni in Cina e $6 milioni nel resto del mondo Wikipedia.…"/>
          <p:cNvSpPr txBox="1"/>
          <p:nvPr/>
        </p:nvSpPr>
        <p:spPr>
          <a:xfrm>
            <a:off x="2527572" y="1304292"/>
            <a:ext cx="19583215" cy="11107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Incassi mondiali</a:t>
            </a:r>
            <a:r>
              <a:t>: circa </a:t>
            </a: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$700 milioni</a:t>
            </a:r>
            <a:r>
              <a:t>, di cui circa $693 milioni in Cina e $6 milioni nel resto del mondo </a:t>
            </a:r>
            <a:r>
              <a:rPr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rId2" invalidUrl="" action="" tgtFrame="" tooltip="" history="1" highlightClick="0" endSnd="0"/>
              </a:rPr>
              <a:t>Wikipedia</a:t>
            </a:r>
            <a:r>
              <a:t>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Budget stimato</a:t>
            </a:r>
            <a:r>
              <a:t>: $50 milioni </a:t>
            </a:r>
            <a:r>
              <a:rPr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rId3" invalidUrl="" action="" tgtFrame="" tooltip="" history="1" highlightClick="0" endSnd="0"/>
              </a:rPr>
              <a:t>IMDb</a:t>
            </a:r>
            <a:r>
              <a:t>. 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Classifiche:</a:t>
            </a:r>
          </a:p>
          <a:p>
            <a:pPr lvl="1" marL="914400" indent="-317500" defTabSz="457200">
              <a:spcBef>
                <a:spcPts val="1200"/>
              </a:spcBef>
              <a:buSzPct val="75000"/>
              <a:buFont typeface="Times Roman"/>
              <a:buChar char="◦"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6° film con i maggiori incassi nel 2019 a livello mondiale </a:t>
            </a:r>
            <a:r>
              <a:rPr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rId4" invalidUrl="" action="" tgtFrame="" tooltip="" history="1" highlightClick="0" endSnd="0"/>
              </a:rPr>
              <a:t>Vanity Fair</a:t>
            </a:r>
            <a:r>
              <a:t>.</a:t>
            </a:r>
          </a:p>
          <a:p>
            <a:pPr lvl="1" marL="914400" indent="-317500" defTabSz="457200">
              <a:spcBef>
                <a:spcPts val="1200"/>
              </a:spcBef>
              <a:buSzPct val="75000"/>
              <a:buFont typeface="Times Roman"/>
              <a:buChar char="◦"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1°film di fantascienza per profitto (rapporto costi/incassi x14) al mondo</a:t>
            </a:r>
          </a:p>
          <a:p>
            <a:pPr lvl="1" marL="914400" indent="-317500" defTabSz="457200">
              <a:spcBef>
                <a:spcPts val="1200"/>
              </a:spcBef>
              <a:buSzPct val="75000"/>
              <a:buFont typeface="Times Roman"/>
              <a:buChar char="◦"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2° film cinese con i maggiori incassi di sempre (dopo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Wolf Warrior 2</a:t>
            </a:r>
            <a:r>
              <a:t>) </a:t>
            </a:r>
            <a:r>
              <a:rPr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rId5" invalidUrl="" action="" tgtFrame="" tooltip="" history="1" highlightClick="0" endSnd="0"/>
              </a:rPr>
              <a:t>Wikipedia</a:t>
            </a:r>
            <a:r>
              <a:t>.</a:t>
            </a:r>
          </a:p>
          <a:p>
            <a:pPr lvl="1" marL="914400" indent="-317500" defTabSz="457200">
              <a:spcBef>
                <a:spcPts val="1200"/>
              </a:spcBef>
              <a:buSzPct val="75000"/>
              <a:buFont typeface="Times Roman"/>
              <a:buChar char="◦"/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2° film non in lingua inglese con i maggiori incassi di sempre </a:t>
            </a:r>
            <a:r>
              <a:rPr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hlinkClick r:id="rId5" invalidUrl="" action="" tgtFrame="" tooltip="" history="1" highlightClick="0" endSnd="0"/>
              </a:rPr>
              <a:t>Wikipedia</a:t>
            </a:r>
            <a:r>
              <a:t>.</a:t>
            </a:r>
          </a:p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</a:p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esempi di filmografie minori oltre il cinema russo, coreano e giappone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3084">
              <a:spcBef>
                <a:spcPts val="1500"/>
              </a:spcBef>
              <a:defRPr sz="6566"/>
            </a:lvl1pPr>
          </a:lstStyle>
          <a:p>
            <a:pPr/>
            <a:r>
              <a:t>esempi di filmografie minori oltre il cinema russo, coreano e giapponese</a:t>
            </a:r>
          </a:p>
        </p:txBody>
      </p:sp>
      <p:sp>
        <p:nvSpPr>
          <p:cNvPr id="301" name="Doppio clic per modificar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un esempio: Cafarnao, 2018"/>
          <p:cNvSpPr txBox="1"/>
          <p:nvPr/>
        </p:nvSpPr>
        <p:spPr>
          <a:xfrm>
            <a:off x="1177403" y="10493699"/>
            <a:ext cx="557377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2700">
              <a:spcBef>
                <a:spcPts val="0"/>
              </a:spcBef>
              <a:tabLst>
                <a:tab pos="3556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un esempio: Cafarnao, 2018</a:t>
            </a:r>
          </a:p>
        </p:txBody>
      </p:sp>
      <p:sp>
        <p:nvSpPr>
          <p:cNvPr id="303" name="cinema iraniano"/>
          <p:cNvSpPr txBox="1"/>
          <p:nvPr/>
        </p:nvSpPr>
        <p:spPr>
          <a:xfrm>
            <a:off x="12601187" y="3289299"/>
            <a:ext cx="314045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2700">
              <a:spcBef>
                <a:spcPts val="0"/>
              </a:spcBef>
              <a:tabLst>
                <a:tab pos="3556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cinema iraniano</a:t>
            </a:r>
          </a:p>
        </p:txBody>
      </p:sp>
      <p:sp>
        <p:nvSpPr>
          <p:cNvPr id="304" name="cinema libanese"/>
          <p:cNvSpPr txBox="1"/>
          <p:nvPr/>
        </p:nvSpPr>
        <p:spPr>
          <a:xfrm>
            <a:off x="1100023" y="3289299"/>
            <a:ext cx="313182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2700">
              <a:spcBef>
                <a:spcPts val="0"/>
              </a:spcBef>
              <a:tabLst>
                <a:tab pos="3556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cinema libanese</a:t>
            </a:r>
          </a:p>
        </p:txBody>
      </p:sp>
      <p:pic>
        <p:nvPicPr>
          <p:cNvPr id="305" name="Cafarnao | Trailer Italiano Ufficiale" descr="Cafarnao | Trailer Italiano Ufficiale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Cafarnao | Trailer Italiano Ufficiale" aiw:author="screenWEEK TV | News e Interviste sul Cinema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157810" y="4235450"/>
            <a:ext cx="10708088" cy="6023300"/>
          </a:xfrm>
          <a:prstGeom prst="rect">
            <a:avLst/>
          </a:prstGeom>
        </p:spPr>
      </p:pic>
      <p:sp>
        <p:nvSpPr>
          <p:cNvPr id="306" name="un esempio: Una separazione, 2011"/>
          <p:cNvSpPr txBox="1"/>
          <p:nvPr/>
        </p:nvSpPr>
        <p:spPr>
          <a:xfrm>
            <a:off x="12773651" y="10493699"/>
            <a:ext cx="698652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2700">
              <a:spcBef>
                <a:spcPts val="0"/>
              </a:spcBef>
              <a:tabLst>
                <a:tab pos="3556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un esempio: Una separazione, 2011</a:t>
            </a:r>
          </a:p>
        </p:txBody>
      </p:sp>
      <p:pic>
        <p:nvPicPr>
          <p:cNvPr id="307" name="UNA SEPARAZIONE - trailer italiano" descr="UNA SEPARAZIONE - trailer italiano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UNA SEPARAZIONE - trailer italiano" aiw:author="SacherDistribuzione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642101" y="4235450"/>
            <a:ext cx="10708089" cy="6023300"/>
          </a:xfrm>
          <a:prstGeom prst="rect">
            <a:avLst/>
          </a:prstGeom>
        </p:spPr>
      </p:pic>
      <p:pic>
        <p:nvPicPr>
          <p:cNvPr id="308" name="Screenshot 2025-10-04 alle 19.38.11.png" descr="Screenshot 2025-10-04 alle 19.38.1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115131" y="11485348"/>
            <a:ext cx="5762030" cy="1401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Screenshot 2025-10-04 alle 19.39.10.png" descr="Screenshot 2025-10-04 alle 19.39.1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30839" y="11439849"/>
            <a:ext cx="5762030" cy="14925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305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0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5"/>
                  </p:tgtEl>
                </p:cond>
              </p:nextCondLst>
            </p:seq>
            <p:video fullScrn="0">
              <p:cMediaNode mute="0" showWhenStopped="1" numSld="1" vol="80000">
                <p:cTn id="17" fill="hold" display="0">
                  <p:stCondLst>
                    <p:cond delay="indefinite"/>
                  </p:stCondLst>
                </p:cTn>
                <p:tgtEl>
                  <p:spTgt spid="307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30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Le avanguardie e i manifest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 avanguardie e i manifesti</a:t>
            </a:r>
          </a:p>
        </p:txBody>
      </p:sp>
      <p:sp>
        <p:nvSpPr>
          <p:cNvPr id="312" name="Ma anche in Occidente non c’è stato solo Hollywood"/>
          <p:cNvSpPr txBox="1"/>
          <p:nvPr/>
        </p:nvSpPr>
        <p:spPr>
          <a:xfrm>
            <a:off x="4604922" y="3852543"/>
            <a:ext cx="1487154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 anche in Occidente non c’è stato solo Hollywood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Screenshot 2025-10-01 alle 15.59.51.png" descr="Screenshot 2025-10-01 alle 15.59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4626" y="340780"/>
            <a:ext cx="22344753" cy="13034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Il manifesto Dogma95"/>
          <p:cNvSpPr txBox="1"/>
          <p:nvPr>
            <p:ph type="title"/>
          </p:nvPr>
        </p:nvSpPr>
        <p:spPr>
          <a:xfrm>
            <a:off x="1213164" y="-516628"/>
            <a:ext cx="22479001" cy="3340101"/>
          </a:xfrm>
          <a:prstGeom prst="rect">
            <a:avLst/>
          </a:prstGeom>
        </p:spPr>
        <p:txBody>
          <a:bodyPr/>
          <a:lstStyle/>
          <a:p>
            <a:pPr/>
            <a:r>
              <a:t>Il manifesto Dogma95</a:t>
            </a:r>
          </a:p>
        </p:txBody>
      </p:sp>
      <p:sp>
        <p:nvSpPr>
          <p:cNvPr id="317" name="Le riprese vanno girate sulle location. Non devono essere portate scenografie ed oggetti di scena (Se esistono delle necessità specifiche per la storia, va scelta una location adeguata alle esigenze).…"/>
          <p:cNvSpPr txBox="1"/>
          <p:nvPr/>
        </p:nvSpPr>
        <p:spPr>
          <a:xfrm>
            <a:off x="1867374" y="1156216"/>
            <a:ext cx="21170582" cy="11972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500"/>
              </a:spcBef>
              <a:defRPr sz="4220">
                <a:solidFill>
                  <a:srgbClr val="202122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</a:p>
          <a:p>
            <a:pPr marL="457200" indent="-317500" defTabSz="457200">
              <a:spcBef>
                <a:spcPts val="100"/>
              </a:spcBef>
              <a:buClr>
                <a:srgbClr val="202122"/>
              </a:buClr>
              <a:buSzPct val="100000"/>
              <a:buFont typeface="Helvetica"/>
              <a:buAutoNum type="arabicPeriod" startAt="1"/>
              <a:defRPr sz="4220">
                <a:solidFill>
                  <a:srgbClr val="202122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Le riprese vanno girate sulle location. Non devono essere portate scenografie ed oggetti di scena (Se esistono delle necessità specifiche per la storia, va scelta una location adeguata alle esigenze).</a:t>
            </a:r>
          </a:p>
          <a:p>
            <a:pPr marL="457200" indent="-317500" defTabSz="457200">
              <a:spcBef>
                <a:spcPts val="100"/>
              </a:spcBef>
              <a:buClr>
                <a:srgbClr val="202122"/>
              </a:buClr>
              <a:buSzPct val="100000"/>
              <a:buFont typeface="Helvetica"/>
              <a:buAutoNum type="arabicPeriod" startAt="1"/>
              <a:defRPr sz="4220">
                <a:solidFill>
                  <a:srgbClr val="202122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Il suono non deve mai essere prodotto a parte dalle immagini e viceversa. (La musica non deve essere usata a meno che non sia presente quando il film viene girato).</a:t>
            </a:r>
          </a:p>
          <a:p>
            <a:pPr marL="457200" indent="-317500" defTabSz="457200">
              <a:spcBef>
                <a:spcPts val="100"/>
              </a:spcBef>
              <a:buClr>
                <a:srgbClr val="202122"/>
              </a:buClr>
              <a:buSzPct val="100000"/>
              <a:buFont typeface="Helvetica"/>
              <a:buAutoNum type="arabicPeriod" startAt="1"/>
              <a:defRPr sz="4220">
                <a:solidFill>
                  <a:srgbClr val="202122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La macchina da presa deve essere portata a mano. Ogni movimento o immobilità ottenibile con le riprese a mano è permesso. (Il film non deve svolgersi davanti alla macchina da presa; le riprese devono essere girate dove il film si svolge).</a:t>
            </a:r>
          </a:p>
          <a:p>
            <a:pPr marL="457200" indent="-317500" defTabSz="457200">
              <a:spcBef>
                <a:spcPts val="100"/>
              </a:spcBef>
              <a:buClr>
                <a:srgbClr val="202122"/>
              </a:buClr>
              <a:buSzPct val="100000"/>
              <a:buFont typeface="Helvetica"/>
              <a:buAutoNum type="arabicPeriod" startAt="1"/>
              <a:defRPr sz="4220">
                <a:solidFill>
                  <a:srgbClr val="202122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Il film deve essere a colori. Luci speciali non sono permesse. (Se c'è troppa poca luce per l'esposizione della scena, la scena va tagliata o si può fissare una sola luce alla macchina da presa stessa).</a:t>
            </a:r>
          </a:p>
          <a:p>
            <a:pPr marL="457200" indent="-317500" defTabSz="457200">
              <a:spcBef>
                <a:spcPts val="100"/>
              </a:spcBef>
              <a:buClr>
                <a:srgbClr val="202122"/>
              </a:buClr>
              <a:buSzPct val="100000"/>
              <a:buFont typeface="Helvetica"/>
              <a:buAutoNum type="arabicPeriod" startAt="1"/>
              <a:defRPr sz="4220">
                <a:solidFill>
                  <a:srgbClr val="202122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Lavori ottici e filtri non sono permessi.</a:t>
            </a:r>
          </a:p>
          <a:p>
            <a:pPr marL="457200" indent="-317500" defTabSz="457200">
              <a:spcBef>
                <a:spcPts val="100"/>
              </a:spcBef>
              <a:buClr>
                <a:srgbClr val="202122"/>
              </a:buClr>
              <a:buSzPct val="100000"/>
              <a:buFont typeface="Helvetica"/>
              <a:buAutoNum type="arabicPeriod" startAt="1"/>
              <a:defRPr sz="4220">
                <a:solidFill>
                  <a:srgbClr val="202122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Il film non deve contenere azione superficiale. (Non devono esserci omicidi, armi, etc.).</a:t>
            </a:r>
          </a:p>
          <a:p>
            <a:pPr marL="457200" indent="-317500" defTabSz="457200">
              <a:spcBef>
                <a:spcPts val="100"/>
              </a:spcBef>
              <a:buClr>
                <a:srgbClr val="202122"/>
              </a:buClr>
              <a:buSzPct val="100000"/>
              <a:buFont typeface="Helvetica"/>
              <a:buAutoNum type="arabicPeriod" startAt="1"/>
              <a:defRPr sz="4220">
                <a:solidFill>
                  <a:srgbClr val="202122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L'alienazione temporale e geografica non è permessa. (Questo per dire che il film ha luogo qui ed ora).</a:t>
            </a:r>
          </a:p>
          <a:p>
            <a:pPr marL="457200" indent="-317500" defTabSz="457200">
              <a:spcBef>
                <a:spcPts val="100"/>
              </a:spcBef>
              <a:buClr>
                <a:srgbClr val="202122"/>
              </a:buClr>
              <a:buSzPct val="100000"/>
              <a:buFont typeface="Helvetica"/>
              <a:buAutoNum type="arabicPeriod" startAt="1"/>
              <a:defRPr sz="4220">
                <a:solidFill>
                  <a:srgbClr val="202122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Non sono accettabili film di genere.</a:t>
            </a:r>
          </a:p>
          <a:p>
            <a:pPr marL="457200" indent="-317500" defTabSz="457200">
              <a:spcBef>
                <a:spcPts val="100"/>
              </a:spcBef>
              <a:buClr>
                <a:srgbClr val="202122"/>
              </a:buClr>
              <a:buSzPct val="100000"/>
              <a:buFont typeface="Helvetica"/>
              <a:buAutoNum type="arabicPeriod" startAt="1"/>
              <a:defRPr sz="4220">
                <a:solidFill>
                  <a:srgbClr val="202122"/>
                </a:solidFill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pPr>
            <a:r>
              <a:rPr>
                <a:latin typeface="+mn-lt"/>
                <a:ea typeface="+mn-ea"/>
                <a:cs typeface="+mn-cs"/>
                <a:sym typeface="Bodoni SvtyTwo ITC TT-Book"/>
              </a:rPr>
              <a:t>L'opera finale va trasferita su pellicola Academy 35mm, con il formato 4:3, non widescreen. (</a:t>
            </a:r>
            <a:r>
              <a:t>N.B. Originariamente si richiedeva di girare direttamente in Academy 35mm, ma la regola è stata cambiata per facilitare le produzioni a basso costo</a:t>
            </a:r>
            <a:r>
              <a:rPr>
                <a:latin typeface="+mn-lt"/>
                <a:ea typeface="+mn-ea"/>
                <a:cs typeface="+mn-cs"/>
                <a:sym typeface="Bodoni SvtyTwo ITC TT-Book"/>
              </a:rPr>
              <a:t>).</a:t>
            </a:r>
            <a:endParaRPr>
              <a:latin typeface="+mn-lt"/>
              <a:ea typeface="+mn-ea"/>
              <a:cs typeface="+mn-cs"/>
              <a:sym typeface="Bodoni SvtyTwo ITC TT-Book"/>
            </a:endParaRPr>
          </a:p>
          <a:p>
            <a:pPr marL="457200" indent="-317500" defTabSz="457200">
              <a:spcBef>
                <a:spcPts val="100"/>
              </a:spcBef>
              <a:buClr>
                <a:srgbClr val="202122"/>
              </a:buClr>
              <a:buSzPct val="100000"/>
              <a:buFont typeface="Helvetica"/>
              <a:buAutoNum type="arabicPeriod" startAt="1"/>
              <a:defRPr sz="4220">
                <a:solidFill>
                  <a:srgbClr val="202122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Il regista non deve essere accreditato.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Foto in bianco e nero con cavi di sospensione di un ponte e cielo nuvoloso sullo sfondo" descr="Foto in bianco e nero con cavi di sospensione di un ponte e cielo nuvoloso sullo sfondo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435697" y="6698910"/>
            <a:ext cx="10979801" cy="6235701"/>
          </a:xfrm>
          <a:prstGeom prst="rect">
            <a:avLst/>
          </a:prstGeom>
        </p:spPr>
      </p:pic>
      <p:pic>
        <p:nvPicPr>
          <p:cNvPr id="178" name="Foto in bianco e nero del ponte di Zeeland nei Paesi Bassi" descr="Foto in bianco e nero del ponte di Zeeland nei Paesi Bassi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2441666" y="800100"/>
            <a:ext cx="10985501" cy="8602349"/>
          </a:xfrm>
          <a:prstGeom prst="rect">
            <a:avLst/>
          </a:prstGeom>
        </p:spPr>
      </p:pic>
      <p:pic>
        <p:nvPicPr>
          <p:cNvPr id="179" name="Foto in bianco e nero scattata dal basso di un ponte su un fiume e cielo sullo sfondo " descr="Foto in bianco e nero scattata dal basso di un ponte su un fiume e cielo sullo sfondo "/>
          <p:cNvPicPr>
            <a:picLocks noChangeAspect="0"/>
          </p:cNvPicPr>
          <p:nvPr>
            <p:ph type="pic" idx="2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46135" y="800100"/>
            <a:ext cx="11049001" cy="12141200"/>
          </a:xfrm>
          <a:prstGeom prst="rect">
            <a:avLst/>
          </a:prstGeom>
        </p:spPr>
      </p:pic>
      <p:sp>
        <p:nvSpPr>
          <p:cNvPr id="180" name="Testo"/>
          <p:cNvSpPr txBox="1"/>
          <p:nvPr/>
        </p:nvSpPr>
        <p:spPr>
          <a:xfrm>
            <a:off x="14091524" y="9677060"/>
            <a:ext cx="442244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181" name="«Il cinema è l’arma più importante…"/>
          <p:cNvSpPr txBox="1"/>
          <p:nvPr/>
        </p:nvSpPr>
        <p:spPr>
          <a:xfrm>
            <a:off x="12916677" y="9780844"/>
            <a:ext cx="7068846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«Il cinema è l’arma più importante </a:t>
            </a:r>
          </a:p>
          <a:p>
            <a:pPr defTabSz="457200">
              <a:spcBef>
                <a:spcPts val="0"/>
              </a:spcBef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della propaganda moderna. </a:t>
            </a:r>
          </a:p>
          <a:p>
            <a:pPr defTabSz="457200">
              <a:spcBef>
                <a:spcPts val="0"/>
              </a:spcBef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Agisce direttamente sul cuore e </a:t>
            </a:r>
          </a:p>
          <a:p>
            <a:pPr defTabSz="457200">
              <a:spcBef>
                <a:spcPts val="0"/>
              </a:spcBef>
              <a:defRPr sz="33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sulle emozioni delle masse.»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Multivers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Multiversi</a:t>
            </a:r>
          </a:p>
        </p:txBody>
      </p:sp>
      <p:pic>
        <p:nvPicPr>
          <p:cNvPr id="320" name="Everything Everywhere All At Once | Trailer Italiano Ufficiale HD - Vincitore di 7 Premi Oscar®" descr="Everything Everywhere All At Once | Trailer Italiano Ufficiale HD - Vincitore di 7 Premi Oscar®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Everything Everywhere All At Once | Trailer Italiano Ufficiale HD - Vincitore di 7 Premi Oscar®" aiw:author="I Wonder Pictures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177605" y="3054350"/>
            <a:ext cx="12028790" cy="6766194"/>
          </a:xfrm>
          <a:prstGeom prst="rect">
            <a:avLst/>
          </a:prstGeom>
        </p:spPr>
      </p:pic>
      <p:sp>
        <p:nvSpPr>
          <p:cNvPr id="321" name="ll film Everything Everywhere All at Once ha trionfato alla 95ª edizione degli Academy Awards nel 2023, vincendo sette premi Oscar"/>
          <p:cNvSpPr txBox="1"/>
          <p:nvPr/>
        </p:nvSpPr>
        <p:spPr>
          <a:xfrm>
            <a:off x="3728387" y="10216909"/>
            <a:ext cx="1702372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ll film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Everything Everywhere All at Once</a:t>
            </a:r>
            <a:r>
              <a:t> ha trionfato alla 95ª edizione degli Academy Awards nel 2023, vincendo sette premi Oscar</a:t>
            </a:r>
          </a:p>
        </p:txBody>
      </p:sp>
      <p:pic>
        <p:nvPicPr>
          <p:cNvPr id="322" name="Screenshot 2025-10-04 alle 20.09.22.png" descr="Screenshot 2025-10-04 alle 20.09.2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17692" y="10878557"/>
            <a:ext cx="8364537" cy="1955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2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2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0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Un Chien Andalo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 Chien Andalou</a:t>
            </a:r>
          </a:p>
        </p:txBody>
      </p:sp>
      <p:sp>
        <p:nvSpPr>
          <p:cNvPr id="325" name="Regia di Luis Buñuel. Con Simone Mareuil, Pierre Batcheff, Luis Buñuel, Salvador Dalí, Robert Hommet. Genere Cortometraggio, Surrealismo - Francia, 1929, durata 16 minuti."/>
          <p:cNvSpPr txBox="1"/>
          <p:nvPr/>
        </p:nvSpPr>
        <p:spPr>
          <a:xfrm>
            <a:off x="1978439" y="2606128"/>
            <a:ext cx="1958685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2700">
              <a:spcBef>
                <a:spcPts val="0"/>
              </a:spcBef>
              <a:tabLst>
                <a:tab pos="3556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23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Regia di Luis Buñuel. Con Simone Mareuil, Pierre Batcheff, Luis Buñuel, Salvador Dalí, Robert Hommet. Genere Cortometraggio, Surrealismo - Francia, 1929, durata 16 minuti. </a:t>
            </a:r>
          </a:p>
        </p:txBody>
      </p:sp>
      <p:pic>
        <p:nvPicPr>
          <p:cNvPr id="326" name="Cane andaluso - Sergio Lopez Figueroa" descr="Cane andaluso - Sergio Lopez Figueroa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Cane andaluso - Sergio Lopez Figueroa" aiw:author="Rimusicazioni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883311" y="3918520"/>
            <a:ext cx="7838615" cy="5878961"/>
          </a:xfrm>
          <a:prstGeom prst="rect">
            <a:avLst/>
          </a:prstGeom>
        </p:spPr>
      </p:pic>
      <p:pic>
        <p:nvPicPr>
          <p:cNvPr id="327" name="Cane Andaluso" descr="Cane Andaluso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Cane Andaluso" aiw:author="Rimusicazioni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974867" y="3918519"/>
            <a:ext cx="7838615" cy="5878961"/>
          </a:xfrm>
          <a:prstGeom prst="rect">
            <a:avLst/>
          </a:prstGeom>
        </p:spPr>
      </p:pic>
      <p:pic>
        <p:nvPicPr>
          <p:cNvPr id="328" name="Screenshot 2025-10-04 alle 20.48.44.png" descr="Screenshot 2025-10-04 alle 20.48.4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79779" y="10253602"/>
            <a:ext cx="9320945" cy="2463193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Un altro tipo di Cinema: il Surrealismo sintesi di marxismo e psicanalisi"/>
          <p:cNvSpPr txBox="1"/>
          <p:nvPr/>
        </p:nvSpPr>
        <p:spPr>
          <a:xfrm>
            <a:off x="2495908" y="419099"/>
            <a:ext cx="2023121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Un altro tipo di Cinema: il Surrealismo sintesi di marxismo e psicanalisi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326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2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6"/>
                  </p:tgtEl>
                </p:cond>
              </p:nextCondLst>
            </p:seq>
            <p:video fullScrn="0">
              <p:cMediaNode mute="0" showWhenStopped="1" numSld="1" vol="80000">
                <p:cTn id="17" fill="hold" display="0">
                  <p:stCondLst>
                    <p:cond delay="indefinite"/>
                  </p:stCondLst>
                </p:cTn>
                <p:tgtEl>
                  <p:spTgt spid="327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32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7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Avatar: Fuoco e Cenere | Trailer Ufficiale | Dal 17 Dicembre al Cinema" descr="Avatar: Fuoco e Cenere | Trailer Ufficiale | Dal 17 Dicembre al Cinema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Avatar: Fuoco e Cenere | Trailer Ufficiale | Dal 17 Dicembre al Cinema" aiw:author="20th Century Studios Italia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5414717" y="4134349"/>
            <a:ext cx="13998738" cy="7874291"/>
          </a:xfrm>
          <a:prstGeom prst="rect">
            <a:avLst/>
          </a:prstGeom>
        </p:spPr>
      </p:pic>
      <p:sp>
        <p:nvSpPr>
          <p:cNvPr id="332" name="le frontiere della computer grafica"/>
          <p:cNvSpPr txBox="1"/>
          <p:nvPr/>
        </p:nvSpPr>
        <p:spPr>
          <a:xfrm>
            <a:off x="7369249" y="2359645"/>
            <a:ext cx="964550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le frontiere della computer grafica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3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3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1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Derek Jarman - Blue (italiano)" descr="Derek Jarman - Blue (italiano)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Derek Jarman - Blue (italiano)" aiw:author="Caronte75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131600" y="1648714"/>
            <a:ext cx="12120800" cy="9090601"/>
          </a:xfrm>
          <a:prstGeom prst="rect">
            <a:avLst/>
          </a:prstGeom>
        </p:spPr>
      </p:pic>
      <p:sp>
        <p:nvSpPr>
          <p:cNvPr id="335" name="Radiodramma o film?"/>
          <p:cNvSpPr txBox="1"/>
          <p:nvPr/>
        </p:nvSpPr>
        <p:spPr>
          <a:xfrm>
            <a:off x="9069145" y="748263"/>
            <a:ext cx="624571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Radiodramma o film?</a:t>
            </a:r>
          </a:p>
        </p:txBody>
      </p:sp>
      <p:sp>
        <p:nvSpPr>
          <p:cNvPr id="336" name="Blue (Usa, 1993), ultimo film di Derek Jarman che cieco stava morendo di AIDS. Una meditazione intima e sperimentale sulla malattia, la morte e l'identità, caratterizzato da un'unica immagine: uno schermo blu, simbolo della vita."/>
          <p:cNvSpPr txBox="1"/>
          <p:nvPr/>
        </p:nvSpPr>
        <p:spPr>
          <a:xfrm>
            <a:off x="412818" y="10962962"/>
            <a:ext cx="23558364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Blue (Usa, 1993), ultimo film di Derek Jarman che cieco stava morendo di AIDS. Una meditazione intima e sperimentale sulla malattia, la morte e l'identità, caratterizzato da un'unica immagine: uno schermo blu, simbolo della vita.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3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3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Koyaanisqatsi  - Godfrey Reggio -  Philip Glass (HD)" descr="Koyaanisqatsi  - Godfrey Reggio -  Philip Glass (HD)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Koyaanisqatsi  - Godfrey Reggio -  Philip Glass (HD)" aiw:author="Hecuba Regina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023154" y="1894262"/>
            <a:ext cx="12337692" cy="9253270"/>
          </a:xfrm>
          <a:prstGeom prst="rect">
            <a:avLst/>
          </a:prstGeom>
        </p:spPr>
      </p:pic>
      <p:sp>
        <p:nvSpPr>
          <p:cNvPr id="339" name="KOYAANISQATSI Regia di Godfrey Reggio. Genere Documentario - USA, 1982, durata 87 minuti."/>
          <p:cNvSpPr txBox="1"/>
          <p:nvPr/>
        </p:nvSpPr>
        <p:spPr>
          <a:xfrm>
            <a:off x="1133722" y="949297"/>
            <a:ext cx="22116555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KOYAANISQATSI Regia di Godfrey Reggio. Genere Documentario - USA, 1982, durata 87 minuti.</a:t>
            </a:r>
          </a:p>
        </p:txBody>
      </p:sp>
      <p:sp>
        <p:nvSpPr>
          <p:cNvPr id="340" name="Soprannominato in Italia “Cojoniscassi” è in realtà un documentario (incluso in una trilogia), che ha fatto scuola: Solo musica (quella del minimalista Philip Glass) e immagini stupende."/>
          <p:cNvSpPr txBox="1"/>
          <p:nvPr/>
        </p:nvSpPr>
        <p:spPr>
          <a:xfrm>
            <a:off x="517606" y="11317796"/>
            <a:ext cx="23798560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Soprannominato in Italia “Cojoniscassi” è in realtà un documentario (incluso in una trilogia), che ha fatto scuola: Solo musica (quella del minimalista Philip Glass) e immagini stupende.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3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3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8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ULP FICTION (film 1994) TRAILER ITALIANO" descr="PULP FICTION (film 1994) TRAILER ITALIANO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PULP FICTION (film 1994) TRAILER ITALIANO" aiw:author="HOME CINEMA TRAILER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5199700" y="2499031"/>
            <a:ext cx="15498556" cy="8717938"/>
          </a:xfrm>
          <a:prstGeom prst="rect">
            <a:avLst/>
          </a:prstGeom>
        </p:spPr>
      </p:pic>
      <p:sp>
        <p:nvSpPr>
          <p:cNvPr id="343" name="Regia di Quentin Tarantino. Con John Travolta, Samuel L. Jackson, Tim Roth, Amanda Plummer, Eric Stoltz. Genere Hard boiled, pulp - USA, 1994, durata 150 minuti."/>
          <p:cNvSpPr txBox="1"/>
          <p:nvPr/>
        </p:nvSpPr>
        <p:spPr>
          <a:xfrm>
            <a:off x="175456" y="11447291"/>
            <a:ext cx="24033089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Regia di Quentin Tarantino. Con John Travolta, Samuel L. Jackson, Tim Roth, Amanda Plummer, Eric Stoltz. Genere Hard boiled, pulp - USA, 1994, durata 150 minuti.</a:t>
            </a:r>
          </a:p>
        </p:txBody>
      </p:sp>
      <p:sp>
        <p:nvSpPr>
          <p:cNvPr id="344" name="Con Le Iene e Pulp Fiction Tarantino supera il montaggio cronologico lineare. La struttura narrativa scardina l’imperativo della linearità temporale."/>
          <p:cNvSpPr txBox="1"/>
          <p:nvPr/>
        </p:nvSpPr>
        <p:spPr>
          <a:xfrm>
            <a:off x="384660" y="973308"/>
            <a:ext cx="24086264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Con Le Iene e Pulp Fiction Tarantino supera il montaggio cronologico lineare. La struttura narrativa scardina l’imperativo della linearità temporale.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4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4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4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MEMENTO (film 2000) TRAILER ITALIANO" descr="MEMENTO (film 2000) TRAILER ITALIANO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MEMENTO (film 2000) TRAILER ITALIANO" aiw:author="HOME CINEMA TRAILER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112802" y="3248661"/>
            <a:ext cx="15579456" cy="8763445"/>
          </a:xfrm>
          <a:prstGeom prst="rect">
            <a:avLst/>
          </a:prstGeom>
        </p:spPr>
      </p:pic>
      <p:sp>
        <p:nvSpPr>
          <p:cNvPr id="347" name="Il montaggio non lineare crea disorientamento"/>
          <p:cNvSpPr txBox="1"/>
          <p:nvPr/>
        </p:nvSpPr>
        <p:spPr>
          <a:xfrm>
            <a:off x="6571756" y="1862012"/>
            <a:ext cx="1324900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Il montaggio non lineare crea disorientamento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4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4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The Tree of Life (film 2011) TRAILER ITALIANO" descr="The Tree of Life (film 2011) TRAILER ITALIANO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The Tree of Life (film 2011) TRAILER ITALIANO" aiw:author="HOME CINEMA TRAILER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294365" y="4345842"/>
            <a:ext cx="15717451" cy="8841067"/>
          </a:xfrm>
          <a:prstGeom prst="rect">
            <a:avLst/>
          </a:prstGeom>
        </p:spPr>
      </p:pic>
      <p:sp>
        <p:nvSpPr>
          <p:cNvPr id="350" name="Il film rompe con la narrazione lineare tradizionale: alterna ricordi familiari, sequenze cosmiche e momenti contemplativi senza un ordine cronologico rigido."/>
          <p:cNvSpPr txBox="1"/>
          <p:nvPr/>
        </p:nvSpPr>
        <p:spPr>
          <a:xfrm>
            <a:off x="177021" y="447647"/>
            <a:ext cx="24029957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Il film rompe con la narrazione lineare tradizionale: alterna ricordi familiari, sequenze cosmiche e momenti contemplativi senza un ordine cronologico rigido.</a:t>
            </a:r>
          </a:p>
        </p:txBody>
      </p:sp>
      <p:sp>
        <p:nvSpPr>
          <p:cNvPr id="351" name="La storia personale della famiglia O’Brien si intreccia con la storia dell’universo, creando un’esperienza narrativa che mescola micro (vita quotidiana) e macro (origine della vita e del cosmo). Questo approccio “non lineare e poetico” sfida lo spettator"/>
          <p:cNvSpPr txBox="1"/>
          <p:nvPr/>
        </p:nvSpPr>
        <p:spPr>
          <a:xfrm>
            <a:off x="219498" y="2434845"/>
            <a:ext cx="23383906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La storia personale della famiglia O’Brien si intreccia con la storia dell’universo, creando un’esperienza narrativa che mescola micro (vita quotidiana) e macro (origine della vita e del cosmo). Questo approccio “non lineare e poetico” sfida lo spettatore a leggere il film più come un poema visivo che come film con una trama convenzionale.</a:t>
            </a:r>
          </a:p>
        </p:txBody>
      </p:sp>
      <p:sp>
        <p:nvSpPr>
          <p:cNvPr id="352" name="Regia di Terrence Malick. Con Brad Pitt, Sean Penn, Jessica Chastain, Fiona Shaw, Joanna Going, Hunter McCracken. Drammatico, - India, Gran Bretagna, 2011, durata 189 minuti."/>
          <p:cNvSpPr txBox="1"/>
          <p:nvPr/>
        </p:nvSpPr>
        <p:spPr>
          <a:xfrm>
            <a:off x="16232461" y="9119766"/>
            <a:ext cx="7731447" cy="410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</a:p>
          <a:p>
            <a:pPr>
              <a:defRPr sz="3300"/>
            </a:pPr>
            <a:r>
              <a:t>Regia di Terrence Malick. Con Brad Pitt, Sean Penn, Jessica Chastain, Fiona Shaw, Joanna Going, Hunter McCracken. Drammatico, - India, Gran Bretagna, 2011, durata 189 minuti.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4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4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49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Dogville: presentazione del personaggio da parte del narratore" descr="Dogville: presentazione del personaggio da parte del narratore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Dogville: presentazione del personaggio da parte del narratore" aiw:author="vaypat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496453" y="3037113"/>
            <a:ext cx="11391094" cy="8543322"/>
          </a:xfrm>
          <a:prstGeom prst="rect">
            <a:avLst/>
          </a:prstGeom>
        </p:spPr>
      </p:pic>
      <p:sp>
        <p:nvSpPr>
          <p:cNvPr id="355" name="Lars Von Trier, genitori comunisti, si converte al cattolicesimo e fonda la Pussy Power, una casa di produzioni pornografiche. Nel 2011 viene espulso dal Festival di Cannes per “nazismo”(!?)"/>
          <p:cNvSpPr txBox="1"/>
          <p:nvPr/>
        </p:nvSpPr>
        <p:spPr>
          <a:xfrm>
            <a:off x="339499" y="683837"/>
            <a:ext cx="22129950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Lars Von Trier, genitori comunisti, si converte al cattolicesimo e fonda la Pussy Power, una casa di produzioni pornografiche. Nel 2011 viene espulso dal Festival di Cannes per “nazismo”(!?)</a:t>
            </a:r>
          </a:p>
        </p:txBody>
      </p:sp>
      <p:sp>
        <p:nvSpPr>
          <p:cNvPr id="356" name="Dogville (2003). Che fine ha fatto la scenografia?"/>
          <p:cNvSpPr txBox="1"/>
          <p:nvPr/>
        </p:nvSpPr>
        <p:spPr>
          <a:xfrm>
            <a:off x="5380378" y="11743575"/>
            <a:ext cx="1362324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Dogville (2003). Che fine ha fatto la scenografia?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5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5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5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The Beauty of Europa | Lars von Trier" descr="The Beauty of Europa | Lars von Trier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The Beauty of Europa | Lars von Trier" aiw:author="Reepeen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890844" y="4198775"/>
            <a:ext cx="14602312" cy="8213801"/>
          </a:xfrm>
          <a:prstGeom prst="rect">
            <a:avLst/>
          </a:prstGeom>
        </p:spPr>
      </p:pic>
      <p:sp>
        <p:nvSpPr>
          <p:cNvPr id="359" name="Lars Von Trier, sempre innovativo, prima di fondare il Dogma95 aveva già ampiamente dimostrato eleganza e rigore formali straordinari: Europa, 1991"/>
          <p:cNvSpPr txBox="1"/>
          <p:nvPr/>
        </p:nvSpPr>
        <p:spPr>
          <a:xfrm>
            <a:off x="534605" y="1513225"/>
            <a:ext cx="22407266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Lars Von Trier, sempre innovativo, prima di fondare il Dogma95 aveva già ampiamente dimostrato eleganza e rigore formali straordinari: Europa, 1991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5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5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5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ma cos’è il Cinema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 cos’è il Cinema?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À bout de souffle (Breathless) (1960) — Director : Jean Luc Godard ; car scene" descr="À bout de souffle (Breathless) (1960) — Director : Jean Luc Godard ; car scene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À bout de souffle (Breathless) (1960) — Director : Jean Luc Godard ; car scene" aiw:author="Nova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7208340" y="3273961"/>
            <a:ext cx="11063896" cy="8297921"/>
          </a:xfrm>
          <a:prstGeom prst="rect">
            <a:avLst/>
          </a:prstGeom>
        </p:spPr>
      </p:pic>
      <p:sp>
        <p:nvSpPr>
          <p:cNvPr id="362" name="La Nouvelle Vague francese degli anni ’60, come il Neorealismo italiano degli anni ’40 e ’50, non aveva un manifesto codificato ma comunque rappresentava un Cinema anti hollywoodiano"/>
          <p:cNvSpPr txBox="1"/>
          <p:nvPr/>
        </p:nvSpPr>
        <p:spPr>
          <a:xfrm>
            <a:off x="113134" y="1536922"/>
            <a:ext cx="24157733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La </a:t>
            </a:r>
            <a:r>
              <a:rPr b="1"/>
              <a:t>Nouvelle Vague</a:t>
            </a:r>
            <a:r>
              <a:t> francese degli anni ’60, come il </a:t>
            </a:r>
            <a:r>
              <a:rPr b="1"/>
              <a:t>Neorealismo</a:t>
            </a:r>
            <a:r>
              <a:t> italiano degli anni ’40 e ’50, non aveva un manifesto codificato ma comunque rappresentava un Cinema anti hollywoodiano</a:t>
            </a:r>
          </a:p>
        </p:txBody>
      </p:sp>
      <p:sp>
        <p:nvSpPr>
          <p:cNvPr id="363" name="Fino all'ultimo respiro (À bout de souffle) è un film del 1960 scritto e diretto da Jean-Luc Godard"/>
          <p:cNvSpPr txBox="1"/>
          <p:nvPr/>
        </p:nvSpPr>
        <p:spPr>
          <a:xfrm>
            <a:off x="7221745" y="11653735"/>
            <a:ext cx="1653562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b="1" sz="3000">
                <a:solidFill>
                  <a:srgbClr val="767676"/>
                </a:solidFill>
              </a:defRPr>
            </a:pPr>
            <a:r>
              <a:rPr b="0">
                <a:solidFill>
                  <a:srgbClr val="474747"/>
                </a:solidFill>
              </a:rPr>
              <a:t>Fino all'ultimo respiro (À bout de souffle) </a:t>
            </a:r>
            <a:r>
              <a:t>è un film del 1960 scritto e diretto da Jean-Luc Godard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6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6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61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ROMA CITTÀ APERTA - Trailer (Il Cinema Ritrovato al cinema)" descr="ROMA CITTÀ APERTA - Trailer (Il Cinema Ritrovato al cinema)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ROMA CITTÀ APERTA - Trailer (Il Cinema Ritrovato al cinema)" aiw:author="CinetecaBologna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803335" y="3589323"/>
            <a:ext cx="16256001" cy="9144001"/>
          </a:xfrm>
          <a:prstGeom prst="rect">
            <a:avLst/>
          </a:prstGeom>
        </p:spPr>
      </p:pic>
      <p:sp>
        <p:nvSpPr>
          <p:cNvPr id="366" name="Rappresentazione della realtà quotidiana, luoghi reali invece di studi cinematografici, uso di attori non professionisti, stile sobrio e realistico, temi morali e sociali, trama spesso semplice e aperta, influenza della guerra e del periodo postbellico…"/>
          <p:cNvSpPr txBox="1"/>
          <p:nvPr/>
        </p:nvSpPr>
        <p:spPr>
          <a:xfrm>
            <a:off x="837734" y="1589277"/>
            <a:ext cx="22708532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3800">
                <a:solidFill>
                  <a:srgbClr val="000000"/>
                </a:solidFill>
              </a:defRPr>
            </a:lvl1pPr>
          </a:lstStyle>
          <a:p>
            <a:pPr/>
            <a:r>
              <a:t>Rappresentazione della realtà quotidiana, luoghi reali invece di studi cinematografici, uso di attori non professionisti, stile sobrio e realistico, temi morali e sociali, trama spesso semplice e aperta, influenza della guerra e del periodo postbellico…</a:t>
            </a:r>
          </a:p>
        </p:txBody>
      </p:sp>
      <p:sp>
        <p:nvSpPr>
          <p:cNvPr id="367" name="Il Neorealismo"/>
          <p:cNvSpPr txBox="1"/>
          <p:nvPr>
            <p:ph type="title" idx="4294967295"/>
          </p:nvPr>
        </p:nvSpPr>
        <p:spPr>
          <a:xfrm>
            <a:off x="691835" y="76644"/>
            <a:ext cx="22479001" cy="1663701"/>
          </a:xfrm>
          <a:prstGeom prst="rect">
            <a:avLst/>
          </a:prstGeom>
        </p:spPr>
        <p:txBody>
          <a:bodyPr/>
          <a:lstStyle/>
          <a:p>
            <a:pPr/>
            <a:r>
              <a:t>Il Neorealismo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6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6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65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Eraserhead - TRAILER (Il Cinema Ritrovato al cinema)" descr="Eraserhead - TRAILER (Il Cinema Ritrovato al cinema)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Eraserhead - TRAILER (Il Cinema Ritrovato al cinema)" aiw:author="CinetecaBologna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261466" y="2472073"/>
            <a:ext cx="14985933" cy="8429587"/>
          </a:xfrm>
          <a:prstGeom prst="rect">
            <a:avLst/>
          </a:prstGeom>
        </p:spPr>
      </p:pic>
      <p:sp>
        <p:nvSpPr>
          <p:cNvPr id="370" name="C’era una volta il surrealismo… ma c’è ancora"/>
          <p:cNvSpPr txBox="1"/>
          <p:nvPr/>
        </p:nvSpPr>
        <p:spPr>
          <a:xfrm>
            <a:off x="5667647" y="1388076"/>
            <a:ext cx="1304870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C’era una volta il surrealismo… ma c’è ancora</a:t>
            </a:r>
          </a:p>
        </p:txBody>
      </p:sp>
      <p:sp>
        <p:nvSpPr>
          <p:cNvPr id="371" name="Eraserhead. Regia di David Lynch. Genere Horror, Surrealismo - USA, 1977, durata 90 minuti."/>
          <p:cNvSpPr txBox="1"/>
          <p:nvPr/>
        </p:nvSpPr>
        <p:spPr>
          <a:xfrm>
            <a:off x="3411103" y="11045856"/>
            <a:ext cx="1756179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Eraserhead. Regia di David Lynch. Genere Horror, Surrealismo - USA, 1977, durata 90 minuti.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6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6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69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At Land - Mirko Nogherot  (2008)" descr="At Land - Mirko Nogherot  (2008)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At Land - Mirko Nogherot  (2008)" aiw:author="Rimusicazioni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874647" y="2363300"/>
            <a:ext cx="14634706" cy="10976029"/>
          </a:xfrm>
          <a:prstGeom prst="rect">
            <a:avLst/>
          </a:prstGeom>
        </p:spPr>
      </p:pic>
      <p:sp>
        <p:nvSpPr>
          <p:cNvPr id="374" name="At Land (1944) è uno dei cortometraggi sperimentali più famosi della regista e coreografa statunitense Maya Deren, protagonista del cinema d'avanguardia. È un’opera fondamentale per comprendere il suo approccio innovativo al linguaggio cinematografico e "/>
          <p:cNvSpPr txBox="1"/>
          <p:nvPr/>
        </p:nvSpPr>
        <p:spPr>
          <a:xfrm>
            <a:off x="421889" y="330618"/>
            <a:ext cx="23540220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At Land (1944) è uno dei cortometraggi sperimentali più famosi della regista e coreografa statunitense Maya Deren, protagonista del cinema d'avanguardia. È un’opera fondamentale per comprendere il suo approccio innovativo al linguaggio cinematografico e alla narrazione non lineare: psicologia, simbolismo rituale, surrealismo.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7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7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73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MAD GOD (2021) | Trailer ufficiale del film d'animazione in stop-motion di Phil Tippett" descr="MAD GOD (2021) | Trailer ufficiale del film d'animazione in stop-motion di Phil Tippett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MAD GOD (2021) | Trailer ufficiale del film d'animazione in stop-motion di Phil Tippett" aiw:author="MovieDigger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819120" y="2865566"/>
            <a:ext cx="15154867" cy="8524613"/>
          </a:xfrm>
          <a:prstGeom prst="rect">
            <a:avLst/>
          </a:prstGeom>
        </p:spPr>
      </p:pic>
      <p:sp>
        <p:nvSpPr>
          <p:cNvPr id="377" name="Animazione per adulti basata sulla tecnica del “passo uno”."/>
          <p:cNvSpPr txBox="1"/>
          <p:nvPr/>
        </p:nvSpPr>
        <p:spPr>
          <a:xfrm>
            <a:off x="4130986" y="1751748"/>
            <a:ext cx="16531135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pc="-50"/>
            </a:lvl1pPr>
          </a:lstStyle>
          <a:p>
            <a:pPr/>
            <a:r>
              <a:t>Animazione per adulti basata sulla tecnica del “passo uno”. </a:t>
            </a:r>
          </a:p>
        </p:txBody>
      </p:sp>
      <p:sp>
        <p:nvSpPr>
          <p:cNvPr id="378" name="Non ci sono dialoghi ma atmosfere oppressive"/>
          <p:cNvSpPr txBox="1"/>
          <p:nvPr/>
        </p:nvSpPr>
        <p:spPr>
          <a:xfrm>
            <a:off x="5977795" y="11358453"/>
            <a:ext cx="1283751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-50"/>
            </a:lvl1pPr>
          </a:lstStyle>
          <a:p>
            <a:pPr/>
            <a:r>
              <a:t>Non ci sono dialoghi ma atmosfere oppressive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7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7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76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Doppio clic per modificar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12700">
              <a:spcBef>
                <a:spcPts val="0"/>
              </a:spcBef>
              <a:buClrTx/>
              <a:buSzTx/>
              <a:buFontTx/>
              <a:buNone/>
              <a:tabLst>
                <a:tab pos="3556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381" name="Tetsuo: The Iron Man Original Trailer (Shinya Tsukamoto, 1989)" descr="Tetsuo: The Iron Man Original Trailer (Shinya Tsukamoto, 1989)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Tetsuo: The Iron Man Original Trailer (Shinya Tsukamoto, 1989)" aiw:author="Arrow Video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73040" y="2917474"/>
            <a:ext cx="14010759" cy="7881052"/>
          </a:xfrm>
          <a:prstGeom prst="rect">
            <a:avLst/>
          </a:prstGeom>
        </p:spPr>
      </p:pic>
      <p:sp>
        <p:nvSpPr>
          <p:cNvPr id="382" name="Il film cult di Shin'ya Tsukamoto del 1989: un delirio in passo uno (stop-motion)"/>
          <p:cNvSpPr txBox="1"/>
          <p:nvPr/>
        </p:nvSpPr>
        <p:spPr>
          <a:xfrm>
            <a:off x="2058814" y="11124514"/>
            <a:ext cx="20266373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Il film cult di Shin'ya Tsukamoto del 1989: un delirio in passo uno (stop-motion)</a:t>
            </a:r>
          </a:p>
        </p:txBody>
      </p:sp>
      <p:pic>
        <p:nvPicPr>
          <p:cNvPr id="383" name="Chu Ishikawa. Tetsuo: the Iron Man. Industrial Music Scene #3" descr="Chu Ishikawa. Tetsuo: the Iron Man. Industrial Music Scene #3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Chu Ishikawa. Tetsuo: the Iron Man. Industrial Music Scene #3" aiw:author="perijezus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5822649" y="5158029"/>
            <a:ext cx="7451538" cy="558865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381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8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1"/>
                  </p:tgtEl>
                </p:cond>
              </p:nextCondLst>
            </p:seq>
            <p:video fullScrn="0">
              <p:cMediaNode mute="0" showWhenStopped="1" numSld="1" vol="80000">
                <p:cTn id="17" fill="hold" display="0">
                  <p:stCondLst>
                    <p:cond delay="indefinite"/>
                  </p:stCondLst>
                </p:cTn>
                <p:tgtEl>
                  <p:spTgt spid="383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38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3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Brazil (film 1985) TRAILER ITALIANO HD" descr="Brazil (film 1985) TRAILER ITALIANO HD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Brazil (film 1985) TRAILER ITALIANO HD" aiw:author="HOME CINEMA TRAILER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835456" y="817213"/>
            <a:ext cx="14713088" cy="8276113"/>
          </a:xfrm>
          <a:prstGeom prst="rect">
            <a:avLst/>
          </a:prstGeom>
        </p:spPr>
      </p:pic>
      <p:sp>
        <p:nvSpPr>
          <p:cNvPr id="386" name="Estetica surrealista e quasi steam punk al servizio della critica sociale di una società grottesca di un mondo distotico."/>
          <p:cNvSpPr txBox="1"/>
          <p:nvPr/>
        </p:nvSpPr>
        <p:spPr>
          <a:xfrm>
            <a:off x="1683561" y="10666134"/>
            <a:ext cx="20702590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Estetica surrealista e quasi steam punk al servizio della critica sociale di una società grottesca di un mondo distotico.</a:t>
            </a:r>
          </a:p>
        </p:txBody>
      </p:sp>
      <p:sp>
        <p:nvSpPr>
          <p:cNvPr id="387" name="Regia di Terry Gilliam. Con Robert De Niro, Jonathan Pryce, Katherine Helmond, Bob Hoskins, Jim Broadbent.…"/>
          <p:cNvSpPr txBox="1"/>
          <p:nvPr/>
        </p:nvSpPr>
        <p:spPr>
          <a:xfrm>
            <a:off x="1840706" y="9400133"/>
            <a:ext cx="20702588" cy="1188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20000"/>
              </a:lnSpc>
              <a:defRPr sz="3300"/>
            </a:pPr>
            <a:r>
              <a:t>Regia di Terry Gilliam. Con Robert De Niro, Jonathan Pryce, Katherine Helmond, Bob Hoskins, Jim Broadbent. </a:t>
            </a:r>
          </a:p>
          <a:p>
            <a:pPr>
              <a:lnSpc>
                <a:spcPct val="20000"/>
              </a:lnSpc>
              <a:defRPr sz="3300"/>
            </a:pPr>
            <a:r>
              <a:t>Fantascienza - USA, 1985, durata 131 minuti.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8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8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5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Naked Lunch | Official Trailer | 4K" descr="Naked Lunch | Official Trailer | 4K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Naked Lunch | Official Trailer | 4K" aiw:author="Arrow Video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445911" y="1277684"/>
            <a:ext cx="13701137" cy="770689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8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8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9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BEAU HA PAURA | Trailer Italiano Ufficiale HD" descr="BEAU HA PAURA | Trailer Italiano Ufficiale HD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BEAU HA PAURA | Trailer Italiano Ufficiale HD" aiw:author="I Wonder Pictures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099631" y="4151070"/>
            <a:ext cx="16184738" cy="9103915"/>
          </a:xfrm>
          <a:prstGeom prst="rect">
            <a:avLst/>
          </a:prstGeom>
        </p:spPr>
      </p:pic>
      <p:sp>
        <p:nvSpPr>
          <p:cNvPr id="392" name="Il film inizia con un’inquadratura soggettiva di un neonato che viene partorito e da quel momento il pubblico non fa che chiedersi “Ma che diavolo sto vedendo!?” mentre passa da una commedia, ad dramma, poi ad un thriller, un horror e una favola per bamb"/>
          <p:cNvSpPr txBox="1"/>
          <p:nvPr/>
        </p:nvSpPr>
        <p:spPr>
          <a:xfrm>
            <a:off x="177446" y="953647"/>
            <a:ext cx="24364821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Il film inizia con un’inquadratura soggettiva di un neonato che viene partorito e da quel momento il pubblico non fa che chiedersi “Ma che diavolo sto vedendo!?” mentre passa da una commedia, ad dramma, poi ad un thriller, un horror e una favola per bambini.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9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9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91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ASTEROID CITY (2023) Trailer ITA del Film di Wes Anderson #Cannes2023" descr="ASTEROID CITY (2023) Trailer ITA del Film di Wes Anderson #Cannes2023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ASTEROID CITY (2023) Trailer ITA del Film di Wes Anderson #Cannes2023" aiw:author="FilmIsNow Trailer Italia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936765" y="2017977"/>
            <a:ext cx="16510470" cy="9287140"/>
          </a:xfrm>
          <a:prstGeom prst="rect">
            <a:avLst/>
          </a:prstGeom>
        </p:spPr>
      </p:pic>
      <p:sp>
        <p:nvSpPr>
          <p:cNvPr id="395" name="Alla faccia di Hollywood!"/>
          <p:cNvSpPr txBox="1"/>
          <p:nvPr/>
        </p:nvSpPr>
        <p:spPr>
          <a:xfrm>
            <a:off x="8529953" y="819353"/>
            <a:ext cx="732409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Alla faccia di Hollywood!</a:t>
            </a:r>
          </a:p>
        </p:txBody>
      </p:sp>
      <p:sp>
        <p:nvSpPr>
          <p:cNvPr id="396" name="L’americano, hollywoodiano Wes Anderson viola tutte le regole"/>
          <p:cNvSpPr txBox="1"/>
          <p:nvPr/>
        </p:nvSpPr>
        <p:spPr>
          <a:xfrm>
            <a:off x="3219735" y="11563939"/>
            <a:ext cx="1794453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L’americano, hollywoodiano Wes Anderson viola tutte le regole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9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9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9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unta il qrcode e rispondi alla domanda"/>
          <p:cNvSpPr txBox="1"/>
          <p:nvPr>
            <p:ph type="body" idx="21"/>
          </p:nvPr>
        </p:nvSpPr>
        <p:spPr>
          <a:xfrm>
            <a:off x="996950" y="11595470"/>
            <a:ext cx="22390100" cy="812801"/>
          </a:xfrm>
          <a:prstGeom prst="rect">
            <a:avLst/>
          </a:prstGeom>
        </p:spPr>
        <p:txBody>
          <a:bodyPr/>
          <a:lstStyle>
            <a:lvl1pPr>
              <a:defRPr i="0"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punta il qrcode e rispondi alla domanda</a:t>
            </a:r>
          </a:p>
        </p:txBody>
      </p:sp>
      <p:pic>
        <p:nvPicPr>
          <p:cNvPr id="186" name="qrcode.jpeg" descr="qrcod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3964" y="2279964"/>
            <a:ext cx="9156073" cy="9156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Requiem for a Dream (film 2000) TRAILER ITALIANO" descr="Requiem for a Dream (film 2000) TRAILER ITALIANO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Requiem for a Dream (film 2000) TRAILER ITALIANO" aiw:author="HOME CINEMA TRAILER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842270" y="2343745"/>
            <a:ext cx="16699460" cy="9393448"/>
          </a:xfrm>
          <a:prstGeom prst="rect">
            <a:avLst/>
          </a:prstGeom>
        </p:spPr>
      </p:pic>
      <p:sp>
        <p:nvSpPr>
          <p:cNvPr id="399" name="Regia di Darren Aronofsky. Un film con Ellen Burstyn, Christopher McDonald, Jennifer Connelly, Louise Lasser, Keith David.…"/>
          <p:cNvSpPr txBox="1"/>
          <p:nvPr/>
        </p:nvSpPr>
        <p:spPr>
          <a:xfrm>
            <a:off x="975009" y="-264242"/>
            <a:ext cx="21982721" cy="244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</a:p>
          <a:p>
            <a:pPr>
              <a:lnSpc>
                <a:spcPct val="20000"/>
              </a:lnSpc>
              <a:defRPr sz="3100"/>
            </a:pPr>
            <a:r>
              <a:t>Regia di Darren Aronofsky. Un film con Ellen Burstyn, Christopher McDonald, Jennifer Connelly, Louise Lasser, Keith David. </a:t>
            </a:r>
          </a:p>
          <a:p>
            <a:pPr>
              <a:lnSpc>
                <a:spcPct val="20000"/>
              </a:lnSpc>
              <a:defRPr sz="3100"/>
            </a:pPr>
            <a:r>
              <a:t>Genere Drammatico - USA, 2000, durata 100 minuti.</a:t>
            </a:r>
          </a:p>
        </p:txBody>
      </p:sp>
      <p:sp>
        <p:nvSpPr>
          <p:cNvPr id="400" name="un film estremamente innovativo e studiato nei minimi dettagli, quasi una lezione di cinema sperimentale che però resta accessibile grazie alla narrativa. Vanta 2000 cut contro una media di 700"/>
          <p:cNvSpPr txBox="1"/>
          <p:nvPr/>
        </p:nvSpPr>
        <p:spPr>
          <a:xfrm>
            <a:off x="1642823" y="11662939"/>
            <a:ext cx="21530943" cy="195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4200">
                <a:solidFill>
                  <a:srgbClr val="000000"/>
                </a:solidFill>
              </a:defRPr>
            </a:lvl1pPr>
          </a:lstStyle>
          <a:p>
            <a:pPr/>
            <a:r>
              <a:t>un film estremamente innovativo e studiato nei minimi dettagli, quasi una lezione di cinema sperimentale che però resta accessibile grazie alla narrativa. Vanta 2000 cut contro una media di 700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9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9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98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IL FAVOLOSO MONDO DI AMELIE - Trailer Ufficiale - Evento al cinema 11 e 12 Maggio" descr="IL FAVOLOSO MONDO DI AMELIE - Trailer Ufficiale - Evento al cinema 11 e 12 Maggio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IL FAVOLOSO MONDO DI AMELIE - Trailer Ufficiale - Evento al cinema 11 e 12 Maggio" aiw:author="bimdistribuzione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269881" y="1409218"/>
            <a:ext cx="15844238" cy="8912386"/>
          </a:xfrm>
          <a:prstGeom prst="rect">
            <a:avLst/>
          </a:prstGeom>
        </p:spPr>
      </p:pic>
      <p:sp>
        <p:nvSpPr>
          <p:cNvPr id="403" name="Il favoloso mondo di Amélie è artisticamente importante perché dimostra come cinema, colore, musica e piccoli dettagli quotidiani possano trasformare una storia semplice in un’esperienza sensoriale e poetica, influenzando la narrazione visiva contemporan"/>
          <p:cNvSpPr txBox="1"/>
          <p:nvPr/>
        </p:nvSpPr>
        <p:spPr>
          <a:xfrm>
            <a:off x="329356" y="10490440"/>
            <a:ext cx="23725288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b="1" sz="3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 i="1"/>
              <a:t>Il favoloso mondo di Amélie</a:t>
            </a:r>
            <a:r>
              <a:rPr b="0"/>
              <a:t> è artisticamente importante perché dimostra come </a:t>
            </a:r>
            <a:r>
              <a:t>cinema, colore, musica e piccoli dettagli quotidiani possano trasformare una storia semplice in un’esperienza sensoriale e poetica</a:t>
            </a:r>
            <a:r>
              <a:rPr b="0"/>
              <a:t>, influenzando la narrazione visiva contemporanea e il modo di raccontare la vita attraverso il cinema.</a:t>
            </a:r>
          </a:p>
        </p:txBody>
      </p:sp>
      <p:sp>
        <p:nvSpPr>
          <p:cNvPr id="404" name="Il cinema fiabesco contemporaneo"/>
          <p:cNvSpPr txBox="1"/>
          <p:nvPr/>
        </p:nvSpPr>
        <p:spPr>
          <a:xfrm>
            <a:off x="7367234" y="300581"/>
            <a:ext cx="964953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Il cinema fiabesco contemporaneo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40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0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02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BENEATH THE VALLEY OF THE ULTRAVIXENS (1979) TRAILER" descr="BENEATH THE VALLEY OF THE ULTRAVIXENS (1979) TRAILER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BENEATH THE VALLEY OF THE ULTRAVIXENS (1979) TRAILER" aiw:author="Severin Films / Intervision Picture Corp.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856766" y="3774036"/>
            <a:ext cx="10965203" cy="6167928"/>
          </a:xfrm>
          <a:prstGeom prst="rect">
            <a:avLst/>
          </a:prstGeom>
        </p:spPr>
      </p:pic>
      <p:sp>
        <p:nvSpPr>
          <p:cNvPr id="407" name="’“exploitation cinema”: film a basso budget, orientati a violare i valori borghesi"/>
          <p:cNvSpPr txBox="1"/>
          <p:nvPr/>
        </p:nvSpPr>
        <p:spPr>
          <a:xfrm>
            <a:off x="4026391" y="10747557"/>
            <a:ext cx="1712652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’“exploitation cinema”: film a basso budget, orientati a violare i valori borghesi</a:t>
            </a:r>
          </a:p>
        </p:txBody>
      </p:sp>
      <p:pic>
        <p:nvPicPr>
          <p:cNvPr id="408" name="POLYESTER (John Waters, 1981) Trailer cinematografico italiano" descr="POLYESTER (John Waters, 1981) Trailer cinematografico italiano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POLYESTER (John Waters, 1981) Trailer cinematografico italiano" aiw:author="Emulsioni scadute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150490" y="3755201"/>
            <a:ext cx="11032174" cy="6205598"/>
          </a:xfrm>
          <a:prstGeom prst="rect">
            <a:avLst/>
          </a:prstGeom>
        </p:spPr>
      </p:pic>
      <p:sp>
        <p:nvSpPr>
          <p:cNvPr id="409" name="Russ Meyer e John Waters"/>
          <p:cNvSpPr txBox="1"/>
          <p:nvPr/>
        </p:nvSpPr>
        <p:spPr>
          <a:xfrm>
            <a:off x="8793041" y="2028641"/>
            <a:ext cx="759322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Russ Meyer e John Waters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406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40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06"/>
                  </p:tgtEl>
                </p:cond>
              </p:nextCondLst>
            </p:seq>
            <p:video fullScrn="0">
              <p:cMediaNode mute="0" showWhenStopped="1" numSld="1" vol="80000">
                <p:cTn id="17" fill="hold" display="0">
                  <p:stCondLst>
                    <p:cond delay="indefinite"/>
                  </p:stCondLst>
                </p:cTn>
                <p:tgtEl>
                  <p:spTgt spid="408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40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08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rospero’s Books"/>
          <p:cNvSpPr txBox="1"/>
          <p:nvPr>
            <p:ph type="title"/>
          </p:nvPr>
        </p:nvSpPr>
        <p:spPr>
          <a:xfrm>
            <a:off x="952500" y="716457"/>
            <a:ext cx="22479000" cy="1663701"/>
          </a:xfrm>
          <a:prstGeom prst="rect">
            <a:avLst/>
          </a:prstGeom>
        </p:spPr>
        <p:txBody>
          <a:bodyPr/>
          <a:lstStyle/>
          <a:p>
            <a:pPr/>
            <a:r>
              <a:t>Prospero’s Books</a:t>
            </a:r>
          </a:p>
        </p:txBody>
      </p:sp>
      <p:sp>
        <p:nvSpPr>
          <p:cNvPr id="412" name="Regia di Peter Greenaway. Con Erland Josephson, Michel Blanc, John Gielgud, Isabelle Pasco, Michael Clark (II).…"/>
          <p:cNvSpPr txBox="1"/>
          <p:nvPr/>
        </p:nvSpPr>
        <p:spPr>
          <a:xfrm>
            <a:off x="4327337" y="2046568"/>
            <a:ext cx="1462720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Regia di Peter Greenaway. Con Erland Josephson, Michel Blanc, John Gielgud, Isabelle Pasco, Michael Clark (II). </a:t>
            </a:r>
          </a:p>
          <a:p>
            <a:pPr algn="ctr" defTabSz="457200">
              <a:spcBef>
                <a:spcPts val="0"/>
              </a:spcBef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Titolo originale: Prospero's Books. Genere Drammatico - Gran Bretagna, 1991, durata 124 minuti</a:t>
            </a:r>
          </a:p>
        </p:txBody>
      </p:sp>
      <p:pic>
        <p:nvPicPr>
          <p:cNvPr id="413" name="Prospero's Books - John Gielgud - Mark Rylance - Michael Clark - Subtitles - 1991 - Restored 4K" descr="Prospero's Books - John Gielgud - Mark Rylance - Michael Clark - Subtitles - 1991 - Restored 4K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Prospero's Books - John Gielgud - Mark Rylance - Michael Clark - Subtitles - 1991 - Restored 4K" aiw:author="Shakespeare Network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5581350" y="3135031"/>
            <a:ext cx="13237222" cy="7445938"/>
          </a:xfrm>
          <a:prstGeom prst="rect">
            <a:avLst/>
          </a:prstGeom>
        </p:spPr>
      </p:pic>
      <p:sp>
        <p:nvSpPr>
          <p:cNvPr id="414" name="vedere dal minuto1:17:00 fino alla fine del matrimonio"/>
          <p:cNvSpPr txBox="1"/>
          <p:nvPr/>
        </p:nvSpPr>
        <p:spPr>
          <a:xfrm>
            <a:off x="8073005" y="10661649"/>
            <a:ext cx="713586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vedere dal minuto1:17:00 fino alla fine del matrimonio</a:t>
            </a:r>
          </a:p>
        </p:txBody>
      </p:sp>
      <p:pic>
        <p:nvPicPr>
          <p:cNvPr id="415" name="Screenshot 2025-10-04 alle 21.22.46.png" descr="Screenshot 2025-10-04 alle 21.22.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33455" y="11335842"/>
            <a:ext cx="6214965" cy="1563638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Ispirato a La Tempesta di Shakespeare, rinunciate alla dimensione narrativa, ma abbandonatevi alla potenza visiva e alle musiche del minimalista Michael Nyman"/>
          <p:cNvSpPr txBox="1"/>
          <p:nvPr/>
        </p:nvSpPr>
        <p:spPr>
          <a:xfrm>
            <a:off x="179838" y="292100"/>
            <a:ext cx="2417633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Ispirato a La Tempesta di Shakespeare, rinunciate alla dimensione narrativa, ma abbandonatevi alla potenza visiva e alle musiche del minimalista Michael Nyman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41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1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13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Video Arte"/>
          <p:cNvSpPr txBox="1"/>
          <p:nvPr>
            <p:ph type="title"/>
          </p:nvPr>
        </p:nvSpPr>
        <p:spPr>
          <a:xfrm>
            <a:off x="952500" y="716457"/>
            <a:ext cx="22479000" cy="1663701"/>
          </a:xfrm>
          <a:prstGeom prst="rect">
            <a:avLst/>
          </a:prstGeom>
        </p:spPr>
        <p:txBody>
          <a:bodyPr/>
          <a:lstStyle/>
          <a:p>
            <a:pPr/>
            <a:r>
              <a:t>Video Arte</a:t>
            </a:r>
          </a:p>
        </p:txBody>
      </p:sp>
      <p:sp>
        <p:nvSpPr>
          <p:cNvPr id="419" name="CAPOLAVORI VIDEO ARTE…"/>
          <p:cNvSpPr txBox="1"/>
          <p:nvPr/>
        </p:nvSpPr>
        <p:spPr>
          <a:xfrm>
            <a:off x="889952" y="2465990"/>
            <a:ext cx="22604096" cy="4376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79500" algn="l"/>
                <a:tab pos="1435100" algn="l"/>
                <a:tab pos="1790700" algn="l"/>
                <a:tab pos="2159000" algn="l"/>
                <a:tab pos="2514600" algn="l"/>
                <a:tab pos="2870200" algn="l"/>
                <a:tab pos="3238500" algn="l"/>
                <a:tab pos="3594100" algn="l"/>
                <a:tab pos="3949700" algn="l"/>
                <a:tab pos="4318000" algn="l"/>
              </a:tabLst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CAPOLAVORI VIDEO ARTE</a:t>
            </a:r>
          </a:p>
          <a:p>
            <a:pPr defTabSz="457200">
              <a:spcBef>
                <a:spcPts val="1200"/>
              </a:spcBef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Nam June Paik – </a:t>
            </a:r>
            <a:r>
              <a:t>TV Buddha</a:t>
            </a: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 (1974)</a:t>
            </a:r>
            <a:br/>
            <a:r>
              <a:t>Un Buddha di bronzo che contempla sé stesso su un monitor collegato a una videocamera in diretta: riflessione ironica e spirituale su tecnologia e meditazione.</a:t>
            </a:r>
          </a:p>
          <a:p>
            <a:pPr defTabSz="457200">
              <a:spcBef>
                <a:spcPts val="1200"/>
              </a:spcBef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Bill Viola – </a:t>
            </a:r>
            <a:r>
              <a:t>The Crossing</a:t>
            </a: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 (1996)</a:t>
            </a:r>
            <a:br/>
            <a:r>
              <a:t>Un’installazione immersiva in cui un uomo si avvicina allo spettatore e viene avvolto prima dal fuoco e poi dall’acqua. Lenta, ipnotica, monumentale: una delle opere più potenti della videoarte contemporanea.</a:t>
            </a:r>
          </a:p>
          <a:p>
            <a:pPr defTabSz="457200">
              <a:spcBef>
                <a:spcPts val="1200"/>
              </a:spcBef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Bruce Nauman – </a:t>
            </a:r>
            <a:r>
              <a:t>Clown Torture</a:t>
            </a: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 (1987)</a:t>
            </a:r>
            <a:br/>
            <a:r>
              <a:t>Multiproiezione inquietante che destabilizza lo spettatore, mescolando ironia e angoscia.</a:t>
            </a:r>
          </a:p>
          <a:p>
            <a:pPr defTabSz="457200">
              <a:spcBef>
                <a:spcPts val="1200"/>
              </a:spcBef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Marina Abramović &amp; Ulay – </a:t>
            </a:r>
            <a:r>
              <a:t>Imponderabilia</a:t>
            </a: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 (1977, documentata in video)</a:t>
            </a:r>
            <a:br/>
            <a:r>
              <a:t>Performance filmata in cui i due artisti nudi, posti all’ingresso di un museo, costringevano i visitatori a scegliere chi “sfiorare” per entrare.</a:t>
            </a:r>
          </a:p>
        </p:txBody>
      </p:sp>
      <p:pic>
        <p:nvPicPr>
          <p:cNvPr id="420" name="Malika (Experimental Short Film)" descr="Malika (Experimental Short Film)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Malika (Experimental Short Film)" aiw:author="Avec mon Beat et mon Couteau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7152661" y="7244684"/>
            <a:ext cx="10094601" cy="567821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42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2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20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Videoclip"/>
          <p:cNvSpPr txBox="1"/>
          <p:nvPr>
            <p:ph type="title"/>
          </p:nvPr>
        </p:nvSpPr>
        <p:spPr>
          <a:xfrm>
            <a:off x="952500" y="716457"/>
            <a:ext cx="22479000" cy="1663701"/>
          </a:xfrm>
          <a:prstGeom prst="rect">
            <a:avLst/>
          </a:prstGeom>
        </p:spPr>
        <p:txBody>
          <a:bodyPr/>
          <a:lstStyle/>
          <a:p>
            <a:pPr/>
            <a:r>
              <a:t>Videoclip</a:t>
            </a:r>
          </a:p>
        </p:txBody>
      </p:sp>
      <p:pic>
        <p:nvPicPr>
          <p:cNvPr id="423" name="a-ha - Take On Me (Official Video) [4K]" descr="a-ha - Take On Me (Official Video) [4K]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a-ha - Take On Me (Official Video) [4K]" aiw:author="a-ha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8426301" y="3478407"/>
            <a:ext cx="6158411" cy="3464107"/>
          </a:xfrm>
          <a:prstGeom prst="rect">
            <a:avLst/>
          </a:prstGeom>
        </p:spPr>
      </p:pic>
      <p:pic>
        <p:nvPicPr>
          <p:cNvPr id="424" name="Metallica - One (Official Music Video) [Remastered in HD]" descr="Metallica - One (Official Music Video) [Remastered in HD]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Metallica - One (Official Music Video) [Remastered in HD]" aiw:author="No Music, No Life !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70145" y="3403778"/>
            <a:ext cx="6046788" cy="3401319"/>
          </a:xfrm>
          <a:prstGeom prst="rect">
            <a:avLst/>
          </a:prstGeom>
        </p:spPr>
      </p:pic>
      <p:pic>
        <p:nvPicPr>
          <p:cNvPr id="425" name="MARILYN MANSON - The Beautiful People (Uncensored) (4K 60FPS)" descr="MARILYN MANSON - The Beautiful People (Uncensored) (4K 60FPS)"/>
          <p:cNvPicPr>
            <a:picLocks noChangeAspect="0"/>
          </p:cNvPicPr>
          <p:nvPr>
            <a:videoFile xmlns:mc="http://schemas.openxmlformats.org/markup-compatibility/2006" xmlns:aiw="http://developer.apple.com/namespaces/iwork" r:link="rId6" mc:Ignorable="aiw" aiw:title="MARILYN MANSON - The Beautiful People (Uncensored) (4K 60FPS)" aiw:author="ferna2294"/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7251233" y="3372384"/>
            <a:ext cx="6158411" cy="3464107"/>
          </a:xfrm>
          <a:prstGeom prst="rect">
            <a:avLst/>
          </a:prstGeom>
        </p:spPr>
      </p:pic>
      <p:pic>
        <p:nvPicPr>
          <p:cNvPr id="426" name="Aphex Twin - Come To Daddy (Director's Cut)" descr="Aphex Twin - Come To Daddy (Director's Cut)"/>
          <p:cNvPicPr>
            <a:picLocks noChangeAspect="0"/>
          </p:cNvPicPr>
          <p:nvPr>
            <a:videoFile xmlns:mc="http://schemas.openxmlformats.org/markup-compatibility/2006" xmlns:aiw="http://developer.apple.com/namespaces/iwork" r:link="rId8" mc:Ignorable="aiw" aiw:title="Aphex Twin - Come To Daddy (Director's Cut)" aiw:author="Aphex Twin"/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745539" y="7154524"/>
            <a:ext cx="6096001" cy="4572001"/>
          </a:xfrm>
          <a:prstGeom prst="rect">
            <a:avLst/>
          </a:prstGeom>
        </p:spPr>
      </p:pic>
      <p:pic>
        <p:nvPicPr>
          <p:cNvPr id="427" name="Missy Elliott - Lose Control (feat. Ciara &amp; Fat Man Scoop) [Official Music Video]" descr="Missy Elliott - Lose Control (feat. Ciara &amp; Fat Man Scoop) [Official Music Video]"/>
          <p:cNvPicPr>
            <a:picLocks noChangeAspect="0"/>
          </p:cNvPicPr>
          <p:nvPr>
            <a:videoFile xmlns:mc="http://schemas.openxmlformats.org/markup-compatibility/2006" xmlns:aiw="http://developer.apple.com/namespaces/iwork" r:link="rId10" mc:Ignorable="aiw" aiw:title="Missy Elliott - Lose Control (feat. Ciara &amp; Fat Man Scoop) [Official Music Video]" aiw:author="Missy Elliott"/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7818477" y="7366571"/>
            <a:ext cx="7374059" cy="4147908"/>
          </a:xfrm>
          <a:prstGeom prst="rect">
            <a:avLst/>
          </a:prstGeom>
        </p:spPr>
      </p:pic>
      <p:pic>
        <p:nvPicPr>
          <p:cNvPr id="428" name="björk : bachelorette" descr="björk : bachelorette"/>
          <p:cNvPicPr>
            <a:picLocks noChangeAspect="0"/>
          </p:cNvPicPr>
          <p:nvPr>
            <a:videoFile xmlns:mc="http://schemas.openxmlformats.org/markup-compatibility/2006" xmlns:aiw="http://developer.apple.com/namespaces/iwork" r:link="rId12" mc:Ignorable="aiw" aiw:title="björk : bachelorette" aiw:author="björk"/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16169473" y="7366571"/>
            <a:ext cx="7374059" cy="414790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4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1" grpId="6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4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27" fill="hold" display="0">
                  <p:stCondLst>
                    <p:cond delay="indefinite"/>
                  </p:stCondLst>
                </p:cTn>
                <p:tgtEl>
                  <p:spTgt spid="423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42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23"/>
                  </p:tgtEl>
                </p:cond>
              </p:nextCondLst>
            </p:seq>
            <p:video fullScrn="0">
              <p:cMediaNode mute="0" showWhenStopped="1" numSld="1" vol="80000">
                <p:cTn id="33" fill="hold" display="0">
                  <p:stCondLst>
                    <p:cond delay="indefinite"/>
                  </p:stCondLst>
                </p:cTn>
                <p:tgtEl>
                  <p:spTgt spid="424"/>
                </p:tgtEl>
              </p:cMediaNode>
            </p:video>
            <p:seq concurrent="1" prevAc="none" nextAc="seek">
              <p:cTn id="34" evtFilter="cancelBubble" nodeType="interactiveSeq" restart="whenNotActive" fill="hold">
                <p:stCondLst>
                  <p:cond delay="0" evt="onClick">
                    <p:tgtEl>
                      <p:spTgt spid="42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4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24"/>
                  </p:tgtEl>
                </p:cond>
              </p:nextCondLst>
            </p:seq>
            <p:video fullScrn="0">
              <p:cMediaNode mute="0" showWhenStopped="1" numSld="1" vol="80000">
                <p:cTn id="39" fill="hold" display="0">
                  <p:stCondLst>
                    <p:cond delay="indefinite"/>
                  </p:stCondLst>
                </p:cTn>
                <p:tgtEl>
                  <p:spTgt spid="425"/>
                </p:tgtEl>
              </p:cMediaNode>
            </p:video>
            <p:seq concurrent="1" prevAc="none" nextAc="seek">
              <p:cTn id="40" evtFilter="cancelBubble" nodeType="interactiveSeq" restart="whenNotActive" fill="hold">
                <p:stCondLst>
                  <p:cond delay="0" evt="onClick">
                    <p:tgtEl>
                      <p:spTgt spid="42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25"/>
                  </p:tgtEl>
                </p:cond>
              </p:nextCondLst>
            </p:seq>
            <p:video fullScrn="0">
              <p:cMediaNode mute="0" showWhenStopped="1" numSld="1" vol="80000">
                <p:cTn id="45" fill="hold" display="0">
                  <p:stCondLst>
                    <p:cond delay="indefinite"/>
                  </p:stCondLst>
                </p:cTn>
                <p:tgtEl>
                  <p:spTgt spid="426"/>
                </p:tgtEl>
              </p:cMediaNode>
            </p:video>
            <p:seq concurrent="1" prevAc="none" nextAc="seek">
              <p:cTn id="46" evtFilter="cancelBubble" nodeType="interactiveSeq" restart="whenNotActive" fill="hold">
                <p:stCondLst>
                  <p:cond delay="0" evt="onClick">
                    <p:tgtEl>
                      <p:spTgt spid="42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4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26"/>
                  </p:tgtEl>
                </p:cond>
              </p:nextCondLst>
            </p:seq>
            <p:video fullScrn="0">
              <p:cMediaNode mute="0" showWhenStopped="1" numSld="1" vol="80000">
                <p:cTn id="51" fill="hold" display="0">
                  <p:stCondLst>
                    <p:cond delay="indefinite"/>
                  </p:stCondLst>
                </p:cTn>
                <p:tgtEl>
                  <p:spTgt spid="427"/>
                </p:tgtEl>
              </p:cMediaNode>
            </p:video>
            <p:seq concurrent="1" prevAc="none" nextAc="seek">
              <p:cTn id="52" evtFilter="cancelBubble" nodeType="interactiveSeq" restart="whenNotActive" fill="hold">
                <p:stCondLst>
                  <p:cond delay="0" evt="onClick">
                    <p:tgtEl>
                      <p:spTgt spid="42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4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27"/>
                  </p:tgtEl>
                </p:cond>
              </p:nextCondLst>
            </p:seq>
            <p:video fullScrn="0">
              <p:cMediaNode mute="0" showWhenStopped="1" numSld="1" vol="80000">
                <p:cTn id="57" fill="hold" display="0">
                  <p:stCondLst>
                    <p:cond delay="indefinite"/>
                  </p:stCondLst>
                </p:cTn>
                <p:tgtEl>
                  <p:spTgt spid="428"/>
                </p:tgtEl>
              </p:cMediaNode>
            </p:video>
            <p:seq concurrent="1" prevAc="none" nextAc="seek">
              <p:cTn id="58" evtFilter="cancelBubble" nodeType="interactiveSeq" restart="whenNotActive" fill="hold">
                <p:stCondLst>
                  <p:cond delay="0" evt="onClick">
                    <p:tgtEl>
                      <p:spTgt spid="42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4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li elementi principali del Cinem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Gli elementi principali del Cinema</a:t>
            </a:r>
          </a:p>
        </p:txBody>
      </p:sp>
      <p:sp>
        <p:nvSpPr>
          <p:cNvPr id="189" name="Gli elementi fondamentali del cinema possono essere visti come gli elementi costitutivi che concorrono a costruire un film. Generalmente si distinguono in tre grandi aree:"/>
          <p:cNvSpPr txBox="1"/>
          <p:nvPr/>
        </p:nvSpPr>
        <p:spPr>
          <a:xfrm>
            <a:off x="742345" y="2982426"/>
            <a:ext cx="22915230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44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Gli elementi fondamentali del cinema possono essere visti come gli elementi costitutivi che concorrono a costruire un film. Generalmente si distinguono in tre grandi aree:</a:t>
            </a:r>
          </a:p>
        </p:txBody>
      </p:sp>
      <p:sp>
        <p:nvSpPr>
          <p:cNvPr id="190" name="1. Elementi narrativi…"/>
          <p:cNvSpPr txBox="1"/>
          <p:nvPr/>
        </p:nvSpPr>
        <p:spPr>
          <a:xfrm>
            <a:off x="694951" y="4605953"/>
            <a:ext cx="7550513" cy="2875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400"/>
              </a:spcBef>
              <a:defRPr sz="25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1. Elementi narrativi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Sceneggiatura / Soggetto</a:t>
            </a:r>
            <a:r>
              <a:t>: la storia, i personaggi, i dialoghi e la struttura narrativa.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Temi e messaggi</a:t>
            </a:r>
            <a:r>
              <a:t>: ciò che il film vuole comunicare.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Personaggi e conflitti</a:t>
            </a:r>
            <a:r>
              <a:t>: motore dell’azione e dell’evoluzione della trama.</a:t>
            </a:r>
          </a:p>
        </p:txBody>
      </p:sp>
      <p:sp>
        <p:nvSpPr>
          <p:cNvPr id="191" name="2. Elementi tecnici…"/>
          <p:cNvSpPr txBox="1"/>
          <p:nvPr/>
        </p:nvSpPr>
        <p:spPr>
          <a:xfrm>
            <a:off x="8064654" y="4605953"/>
            <a:ext cx="7877428" cy="5624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400"/>
              </a:spcBef>
              <a:defRPr sz="25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2. Elementi tecnici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Regia</a:t>
            </a:r>
            <a:r>
              <a:t>: la visione creativa che coordina ogni aspetto del film.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Fotografia</a:t>
            </a:r>
            <a:r>
              <a:t>: illuminazione, inquadrature, colori, movimento della macchina da presa.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Montaggio</a:t>
            </a:r>
            <a:r>
              <a:t>: ritmo, durata delle scene, raccordi visivi e narrativi.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Suono</a:t>
            </a:r>
            <a:r>
              <a:t>: dialoghi, rumori, effetti sonori, musica diegetica e non diegetica.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Scenografia e costumi</a:t>
            </a:r>
            <a:r>
              <a:t>: ambienti, oggetti, arredi, abiti che contribuiscono a definire epoca e atmosfera.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Effetti speciali / visivi</a:t>
            </a:r>
            <a:r>
              <a:t>: pratici o digitali, usati per ampliare le possibilità rappresentative.</a:t>
            </a:r>
          </a:p>
        </p:txBody>
      </p:sp>
      <p:sp>
        <p:nvSpPr>
          <p:cNvPr id="192" name="3. Elementi espressivi…"/>
          <p:cNvSpPr txBox="1"/>
          <p:nvPr/>
        </p:nvSpPr>
        <p:spPr>
          <a:xfrm>
            <a:off x="16121564" y="4432162"/>
            <a:ext cx="7550513" cy="3792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400"/>
              </a:spcBef>
              <a:defRPr sz="25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3. Elementi espressivi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Recitazione</a:t>
            </a:r>
            <a:r>
              <a:t>: interpretazione degli attori.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Stile visivo</a:t>
            </a:r>
            <a:r>
              <a:t>: estetica generale (realismo, espressionismo, minimalismo, ecc.).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Montaggio sonoro e musicale</a:t>
            </a:r>
            <a:r>
              <a:t>: come suono e immagini dialogano per creare emozione.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Ritmo e tono</a:t>
            </a:r>
            <a:r>
              <a:t>: l’andamento complessivo, che influisce sull’esperienza dello spettatore.</a:t>
            </a:r>
          </a:p>
        </p:txBody>
      </p:sp>
      <p:sp>
        <p:nvSpPr>
          <p:cNvPr id="193" name="In sintesi, il cinema è l’intreccio di racconto, immagine e suono, in cui ogni elemento – narrativo, tecnico ed espressivo – concorre a creare un’opera unica."/>
          <p:cNvSpPr txBox="1"/>
          <p:nvPr/>
        </p:nvSpPr>
        <p:spPr>
          <a:xfrm>
            <a:off x="545753" y="10690724"/>
            <a:ext cx="22915230" cy="1451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44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In sintesi, il cinema è l’</a:t>
            </a: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intreccio di racconto, immagine e suono</a:t>
            </a:r>
            <a:r>
              <a:t>, in cui ogni elemento – narrativo, tecnico ed espressivo – concorre a creare un’opera unica.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🎬 Elementi narrativi…"/>
          <p:cNvSpPr txBox="1"/>
          <p:nvPr/>
        </p:nvSpPr>
        <p:spPr>
          <a:xfrm>
            <a:off x="1156413" y="2105502"/>
            <a:ext cx="22671160" cy="1111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</a:p>
          <a:p>
            <a:pPr defTabSz="457200">
              <a:spcBef>
                <a:spcPts val="1400"/>
              </a:spcBef>
              <a:defRPr sz="26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rPr>
                <a:latin typeface="+mn-lt"/>
                <a:ea typeface="+mn-ea"/>
                <a:cs typeface="+mn-cs"/>
                <a:sym typeface="Bodoni SvtyTwo ITC TT-Book"/>
              </a:rPr>
              <a:t>🎬</a:t>
            </a:r>
            <a:r>
              <a:t> Elementi narrativi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Sceneggiatura / struttura</a:t>
            </a:r>
            <a:r>
              <a:t> →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Pulp Fiction</a:t>
            </a:r>
            <a:r>
              <a:t> (Tarantino): narrazione non lineare con episodi intrecciati.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Personaggi e conflitti</a:t>
            </a:r>
            <a:r>
              <a:t> →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Il Padrino</a:t>
            </a:r>
            <a:r>
              <a:t> (Coppola): conflitto tra dovere familiare e potere criminale.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Temi</a:t>
            </a:r>
            <a:r>
              <a:t> →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Parasite</a:t>
            </a:r>
            <a:r>
              <a:t> (Bong Joon-ho): lotta di classe e disuguaglianza sociale.</a:t>
            </a:r>
          </a:p>
          <a:p>
            <a:pPr defTabSz="457200">
              <a:spcBef>
                <a:spcPts val="0"/>
              </a:spcBef>
              <a:defRPr sz="2600">
                <a:solidFill>
                  <a:srgbClr val="80808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</a:p>
          <a:p>
            <a:pPr defTabSz="457200">
              <a:spcBef>
                <a:spcPts val="1400"/>
              </a:spcBef>
              <a:defRPr sz="26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rPr>
                <a:latin typeface="+mn-lt"/>
                <a:ea typeface="+mn-ea"/>
                <a:cs typeface="+mn-cs"/>
                <a:sym typeface="Bodoni SvtyTwo ITC TT-Book"/>
              </a:rPr>
              <a:t>🎥</a:t>
            </a:r>
            <a:r>
              <a:t> Elementi tecnici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Regia</a:t>
            </a:r>
            <a:r>
              <a:t> →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Roma</a:t>
            </a:r>
            <a:r>
              <a:t> (Cuarón): regia contemplativa, uso di lunghi piani sequenza.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Fotografia</a:t>
            </a:r>
            <a:r>
              <a:t> →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Blade Runner 2049</a:t>
            </a:r>
            <a:r>
              <a:t> (Villeneuve, fotografia di Roger Deakins): luci e colori futuristici che creano atmosfera.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Montaggio</a:t>
            </a:r>
            <a:r>
              <a:t> →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Mad Max: Fury Road</a:t>
            </a:r>
            <a:r>
              <a:t> (Miller): montaggio frenetico che mantiene coerenza spaziale e ritmo.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Suono</a:t>
            </a:r>
            <a:r>
              <a:t> →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Dunkirk</a:t>
            </a:r>
            <a:r>
              <a:t> (Nolan): uso del “ticking” e del suono crescente per costruire tensione.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Scenografia e costumi</a:t>
            </a:r>
            <a:r>
              <a:t> →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Il Grande Gatsby</a:t>
            </a:r>
            <a:r>
              <a:t> (Luhrmann): ricostruzione fastosa degli anni ’20.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Effetti speciali</a:t>
            </a:r>
            <a:r>
              <a:t> →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Avatar</a:t>
            </a:r>
            <a:r>
              <a:t> (Cameron): pionieristico uso del 3D e CGI.</a:t>
            </a:r>
          </a:p>
          <a:p>
            <a:pPr defTabSz="457200">
              <a:spcBef>
                <a:spcPts val="0"/>
              </a:spcBef>
              <a:defRPr sz="2600">
                <a:solidFill>
                  <a:srgbClr val="80808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</a:p>
          <a:p>
            <a:pPr defTabSz="457200">
              <a:spcBef>
                <a:spcPts val="1400"/>
              </a:spcBef>
              <a:defRPr sz="2600">
                <a:solidFill>
                  <a:srgbClr val="000000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rPr>
                <a:latin typeface="+mn-lt"/>
                <a:ea typeface="+mn-ea"/>
                <a:cs typeface="+mn-cs"/>
                <a:sym typeface="Bodoni SvtyTwo ITC TT-Book"/>
              </a:rPr>
              <a:t>🎭</a:t>
            </a:r>
            <a:r>
              <a:t> Elementi espressivi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Recitazione</a:t>
            </a:r>
            <a:r>
              <a:t> →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Joker</a:t>
            </a:r>
            <a:r>
              <a:t> (Todd Phillips): performance intensa di Joaquin Phoenix.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Stile visivo</a:t>
            </a:r>
            <a:r>
              <a:t> →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Grand Budapest Hotel</a:t>
            </a:r>
            <a:r>
              <a:t> (Wes Anderson): simmetrie, palette cromatiche, composizioni geometriche.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Montaggio sonoro e musicale</a:t>
            </a:r>
            <a:r>
              <a:t> →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La La Land</a:t>
            </a:r>
            <a:r>
              <a:t> (Chazelle): integrazione di canzoni e suoni nel racconto.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Ritmo e tono</a:t>
            </a:r>
            <a:r>
              <a:t> → </a:t>
            </a: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Il Signore degli Anelli</a:t>
            </a:r>
            <a:r>
              <a:t> (Jackson): alternanza tra epico e intimo per coinvolgere lo spettatore.</a:t>
            </a:r>
          </a:p>
        </p:txBody>
      </p:sp>
      <p:sp>
        <p:nvSpPr>
          <p:cNvPr id="196" name="esempi"/>
          <p:cNvSpPr txBox="1"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esempi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Il Cinema Hollywoodiano Classico"/>
          <p:cNvSpPr txBox="1"/>
          <p:nvPr>
            <p:ph type="title"/>
          </p:nvPr>
        </p:nvSpPr>
        <p:spPr>
          <a:xfrm>
            <a:off x="1094403" y="842709"/>
            <a:ext cx="22479001" cy="1663701"/>
          </a:xfrm>
          <a:prstGeom prst="rect">
            <a:avLst/>
          </a:prstGeom>
        </p:spPr>
        <p:txBody>
          <a:bodyPr/>
          <a:lstStyle/>
          <a:p>
            <a:pPr/>
            <a:r>
              <a:t>Il Cinema Hollywoodiano Classico</a:t>
            </a:r>
          </a:p>
        </p:txBody>
      </p:sp>
      <p:sp>
        <p:nvSpPr>
          <p:cNvPr id="199" name="il Cinema Hollywoodiano Classico punta a narrazione chiara, personaggi centrali, montaggio invisibile e continuità visiva e temporale, privilegiando la comprensione immediata e il coinvolgimento emotivo dello spettatore."/>
          <p:cNvSpPr txBox="1"/>
          <p:nvPr>
            <p:ph type="body" sz="quarter" idx="1"/>
          </p:nvPr>
        </p:nvSpPr>
        <p:spPr>
          <a:xfrm>
            <a:off x="548692" y="2070530"/>
            <a:ext cx="23570422" cy="2354032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b="1" sz="2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il </a:t>
            </a:r>
            <a:r>
              <a:t>Cinema Hollywoodiano Classico</a:t>
            </a:r>
            <a:r>
              <a:rPr b="0"/>
              <a:t> punta a </a:t>
            </a:r>
            <a:r>
              <a:t>narrazione chiara, personaggi centrali, montaggio invisibile e continuità visiva e temporale</a:t>
            </a:r>
            <a:r>
              <a:rPr b="0"/>
              <a:t>, privilegiando la </a:t>
            </a:r>
            <a:r>
              <a:t>comprensione immediata</a:t>
            </a:r>
            <a:r>
              <a:rPr b="0"/>
              <a:t> e il coinvolgimento emotivo dello spettatore.</a:t>
            </a:r>
            <a:endParaRPr b="0"/>
          </a:p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b="1" sz="2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b="0"/>
          </a:p>
        </p:txBody>
      </p:sp>
      <p:sp>
        <p:nvSpPr>
          <p:cNvPr id="200" name="Testo"/>
          <p:cNvSpPr txBox="1"/>
          <p:nvPr/>
        </p:nvSpPr>
        <p:spPr>
          <a:xfrm>
            <a:off x="386893" y="9520001"/>
            <a:ext cx="12306490" cy="2794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marL="457200" indent="-457200" defTabSz="457200">
              <a:spcBef>
                <a:spcPts val="1200"/>
              </a:spcBef>
              <a:tabLst>
                <a:tab pos="139700" algn="l"/>
                <a:tab pos="457200" algn="l"/>
              </a:tabLst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201" name="1. Narrazione lineare e chiara…"/>
          <p:cNvSpPr txBox="1"/>
          <p:nvPr/>
        </p:nvSpPr>
        <p:spPr>
          <a:xfrm>
            <a:off x="511199" y="4175806"/>
            <a:ext cx="12057879" cy="9551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400"/>
              </a:spcBef>
              <a:defRPr b="1"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1. Narrazione lineare e chiara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La storia segue un </a:t>
            </a:r>
            <a:r>
              <a:rPr b="1"/>
              <a:t>arco narrativo coerente</a:t>
            </a:r>
            <a:r>
              <a:t>, generalmente </a:t>
            </a:r>
            <a:r>
              <a:rPr b="1"/>
              <a:t>causa-effetto</a:t>
            </a:r>
            <a:r>
              <a:t>, dove ogni evento ha una motivazione logica.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b="1"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I film tendono a avere un </a:t>
            </a:r>
            <a:r>
              <a:t>inizio, uno sviluppo e una conclusione</a:t>
            </a:r>
            <a:r>
              <a:rPr b="0"/>
              <a:t> ben definiti.</a:t>
            </a:r>
            <a:endParaRPr b="0"/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Gli spettatori sanno cosa aspettarsi: la continuità narrativa è prioritaria.</a:t>
            </a:r>
          </a:p>
          <a:p>
            <a:pPr defTabSz="457200">
              <a:spcBef>
                <a:spcPts val="0"/>
              </a:spcBef>
              <a:defRPr sz="2300">
                <a:solidFill>
                  <a:srgbClr val="80808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457200">
              <a:spcBef>
                <a:spcPts val="1400"/>
              </a:spcBef>
              <a:defRPr b="1"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2. Chiarezza spaziale e temporale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L’azione è </a:t>
            </a:r>
            <a:r>
              <a:rPr b="1"/>
              <a:t>facilmente comprensibile</a:t>
            </a:r>
            <a:r>
              <a:t> nello spazio e nel tempo.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Si usa il </a:t>
            </a:r>
            <a:r>
              <a:rPr b="1"/>
              <a:t>continuity editing</a:t>
            </a:r>
            <a:r>
              <a:t> (montaggio invisibile) per mantenere coerenza spaziale e temporale.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La famosa </a:t>
            </a:r>
            <a:r>
              <a:rPr b="1"/>
              <a:t>“regola degli assi”</a:t>
            </a:r>
            <a:r>
              <a:t> aiuta a mantenere la posizione dei personaggi nello spazio.</a:t>
            </a:r>
          </a:p>
          <a:p>
            <a:pPr defTabSz="457200">
              <a:spcBef>
                <a:spcPts val="0"/>
              </a:spcBef>
              <a:defRPr sz="2300">
                <a:solidFill>
                  <a:srgbClr val="80808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457200">
              <a:spcBef>
                <a:spcPts val="1400"/>
              </a:spcBef>
              <a:defRPr b="1"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3. Montaggio invisibile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Lo scopo del montaggio è </a:t>
            </a:r>
            <a:r>
              <a:rPr b="1"/>
              <a:t>non farsi notare</a:t>
            </a:r>
            <a:r>
              <a:t>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Tagli logici e continui: lo spettatore segue la storia senza percepire la tecnica.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Principi chiave:</a:t>
            </a:r>
          </a:p>
          <a:p>
            <a:pPr lvl="1" marL="914400" indent="-317500" defTabSz="457200">
              <a:spcBef>
                <a:spcPts val="1200"/>
              </a:spcBef>
              <a:buSzPct val="75000"/>
              <a:buFont typeface="Times Roman"/>
              <a:buChar char="◦"/>
              <a:defRPr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Match on action</a:t>
            </a:r>
            <a:r>
              <a:t>: taglio durante un’azione in corso.</a:t>
            </a:r>
          </a:p>
          <a:p>
            <a:pPr lvl="1" marL="914400" indent="-317500" defTabSz="457200">
              <a:spcBef>
                <a:spcPts val="1200"/>
              </a:spcBef>
              <a:buSzPct val="75000"/>
              <a:buFont typeface="Times Roman"/>
              <a:buChar char="◦"/>
              <a:defRPr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Eyeline match</a:t>
            </a:r>
            <a:r>
              <a:t>: taglio che mostra cosa un personaggio sta guardando.</a:t>
            </a:r>
          </a:p>
          <a:p>
            <a:pPr lvl="1" marL="914400" indent="-317500" defTabSz="457200">
              <a:spcBef>
                <a:spcPts val="1200"/>
              </a:spcBef>
              <a:buSzPct val="75000"/>
              <a:buFont typeface="Times Roman"/>
              <a:buChar char="◦"/>
              <a:defRPr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Analytical editing</a:t>
            </a:r>
            <a:r>
              <a:t>: sequenze montate per spiegare chiaramente un evento o un luogo.</a:t>
            </a:r>
          </a:p>
          <a:p>
            <a:pPr defTabSz="457200">
              <a:spcBef>
                <a:spcPts val="1200"/>
              </a:spcBef>
              <a:defRPr sz="23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202" name="4. Centralità del personaggio…"/>
          <p:cNvSpPr txBox="1"/>
          <p:nvPr/>
        </p:nvSpPr>
        <p:spPr>
          <a:xfrm>
            <a:off x="13173802" y="3403884"/>
            <a:ext cx="10501612" cy="983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400"/>
              </a:spcBef>
              <a:defRPr b="1" sz="1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4. Centralità del personaggio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b="1" sz="1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0"/>
              <a:t>La narrazione è </a:t>
            </a:r>
            <a:r>
              <a:t>centrata su personaggi ben definiti</a:t>
            </a:r>
            <a:r>
              <a:rPr b="0"/>
              <a:t>, spesso con obiettivi chiari.</a:t>
            </a:r>
            <a:endParaRPr b="0"/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1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Protagonista e antagonista: conflitto chiave e sviluppo psicologico.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1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La storia è guidata dalle </a:t>
            </a:r>
            <a:r>
              <a:rPr b="1"/>
              <a:t>decisioni dei personaggi</a:t>
            </a:r>
            <a:r>
              <a:t>, non dal caso.</a:t>
            </a:r>
          </a:p>
          <a:p>
            <a:pPr defTabSz="457200">
              <a:spcBef>
                <a:spcPts val="0"/>
              </a:spcBef>
              <a:defRPr sz="1900">
                <a:solidFill>
                  <a:srgbClr val="80808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457200">
              <a:spcBef>
                <a:spcPts val="1400"/>
              </a:spcBef>
              <a:defRPr b="1" sz="1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5. Illuminazione e stile visivo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1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Uso dell’</a:t>
            </a:r>
            <a:r>
              <a:rPr b="1"/>
              <a:t>illuminazione “classica”</a:t>
            </a:r>
            <a:r>
              <a:t> o </a:t>
            </a:r>
            <a:r>
              <a:rPr b="1"/>
              <a:t>high-key lighting</a:t>
            </a:r>
            <a:r>
              <a:t>, uniforme, per rendere le scene chiare.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1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I generi come il noir usano il </a:t>
            </a:r>
            <a:r>
              <a:rPr b="1"/>
              <a:t>low-key lighting</a:t>
            </a:r>
            <a:r>
              <a:t>, ma la regola è comunque la comprensibilità visiva.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1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L’obiettivo è </a:t>
            </a:r>
            <a:r>
              <a:rPr b="1"/>
              <a:t>far emergere i personaggi</a:t>
            </a:r>
            <a:r>
              <a:t> e la narrazione, non il montaggio o l’effetto visivo fine a sé stesso.</a:t>
            </a:r>
          </a:p>
          <a:p>
            <a:pPr defTabSz="457200">
              <a:spcBef>
                <a:spcPts val="0"/>
              </a:spcBef>
              <a:defRPr sz="1900">
                <a:solidFill>
                  <a:srgbClr val="80808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457200">
              <a:spcBef>
                <a:spcPts val="1400"/>
              </a:spcBef>
              <a:defRPr b="1" sz="1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6. Genere e convenzioni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1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I film spesso rispettano </a:t>
            </a:r>
            <a:r>
              <a:rPr b="1"/>
              <a:t>generi definiti</a:t>
            </a:r>
            <a:r>
              <a:t>: western, musical, melodramma, commedia, gangster.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1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Ogni genere ha </a:t>
            </a:r>
            <a:r>
              <a:rPr b="1"/>
              <a:t>codici e regole</a:t>
            </a:r>
            <a:r>
              <a:t> riconoscibili: ad esempio, nel western ci sono cowboy, duelli e frontiera.</a:t>
            </a:r>
          </a:p>
          <a:p>
            <a:pPr defTabSz="457200">
              <a:spcBef>
                <a:spcPts val="0"/>
              </a:spcBef>
              <a:defRPr sz="1900">
                <a:solidFill>
                  <a:srgbClr val="80808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457200">
              <a:spcBef>
                <a:spcPts val="1400"/>
              </a:spcBef>
              <a:defRPr b="1" sz="1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7. Finale chiuso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1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La storia tende a concludersi in maniera </a:t>
            </a:r>
            <a:r>
              <a:rPr b="1"/>
              <a:t>risolutiva</a:t>
            </a:r>
            <a:r>
              <a:t>. Soprattutto Happy-end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1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Il conflitto centrale viene risolto e le questioni narrative lasciate “aperte” sono rare.</a:t>
            </a:r>
          </a:p>
          <a:p>
            <a:pPr defTabSz="457200">
              <a:spcBef>
                <a:spcPts val="0"/>
              </a:spcBef>
              <a:defRPr sz="1900">
                <a:solidFill>
                  <a:srgbClr val="80808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457200">
              <a:spcBef>
                <a:spcPts val="1400"/>
              </a:spcBef>
              <a:defRPr b="1" sz="1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8. Illusione di realtà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1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Tutto è pensato per </a:t>
            </a:r>
            <a:r>
              <a:rPr b="1"/>
              <a:t>immergere lo spettatore</a:t>
            </a:r>
            <a:r>
              <a:t>, rendendo invisibile il lavoro di regia.</a:t>
            </a:r>
          </a:p>
          <a:p>
            <a:pPr marL="457200" indent="-317500" defTabSz="457200">
              <a:spcBef>
                <a:spcPts val="1200"/>
              </a:spcBef>
              <a:buSzPct val="75000"/>
              <a:buFont typeface="Times Roman"/>
              <a:buChar char="•"/>
              <a:defRPr sz="19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Tecniche come il </a:t>
            </a:r>
            <a:r>
              <a:rPr b="1"/>
              <a:t>deep focus</a:t>
            </a:r>
            <a:r>
              <a:t> o il </a:t>
            </a:r>
            <a:r>
              <a:rPr b="1"/>
              <a:t>tracking shot</a:t>
            </a:r>
            <a:r>
              <a:t> servono a far sembrare tutto naturale.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